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2" r:id="rId5"/>
    <p:sldId id="268" r:id="rId6"/>
    <p:sldId id="264" r:id="rId7"/>
    <p:sldId id="265" r:id="rId8"/>
    <p:sldId id="266" r:id="rId9"/>
    <p:sldId id="267" r:id="rId10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517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06C9-5550-452D-8796-5883DE52B47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92D0-090B-442B-B335-FFFE27DFF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106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06C9-5550-452D-8796-5883DE52B47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92D0-090B-442B-B335-FFFE27DFF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47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06C9-5550-452D-8796-5883DE52B47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92D0-090B-442B-B335-FFFE27DFF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404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06C9-5550-452D-8796-5883DE52B47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92D0-090B-442B-B335-FFFE27DFF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30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06C9-5550-452D-8796-5883DE52B47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92D0-090B-442B-B335-FFFE27DFF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616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06C9-5550-452D-8796-5883DE52B47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92D0-090B-442B-B335-FFFE27DFF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105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06C9-5550-452D-8796-5883DE52B47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92D0-090B-442B-B335-FFFE27DFF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56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06C9-5550-452D-8796-5883DE52B47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92D0-090B-442B-B335-FFFE27DFF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558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06C9-5550-452D-8796-5883DE52B47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92D0-090B-442B-B335-FFFE27DFF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424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06C9-5550-452D-8796-5883DE52B47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92D0-090B-442B-B335-FFFE27DFF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700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906C9-5550-452D-8796-5883DE52B47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92D0-090B-442B-B335-FFFE27DFF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738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906C9-5550-452D-8796-5883DE52B47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ED92D0-090B-442B-B335-FFFE27DFFB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59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powprimary.com/subjects/religion-and-worldviews/key-stage-1/year-1/why-should-we-care-for-others/lesson-6-what-inspires-some-people-to-care-for-other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powprimary.com/subjects/religion-and-worldviews/key-stage-1/year-1/why-should-we-care-for-others/lesson-6-what-inspires-some-people-to-care-for-others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powprimary.com/subjects/religion-and-worldviews/key-stage-1/year-2/how-do-some-people-talk-to-god/lesson-6-where-do-prayers-come-fr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4612A0-97EF-84EF-9F3B-A9C208D26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919" y="46314"/>
            <a:ext cx="620301" cy="76691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D13A9986-A45B-2CA7-556D-40BE39D2D4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853102"/>
              </p:ext>
            </p:extLst>
          </p:nvPr>
        </p:nvGraphicFramePr>
        <p:xfrm>
          <a:off x="512146" y="162498"/>
          <a:ext cx="8543925" cy="630707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8543925">
                  <a:extLst>
                    <a:ext uri="{9D8B030D-6E8A-4147-A177-3AD203B41FA5}">
                      <a16:colId xmlns:a16="http://schemas.microsoft.com/office/drawing/2014/main" val="3521265512"/>
                    </a:ext>
                  </a:extLst>
                </a:gridCol>
              </a:tblGrid>
              <a:tr h="260192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1950"/>
                        </a:lnSpc>
                        <a:buNone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Rotherhithe Primary- Year 2</a:t>
                      </a:r>
                      <a:endParaRPr lang="en-GB" sz="1300" b="1" i="0" dirty="0">
                        <a:solidFill>
                          <a:srgbClr val="FFFFFF"/>
                        </a:solidFill>
                      </a:endParaRPr>
                    </a:p>
                  </a:txBody>
                  <a:tcPr marL="67226" marR="67226" marT="33613" marB="33613">
                    <a:lnL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668822"/>
                  </a:ext>
                </a:extLst>
              </a:tr>
              <a:tr h="336151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2175"/>
                        </a:lnSpc>
                        <a:buNone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Topic: </a:t>
                      </a:r>
                      <a:r>
                        <a:rPr lang="en-GB" sz="1300" b="1" i="0" dirty="0">
                          <a:solidFill>
                            <a:srgbClr val="000000"/>
                          </a:solidFill>
                          <a:latin typeface="Calibri" pitchFamily="34"/>
                        </a:rPr>
                        <a:t> </a:t>
                      </a:r>
                      <a:r>
                        <a:rPr lang="en-GB" sz="1100" b="1" dirty="0">
                          <a:latin typeface="Century Gothic" pitchFamily="34"/>
                        </a:rPr>
                        <a:t>Why do we need to give thanks?</a:t>
                      </a:r>
                      <a:endParaRPr lang="en-GB" sz="1300" b="1" i="0" dirty="0">
                        <a:solidFill>
                          <a:srgbClr val="000000"/>
                        </a:solidFill>
                      </a:endParaRPr>
                    </a:p>
                  </a:txBody>
                  <a:tcPr marL="67226" marR="67226" marT="33613" marB="33613">
                    <a:lnL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7485511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22C052A2-B706-0CD5-607B-EE3DEAEB21F8}"/>
              </a:ext>
            </a:extLst>
          </p:cNvPr>
          <p:cNvSpPr/>
          <p:nvPr/>
        </p:nvSpPr>
        <p:spPr>
          <a:xfrm>
            <a:off x="681035" y="3192161"/>
            <a:ext cx="9905996" cy="5252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74295" tIns="37152" rIns="74295" bIns="37152" anchor="ctr" anchorCtr="0" compatLnSpc="1">
            <a:spAutoFit/>
          </a:bodyPr>
          <a:lstStyle/>
          <a:p>
            <a:pPr marL="0" marR="0" lvl="0" indent="0" algn="l" defTabSz="74295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63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 </a:t>
            </a:r>
            <a:endParaRPr lang="en-US" sz="1463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</a:endParaRPr>
          </a:p>
          <a:p>
            <a:pPr marL="0" marR="0" lvl="0" indent="0" algn="l" defTabSz="74295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63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5805CF8-D643-0E7E-7919-5F0CFAC4C5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156165"/>
              </p:ext>
            </p:extLst>
          </p:nvPr>
        </p:nvGraphicFramePr>
        <p:xfrm>
          <a:off x="328277" y="822090"/>
          <a:ext cx="2288903" cy="191644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288903">
                  <a:extLst>
                    <a:ext uri="{9D8B030D-6E8A-4147-A177-3AD203B41FA5}">
                      <a16:colId xmlns:a16="http://schemas.microsoft.com/office/drawing/2014/main" val="3469371778"/>
                    </a:ext>
                  </a:extLst>
                </a:gridCol>
              </a:tblGrid>
              <a:tr h="272418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I should already know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3542745661"/>
                  </a:ext>
                </a:extLst>
              </a:tr>
              <a:tr h="922611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Why do people care for others?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might Muslim people show it is important to care for others?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Is giving always the same?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What can we learn about caring for others from stories?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Why might some Humanists choose to care for others?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What inspires some people to care for others?</a:t>
                      </a:r>
                      <a:endParaRPr lang="en-GB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  <a:hlinkClick r:id="rId3"/>
                      </a:endParaRP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385542483"/>
                  </a:ext>
                </a:extLst>
              </a:tr>
            </a:tbl>
          </a:graphicData>
        </a:graphic>
      </p:graphicFrame>
      <p:graphicFrame>
        <p:nvGraphicFramePr>
          <p:cNvPr id="6" name="Table 10">
            <a:extLst>
              <a:ext uri="{FF2B5EF4-FFF2-40B4-BE49-F238E27FC236}">
                <a16:creationId xmlns:a16="http://schemas.microsoft.com/office/drawing/2014/main" id="{572AE2ED-6935-2CF4-B063-7AF5C7B93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131518"/>
              </p:ext>
            </p:extLst>
          </p:nvPr>
        </p:nvGraphicFramePr>
        <p:xfrm>
          <a:off x="2743199" y="822090"/>
          <a:ext cx="4443984" cy="187951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443984">
                  <a:extLst>
                    <a:ext uri="{9D8B030D-6E8A-4147-A177-3AD203B41FA5}">
                      <a16:colId xmlns:a16="http://schemas.microsoft.com/office/drawing/2014/main" val="1756869002"/>
                    </a:ext>
                  </a:extLst>
                </a:gridCol>
              </a:tblGrid>
              <a:tr h="296448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/>
                        </a:rPr>
                        <a:t>What will learn in this unit?</a:t>
                      </a:r>
                    </a:p>
                  </a:txBody>
                  <a:tcPr marL="74295" marR="74295" marT="37152" marB="37152">
                    <a:solidFill>
                      <a:srgbClr val="D72A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928062"/>
                  </a:ext>
                </a:extLst>
              </a:tr>
              <a:tr h="1445416">
                <a:tc>
                  <a:txBody>
                    <a:bodyPr/>
                    <a:lstStyle/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identify how and why some people say thank you by reflecting on personal experience.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recognise how and why some people celebrate harvest by examining what they say and do.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identify why some Hindus and Christians feel thankful to God by exploring stories.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describe how and why some Hindus express gratitude to God by exploring puja.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identify how some Hindus and Christians thank God by examining what they do.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explore music to understand how some Christians thank God</a:t>
                      </a: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00" baseline="0" dirty="0">
                        <a:solidFill>
                          <a:srgbClr val="000000"/>
                        </a:solidFill>
                        <a:latin typeface="Century Gothic" pitchFamily="34"/>
                      </a:endParaRPr>
                    </a:p>
                  </a:txBody>
                  <a:tcPr marL="74295" marR="74295" marT="37152" marB="37152">
                    <a:solidFill>
                      <a:srgbClr val="FEDB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868248"/>
                  </a:ext>
                </a:extLst>
              </a:tr>
            </a:tbl>
          </a:graphicData>
        </a:graphic>
      </p:graphicFrame>
      <p:graphicFrame>
        <p:nvGraphicFramePr>
          <p:cNvPr id="7" name="Table 11">
            <a:extLst>
              <a:ext uri="{FF2B5EF4-FFF2-40B4-BE49-F238E27FC236}">
                <a16:creationId xmlns:a16="http://schemas.microsoft.com/office/drawing/2014/main" id="{8BC00169-6C65-BD9E-4866-5E5630C061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088664"/>
              </p:ext>
            </p:extLst>
          </p:nvPr>
        </p:nvGraphicFramePr>
        <p:xfrm>
          <a:off x="7313202" y="842115"/>
          <a:ext cx="2289995" cy="144400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289995">
                  <a:extLst>
                    <a:ext uri="{9D8B030D-6E8A-4147-A177-3AD203B41FA5}">
                      <a16:colId xmlns:a16="http://schemas.microsoft.com/office/drawing/2014/main" val="1865597740"/>
                    </a:ext>
                  </a:extLst>
                </a:gridCol>
              </a:tblGrid>
              <a:tr h="272418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What  I will learn next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1844057662"/>
                  </a:ext>
                </a:extLst>
              </a:tr>
              <a:tr h="1040130">
                <a:tc>
                  <a:txBody>
                    <a:bodyPr/>
                    <a:lstStyle/>
                    <a:p>
                      <a:pPr lvl="0">
                        <a:buSzPct val="100000"/>
                        <a:buFont typeface="Arial" pitchFamily="34"/>
                        <a:buNone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are candles?</a:t>
                      </a:r>
                    </a:p>
                    <a:p>
                      <a:pPr lvl="0">
                        <a:buSzPct val="100000"/>
                        <a:buFont typeface="Arial" pitchFamily="34"/>
                        <a:buNone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Who were Rama and Sita?</a:t>
                      </a:r>
                    </a:p>
                    <a:p>
                      <a:pPr lvl="0">
                        <a:buSzPct val="100000"/>
                        <a:buFont typeface="Arial" pitchFamily="34"/>
                        <a:buNone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How are candles used during Diwali?</a:t>
                      </a:r>
                    </a:p>
                    <a:p>
                      <a:pPr lvl="0">
                        <a:buSzPct val="100000"/>
                        <a:buFont typeface="Arial" pitchFamily="34"/>
                        <a:buNone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How are candles used during Advent?</a:t>
                      </a:r>
                    </a:p>
                    <a:p>
                      <a:pPr lvl="0">
                        <a:buSzPct val="100000"/>
                        <a:buFont typeface="Arial" pitchFamily="34"/>
                        <a:buNone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do candles symbolise at Hanukkah?</a:t>
                      </a:r>
                    </a:p>
                    <a:p>
                      <a:pPr lvl="0">
                        <a:buSzPct val="100000"/>
                        <a:buFont typeface="Arial" pitchFamily="34"/>
                        <a:buNone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Why do some people use candles?</a:t>
                      </a:r>
                    </a:p>
                    <a:p>
                      <a:pPr lvl="0">
                        <a:buSzPct val="100000"/>
                        <a:buFont typeface="Arial" pitchFamily="34"/>
                        <a:buNone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can light mean at Christmas?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116023385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D22C06A6-6FEE-9AA7-CBB4-D682083F5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774" y="2767423"/>
            <a:ext cx="6821426" cy="410278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9FED2-2ACB-0912-E578-0E603EB53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97285C-6328-57B4-B518-3705CB239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919" y="46314"/>
            <a:ext cx="620301" cy="76691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A576A97E-3E88-6B2E-68C8-A35550875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056106"/>
              </p:ext>
            </p:extLst>
          </p:nvPr>
        </p:nvGraphicFramePr>
        <p:xfrm>
          <a:off x="512146" y="91378"/>
          <a:ext cx="8543925" cy="630707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8543925">
                  <a:extLst>
                    <a:ext uri="{9D8B030D-6E8A-4147-A177-3AD203B41FA5}">
                      <a16:colId xmlns:a16="http://schemas.microsoft.com/office/drawing/2014/main" val="3521265512"/>
                    </a:ext>
                  </a:extLst>
                </a:gridCol>
              </a:tblGrid>
              <a:tr h="260192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1950"/>
                        </a:lnSpc>
                        <a:buNone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Rotherhithe Primary- Year 2</a:t>
                      </a:r>
                      <a:endParaRPr lang="en-GB" sz="1300" b="1" i="0" dirty="0">
                        <a:solidFill>
                          <a:srgbClr val="FFFFFF"/>
                        </a:solidFill>
                      </a:endParaRPr>
                    </a:p>
                  </a:txBody>
                  <a:tcPr marL="67226" marR="67226" marT="33613" marB="33613">
                    <a:lnL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668822"/>
                  </a:ext>
                </a:extLst>
              </a:tr>
              <a:tr h="336151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2175"/>
                        </a:lnSpc>
                        <a:buNone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Topic: Why is light important to people?</a:t>
                      </a:r>
                      <a:endParaRPr lang="en-GB" sz="1100" b="1" i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7226" marR="67226" marT="33613" marB="33613">
                    <a:lnL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7485511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39FDBF1-8258-0D2A-6E14-DAB6174B52CA}"/>
              </a:ext>
            </a:extLst>
          </p:cNvPr>
          <p:cNvSpPr/>
          <p:nvPr/>
        </p:nvSpPr>
        <p:spPr>
          <a:xfrm>
            <a:off x="681035" y="3192161"/>
            <a:ext cx="9905996" cy="5252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74295" tIns="37152" rIns="74295" bIns="37152" anchor="ctr" anchorCtr="0" compatLnSpc="1">
            <a:spAutoFit/>
          </a:bodyPr>
          <a:lstStyle/>
          <a:p>
            <a:pPr marL="0" marR="0" lvl="0" indent="0" algn="l" defTabSz="74295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63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 </a:t>
            </a:r>
            <a:endParaRPr lang="en-US" sz="1463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</a:endParaRPr>
          </a:p>
          <a:p>
            <a:pPr marL="0" marR="0" lvl="0" indent="0" algn="l" defTabSz="74295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63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E0E4816-DCD5-709A-5705-68BDE87D0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10204"/>
              </p:ext>
            </p:extLst>
          </p:nvPr>
        </p:nvGraphicFramePr>
        <p:xfrm>
          <a:off x="287638" y="761130"/>
          <a:ext cx="2181242" cy="205360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181242">
                  <a:extLst>
                    <a:ext uri="{9D8B030D-6E8A-4147-A177-3AD203B41FA5}">
                      <a16:colId xmlns:a16="http://schemas.microsoft.com/office/drawing/2014/main" val="3469371778"/>
                    </a:ext>
                  </a:extLst>
                </a:gridCol>
              </a:tblGrid>
              <a:tr h="272418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I should already know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3542745661"/>
                  </a:ext>
                </a:extLst>
              </a:tr>
              <a:tr h="922611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and why do some people show thanks?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Why is harvest an important time for giving thanks?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and why do some people thank God?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can puja express thanks?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do some people thank God?</a:t>
                      </a:r>
                      <a:endParaRPr lang="en-GB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  <a:hlinkClick r:id="rId3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do some Christians use music to express gratitude?</a:t>
                      </a:r>
                      <a:endParaRPr lang="en-GB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  <a:hlinkClick r:id="rId3"/>
                      </a:endParaRP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385542483"/>
                  </a:ext>
                </a:extLst>
              </a:tr>
            </a:tbl>
          </a:graphicData>
        </a:graphic>
      </p:graphicFrame>
      <p:graphicFrame>
        <p:nvGraphicFramePr>
          <p:cNvPr id="6" name="Table 10">
            <a:extLst>
              <a:ext uri="{FF2B5EF4-FFF2-40B4-BE49-F238E27FC236}">
                <a16:creationId xmlns:a16="http://schemas.microsoft.com/office/drawing/2014/main" id="{CD252F9F-19EA-A1E9-6CC6-2E19511D0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707287"/>
              </p:ext>
            </p:extLst>
          </p:nvPr>
        </p:nvGraphicFramePr>
        <p:xfrm>
          <a:off x="2562319" y="761130"/>
          <a:ext cx="4336321" cy="198619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336321">
                  <a:extLst>
                    <a:ext uri="{9D8B030D-6E8A-4147-A177-3AD203B41FA5}">
                      <a16:colId xmlns:a16="http://schemas.microsoft.com/office/drawing/2014/main" val="1756869002"/>
                    </a:ext>
                  </a:extLst>
                </a:gridCol>
              </a:tblGrid>
              <a:tr h="296448">
                <a:tc>
                  <a:txBody>
                    <a:bodyPr/>
                    <a:lstStyle/>
                    <a:p>
                      <a:pPr lvl="0" algn="ctr"/>
                      <a:r>
                        <a:rPr lang="en-GB" sz="1300" dirty="0">
                          <a:solidFill>
                            <a:srgbClr val="000000"/>
                          </a:solidFill>
                          <a:latin typeface="Century Gothic"/>
                        </a:rPr>
                        <a:t>What will learn in this unit?</a:t>
                      </a:r>
                    </a:p>
                  </a:txBody>
                  <a:tcPr marL="74295" marR="74295" marT="37152" marB="37152">
                    <a:solidFill>
                      <a:srgbClr val="D72A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928062"/>
                  </a:ext>
                </a:extLst>
              </a:tr>
              <a:tr h="1445416">
                <a:tc>
                  <a:txBody>
                    <a:bodyPr/>
                    <a:lstStyle/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explore why light is used in special ways by thinking about light and darkness.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explain why lights are important in the story of Rama and Sita.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explore Diwali by comparing the different ways it is celebrated.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explore how some Christians celebrate Advent.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understand why candles are used during Hanukkah.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discover how light is used to celebrate by exploring different festivals.</a:t>
                      </a:r>
                      <a:endParaRPr lang="en-GB" sz="1050" b="0" i="0" kern="1200" baseline="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endParaRPr lang="en-GB" sz="100" baseline="0" dirty="0">
                        <a:solidFill>
                          <a:srgbClr val="000000"/>
                        </a:solidFill>
                        <a:latin typeface="Century Gothic" pitchFamily="34"/>
                      </a:endParaRPr>
                    </a:p>
                  </a:txBody>
                  <a:tcPr marL="74295" marR="74295" marT="37152" marB="37152">
                    <a:solidFill>
                      <a:srgbClr val="FEDB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868248"/>
                  </a:ext>
                </a:extLst>
              </a:tr>
            </a:tbl>
          </a:graphicData>
        </a:graphic>
      </p:graphicFrame>
      <p:graphicFrame>
        <p:nvGraphicFramePr>
          <p:cNvPr id="7" name="Table 11">
            <a:extLst>
              <a:ext uri="{FF2B5EF4-FFF2-40B4-BE49-F238E27FC236}">
                <a16:creationId xmlns:a16="http://schemas.microsoft.com/office/drawing/2014/main" id="{F732521C-3B27-EEA4-9F4E-CC915E0EB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202581"/>
              </p:ext>
            </p:extLst>
          </p:nvPr>
        </p:nvGraphicFramePr>
        <p:xfrm>
          <a:off x="6939280" y="781155"/>
          <a:ext cx="2733040" cy="199264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733040">
                  <a:extLst>
                    <a:ext uri="{9D8B030D-6E8A-4147-A177-3AD203B41FA5}">
                      <a16:colId xmlns:a16="http://schemas.microsoft.com/office/drawing/2014/main" val="1865597740"/>
                    </a:ext>
                  </a:extLst>
                </a:gridCol>
              </a:tblGrid>
              <a:tr h="272418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What  I will learn next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1844057662"/>
                  </a:ext>
                </a:extLst>
              </a:tr>
              <a:tr h="1040130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How can we tell Jesus is special to some people?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Why might some people think Guru Nanak is special?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How do religious stories show some people are special?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How do we know that Krishna is special to some people?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can a story tell us about why Muhammad is special to some people?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Why might some people believe Jesus continued to be special when he grew up?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1160233859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FBA85147-63F7-702F-04F2-F61606CB4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146" y="2796526"/>
            <a:ext cx="8469294" cy="385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71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F1A19-27AF-921A-0835-157D8A263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BF1B69-F299-2AE3-FFF1-3562F8C05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919" y="46314"/>
            <a:ext cx="620301" cy="76691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52FCCE3B-3880-CC6E-1EC6-F001F8F5BF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643648"/>
              </p:ext>
            </p:extLst>
          </p:nvPr>
        </p:nvGraphicFramePr>
        <p:xfrm>
          <a:off x="512146" y="162498"/>
          <a:ext cx="8543925" cy="630707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8543925">
                  <a:extLst>
                    <a:ext uri="{9D8B030D-6E8A-4147-A177-3AD203B41FA5}">
                      <a16:colId xmlns:a16="http://schemas.microsoft.com/office/drawing/2014/main" val="3521265512"/>
                    </a:ext>
                  </a:extLst>
                </a:gridCol>
              </a:tblGrid>
              <a:tr h="260192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1950"/>
                        </a:lnSpc>
                        <a:buNone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Rotherhithe Primary- Year 2</a:t>
                      </a:r>
                      <a:endParaRPr lang="en-GB" sz="1300" b="1" i="0" dirty="0">
                        <a:solidFill>
                          <a:srgbClr val="FFFFFF"/>
                        </a:solidFill>
                      </a:endParaRPr>
                    </a:p>
                  </a:txBody>
                  <a:tcPr marL="67226" marR="67226" marT="33613" marB="33613">
                    <a:lnL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668822"/>
                  </a:ext>
                </a:extLst>
              </a:tr>
              <a:tr h="336151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2175"/>
                        </a:lnSpc>
                        <a:buNone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Topic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n-GB" sz="1100" b="1" i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do we know some people have a special connection to God?  </a:t>
                      </a:r>
                      <a:endParaRPr lang="en-GB" sz="1100" b="1" i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7226" marR="67226" marT="33613" marB="33613">
                    <a:lnL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7485511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F4927A0D-6B5B-BA90-69CF-0979E205CEAE}"/>
              </a:ext>
            </a:extLst>
          </p:cNvPr>
          <p:cNvSpPr/>
          <p:nvPr/>
        </p:nvSpPr>
        <p:spPr>
          <a:xfrm>
            <a:off x="681035" y="3192161"/>
            <a:ext cx="9905996" cy="5252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74295" tIns="37152" rIns="74295" bIns="37152" anchor="ctr" anchorCtr="0" compatLnSpc="1">
            <a:spAutoFit/>
          </a:bodyPr>
          <a:lstStyle/>
          <a:p>
            <a:pPr marL="0" marR="0" lvl="0" indent="0" algn="l" defTabSz="74295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63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 </a:t>
            </a:r>
            <a:endParaRPr lang="en-US" sz="1463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</a:endParaRPr>
          </a:p>
          <a:p>
            <a:pPr marL="0" marR="0" lvl="0" indent="0" algn="l" defTabSz="74295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63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742DA0D-3C69-6702-FA4E-39AAFF22CA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36744"/>
              </p:ext>
            </p:extLst>
          </p:nvPr>
        </p:nvGraphicFramePr>
        <p:xfrm>
          <a:off x="328277" y="822090"/>
          <a:ext cx="2288903" cy="177928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288903">
                  <a:extLst>
                    <a:ext uri="{9D8B030D-6E8A-4147-A177-3AD203B41FA5}">
                      <a16:colId xmlns:a16="http://schemas.microsoft.com/office/drawing/2014/main" val="3469371778"/>
                    </a:ext>
                  </a:extLst>
                </a:gridCol>
              </a:tblGrid>
              <a:tr h="272418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I should already know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3542745661"/>
                  </a:ext>
                </a:extLst>
              </a:tr>
              <a:tr h="922611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What are candles?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Who were Rama and Sita?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are candles used during Diwali?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are candles used during Advent?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What do candles symbolise at Hanukkah?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Why do some people use candles?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385542483"/>
                  </a:ext>
                </a:extLst>
              </a:tr>
            </a:tbl>
          </a:graphicData>
        </a:graphic>
      </p:graphicFrame>
      <p:graphicFrame>
        <p:nvGraphicFramePr>
          <p:cNvPr id="6" name="Table 10">
            <a:extLst>
              <a:ext uri="{FF2B5EF4-FFF2-40B4-BE49-F238E27FC236}">
                <a16:creationId xmlns:a16="http://schemas.microsoft.com/office/drawing/2014/main" id="{87345B3A-2485-476C-29C2-E676CD795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101053"/>
              </p:ext>
            </p:extLst>
          </p:nvPr>
        </p:nvGraphicFramePr>
        <p:xfrm>
          <a:off x="2743199" y="822090"/>
          <a:ext cx="4443984" cy="189475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443984">
                  <a:extLst>
                    <a:ext uri="{9D8B030D-6E8A-4147-A177-3AD203B41FA5}">
                      <a16:colId xmlns:a16="http://schemas.microsoft.com/office/drawing/2014/main" val="1756869002"/>
                    </a:ext>
                  </a:extLst>
                </a:gridCol>
              </a:tblGrid>
              <a:tr h="296448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/>
                        </a:rPr>
                        <a:t>What will learn in this unit?</a:t>
                      </a:r>
                    </a:p>
                  </a:txBody>
                  <a:tcPr marL="74295" marR="74295" marT="37152" marB="37152">
                    <a:solidFill>
                      <a:srgbClr val="D72A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928062"/>
                  </a:ext>
                </a:extLst>
              </a:tr>
              <a:tr h="1445416">
                <a:tc>
                  <a:txBody>
                    <a:bodyPr/>
                    <a:lstStyle/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identify how the Christmas story shows that Jesus is special to some people.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investigate why some people believe Guru Nanak was special by exploring a story.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explore how some stories show beliefs about special people.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understand that some people believe Krishna is special by exploring a Hindu story.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recognise why Muhammad is special to many people by exploring a story.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recognise why many Christians believe Jesus was a special adult by investigating a story.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endParaRPr lang="en-GB" sz="100" baseline="0" dirty="0">
                        <a:solidFill>
                          <a:srgbClr val="000000"/>
                        </a:solidFill>
                        <a:latin typeface="Century Gothic" pitchFamily="34"/>
                      </a:endParaRPr>
                    </a:p>
                  </a:txBody>
                  <a:tcPr marL="74295" marR="74295" marT="37152" marB="37152">
                    <a:solidFill>
                      <a:srgbClr val="FEDB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868248"/>
                  </a:ext>
                </a:extLst>
              </a:tr>
            </a:tbl>
          </a:graphicData>
        </a:graphic>
      </p:graphicFrame>
      <p:graphicFrame>
        <p:nvGraphicFramePr>
          <p:cNvPr id="7" name="Table 11">
            <a:extLst>
              <a:ext uri="{FF2B5EF4-FFF2-40B4-BE49-F238E27FC236}">
                <a16:creationId xmlns:a16="http://schemas.microsoft.com/office/drawing/2014/main" id="{D1F6E864-3B04-EC32-A6D0-DAFC3436C1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266789"/>
              </p:ext>
            </p:extLst>
          </p:nvPr>
        </p:nvGraphicFramePr>
        <p:xfrm>
          <a:off x="7313202" y="842115"/>
          <a:ext cx="2289995" cy="212980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289995">
                  <a:extLst>
                    <a:ext uri="{9D8B030D-6E8A-4147-A177-3AD203B41FA5}">
                      <a16:colId xmlns:a16="http://schemas.microsoft.com/office/drawing/2014/main" val="1865597740"/>
                    </a:ext>
                  </a:extLst>
                </a:gridCol>
              </a:tblGrid>
              <a:tr h="272418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What  I will learn next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1844057662"/>
                  </a:ext>
                </a:extLst>
              </a:tr>
              <a:tr h="1040130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characteristics did some prophets have?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How might it feel to be a prophet?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promises do some people believe God made to some prophets?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How do we know that Muhammad was the last prophet in the Muslim worldview?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Why is Jesus important to some religious people?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Why might some Sikhs believe Guru Nanak is special?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1160233859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B99FAA52-9B2A-33C4-F289-26C70BA2F1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2540"/>
          <a:stretch>
            <a:fillRect/>
          </a:stretch>
        </p:blipFill>
        <p:spPr>
          <a:xfrm>
            <a:off x="686263" y="2930841"/>
            <a:ext cx="8369808" cy="12851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55BD50-7ADF-1E73-A47A-653E8EA261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310"/>
          <a:stretch>
            <a:fillRect/>
          </a:stretch>
        </p:blipFill>
        <p:spPr>
          <a:xfrm>
            <a:off x="1751076" y="4183970"/>
            <a:ext cx="6403848" cy="260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903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A80D8-11F8-247E-C026-EBDDB9A0F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A82234-2A38-603E-7E61-2A5BE6674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919" y="46314"/>
            <a:ext cx="620301" cy="76691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A649B269-CC19-A78E-6AA3-6EA56EEEAA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028375"/>
              </p:ext>
            </p:extLst>
          </p:nvPr>
        </p:nvGraphicFramePr>
        <p:xfrm>
          <a:off x="512146" y="162498"/>
          <a:ext cx="8543925" cy="631657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8543925">
                  <a:extLst>
                    <a:ext uri="{9D8B030D-6E8A-4147-A177-3AD203B41FA5}">
                      <a16:colId xmlns:a16="http://schemas.microsoft.com/office/drawing/2014/main" val="3521265512"/>
                    </a:ext>
                  </a:extLst>
                </a:gridCol>
              </a:tblGrid>
              <a:tr h="260192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1950"/>
                        </a:lnSpc>
                        <a:buNone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Rotherhithe Primary- Year 2</a:t>
                      </a:r>
                      <a:endParaRPr lang="en-GB" sz="1300" b="1" i="0" dirty="0">
                        <a:solidFill>
                          <a:srgbClr val="FFFFFF"/>
                        </a:solidFill>
                      </a:endParaRPr>
                    </a:p>
                  </a:txBody>
                  <a:tcPr marL="67226" marR="67226" marT="33613" marB="33613">
                    <a:lnL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668822"/>
                  </a:ext>
                </a:extLst>
              </a:tr>
              <a:tr h="336151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2175"/>
                        </a:lnSpc>
                        <a:buNone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Topic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What is a prophet? 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100" b="1" i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7226" marR="67226" marT="33613" marB="33613">
                    <a:lnL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7485511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1395ECA0-C9A0-738E-FB31-70279638D423}"/>
              </a:ext>
            </a:extLst>
          </p:cNvPr>
          <p:cNvSpPr/>
          <p:nvPr/>
        </p:nvSpPr>
        <p:spPr>
          <a:xfrm>
            <a:off x="681035" y="3192161"/>
            <a:ext cx="9905996" cy="5252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74295" tIns="37152" rIns="74295" bIns="37152" anchor="ctr" anchorCtr="0" compatLnSpc="1">
            <a:spAutoFit/>
          </a:bodyPr>
          <a:lstStyle/>
          <a:p>
            <a:pPr marL="0" marR="0" lvl="0" indent="0" algn="l" defTabSz="74295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63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 </a:t>
            </a:r>
            <a:endParaRPr lang="en-US" sz="1463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</a:endParaRPr>
          </a:p>
          <a:p>
            <a:pPr marL="0" marR="0" lvl="0" indent="0" algn="l" defTabSz="74295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63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F6A4925-3AA7-DF4B-2DF9-BCC5E281E5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442641"/>
              </p:ext>
            </p:extLst>
          </p:nvPr>
        </p:nvGraphicFramePr>
        <p:xfrm>
          <a:off x="328277" y="842115"/>
          <a:ext cx="2288903" cy="246508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288903">
                  <a:extLst>
                    <a:ext uri="{9D8B030D-6E8A-4147-A177-3AD203B41FA5}">
                      <a16:colId xmlns:a16="http://schemas.microsoft.com/office/drawing/2014/main" val="3469371778"/>
                    </a:ext>
                  </a:extLst>
                </a:gridCol>
              </a:tblGrid>
              <a:tr h="272418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I should already know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3542745661"/>
                  </a:ext>
                </a:extLst>
              </a:tr>
              <a:tr h="922611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can we tell Jesus is special to some people?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Why might some people think Guru Nanak is special?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do religious stories show some people are special?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do we know that Krishna is special to some people?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What can a story tell us about why Muhammad is special to some people?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Why might some people believe Jesus continued to be special when he grew up?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385542483"/>
                  </a:ext>
                </a:extLst>
              </a:tr>
            </a:tbl>
          </a:graphicData>
        </a:graphic>
      </p:graphicFrame>
      <p:graphicFrame>
        <p:nvGraphicFramePr>
          <p:cNvPr id="6" name="Table 10">
            <a:extLst>
              <a:ext uri="{FF2B5EF4-FFF2-40B4-BE49-F238E27FC236}">
                <a16:creationId xmlns:a16="http://schemas.microsoft.com/office/drawing/2014/main" id="{50FBCB74-0227-C226-A342-92D8879C3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448342"/>
              </p:ext>
            </p:extLst>
          </p:nvPr>
        </p:nvGraphicFramePr>
        <p:xfrm>
          <a:off x="2743199" y="842115"/>
          <a:ext cx="4443984" cy="187072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443984">
                  <a:extLst>
                    <a:ext uri="{9D8B030D-6E8A-4147-A177-3AD203B41FA5}">
                      <a16:colId xmlns:a16="http://schemas.microsoft.com/office/drawing/2014/main" val="1756869002"/>
                    </a:ext>
                  </a:extLst>
                </a:gridCol>
              </a:tblGrid>
              <a:tr h="260037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/>
                        </a:rPr>
                        <a:t>What will learn in this unit?</a:t>
                      </a:r>
                    </a:p>
                  </a:txBody>
                  <a:tcPr marL="74295" marR="74295" marT="37152" marB="37152">
                    <a:solidFill>
                      <a:srgbClr val="D72A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928062"/>
                  </a:ext>
                </a:extLst>
              </a:tr>
              <a:tr h="1267881">
                <a:tc>
                  <a:txBody>
                    <a:bodyPr/>
                    <a:lstStyle/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identify the characteristics of a prophet by exploring a story.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investigate stories about people’s responses to being a prophet.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explore the promises made to some prophets in stories and scriptures.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investigate the role of Muhammad using stories and scripture.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explore the role of Jesus in different worldviews using stories and scripture.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explain the importance of Guru Nanak for many Sikhs by looking at key events and teachings.</a:t>
                      </a:r>
                    </a:p>
                  </a:txBody>
                  <a:tcPr marL="74295" marR="74295" marT="37152" marB="37152">
                    <a:solidFill>
                      <a:srgbClr val="FEDB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868248"/>
                  </a:ext>
                </a:extLst>
              </a:tr>
            </a:tbl>
          </a:graphicData>
        </a:graphic>
      </p:graphicFrame>
      <p:graphicFrame>
        <p:nvGraphicFramePr>
          <p:cNvPr id="7" name="Table 11">
            <a:extLst>
              <a:ext uri="{FF2B5EF4-FFF2-40B4-BE49-F238E27FC236}">
                <a16:creationId xmlns:a16="http://schemas.microsoft.com/office/drawing/2014/main" id="{924F14C7-4EBB-EBAE-8F6E-F028B643CA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046543"/>
              </p:ext>
            </p:extLst>
          </p:nvPr>
        </p:nvGraphicFramePr>
        <p:xfrm>
          <a:off x="7313202" y="842115"/>
          <a:ext cx="2289995" cy="185548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289995">
                  <a:extLst>
                    <a:ext uri="{9D8B030D-6E8A-4147-A177-3AD203B41FA5}">
                      <a16:colId xmlns:a16="http://schemas.microsoft.com/office/drawing/2014/main" val="1865597740"/>
                    </a:ext>
                  </a:extLst>
                </a:gridCol>
              </a:tblGrid>
              <a:tr h="272418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What  I will learn next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1844057662"/>
                  </a:ext>
                </a:extLst>
              </a:tr>
              <a:tr h="104013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Why do some people talk to God?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What can prayer mean?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do some people use their bodies in prayer?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What do some people use to help them pray?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do some Hindu people pray?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Where do prayers come from?</a:t>
                      </a:r>
                      <a:endParaRPr lang="en-GB" sz="900" b="0" i="0" u="none" strike="noStrike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  <a:hlinkClick r:id="rId3"/>
                      </a:endParaRP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endParaRPr lang="en-GB" sz="900" b="0" kern="12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1160233859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67320FE3-466F-ABFA-2249-3EC2B100B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198" y="2745562"/>
            <a:ext cx="6577275" cy="394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41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90AD5-F242-5859-EC37-D769A2E8B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63AE85-5F50-CDAC-7D50-082D32AE6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919" y="46314"/>
            <a:ext cx="620301" cy="76691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9CED81E4-DB0E-4EE2-A286-A61456A435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214698"/>
              </p:ext>
            </p:extLst>
          </p:nvPr>
        </p:nvGraphicFramePr>
        <p:xfrm>
          <a:off x="512146" y="162498"/>
          <a:ext cx="8543925" cy="630707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8543925">
                  <a:extLst>
                    <a:ext uri="{9D8B030D-6E8A-4147-A177-3AD203B41FA5}">
                      <a16:colId xmlns:a16="http://schemas.microsoft.com/office/drawing/2014/main" val="3521265512"/>
                    </a:ext>
                  </a:extLst>
                </a:gridCol>
              </a:tblGrid>
              <a:tr h="260192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1950"/>
                        </a:lnSpc>
                        <a:buNone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Rotherhithe Primary- Year 2</a:t>
                      </a:r>
                      <a:endParaRPr lang="en-GB" sz="1300" b="1" i="0" dirty="0">
                        <a:solidFill>
                          <a:srgbClr val="FFFFFF"/>
                        </a:solidFill>
                      </a:endParaRPr>
                    </a:p>
                  </a:txBody>
                  <a:tcPr marL="67226" marR="67226" marT="33613" marB="33613">
                    <a:lnL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668822"/>
                  </a:ext>
                </a:extLst>
              </a:tr>
              <a:tr h="336151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2175"/>
                        </a:lnSpc>
                        <a:buNone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Topic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n-GB" sz="1100" b="1" i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do some people talk to God?  </a:t>
                      </a:r>
                      <a:r>
                        <a:rPr lang="en-US" sz="1100" b="1" i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en-GB" sz="1100" b="1" i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7226" marR="67226" marT="33613" marB="33613">
                    <a:lnL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7485511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7831D902-89F3-8D39-8230-3130B5EA02C9}"/>
              </a:ext>
            </a:extLst>
          </p:cNvPr>
          <p:cNvSpPr/>
          <p:nvPr/>
        </p:nvSpPr>
        <p:spPr>
          <a:xfrm>
            <a:off x="681035" y="3192161"/>
            <a:ext cx="9905996" cy="5252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74295" tIns="37152" rIns="74295" bIns="37152" anchor="ctr" anchorCtr="0" compatLnSpc="1">
            <a:spAutoFit/>
          </a:bodyPr>
          <a:lstStyle/>
          <a:p>
            <a:pPr marL="0" marR="0" lvl="0" indent="0" algn="l" defTabSz="74295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63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 </a:t>
            </a:r>
            <a:endParaRPr lang="en-US" sz="1463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</a:endParaRPr>
          </a:p>
          <a:p>
            <a:pPr marL="0" marR="0" lvl="0" indent="0" algn="l" defTabSz="74295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63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7F1D169-B8D1-6147-3F67-A06B2AE2C5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348857"/>
              </p:ext>
            </p:extLst>
          </p:nvPr>
        </p:nvGraphicFramePr>
        <p:xfrm>
          <a:off x="328277" y="842115"/>
          <a:ext cx="2288903" cy="232792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288903">
                  <a:extLst>
                    <a:ext uri="{9D8B030D-6E8A-4147-A177-3AD203B41FA5}">
                      <a16:colId xmlns:a16="http://schemas.microsoft.com/office/drawing/2014/main" val="3469371778"/>
                    </a:ext>
                  </a:extLst>
                </a:gridCol>
              </a:tblGrid>
              <a:tr h="272418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I should already know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3542745661"/>
                  </a:ext>
                </a:extLst>
              </a:tr>
              <a:tr h="922611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What characteristics did some prophets have?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might it feel to be a prophet?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What promises do some people believe God made to some prophets?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do we know that Muhammad was the last prophet in the Muslim worldview?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Why is Jesus important to some religious people?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Why might some Sikhs believe Guru Nanak is special?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385542483"/>
                  </a:ext>
                </a:extLst>
              </a:tr>
            </a:tbl>
          </a:graphicData>
        </a:graphic>
      </p:graphicFrame>
      <p:graphicFrame>
        <p:nvGraphicFramePr>
          <p:cNvPr id="6" name="Table 10">
            <a:extLst>
              <a:ext uri="{FF2B5EF4-FFF2-40B4-BE49-F238E27FC236}">
                <a16:creationId xmlns:a16="http://schemas.microsoft.com/office/drawing/2014/main" id="{DA6593CC-FA69-F814-B7BA-583733A2E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148255"/>
              </p:ext>
            </p:extLst>
          </p:nvPr>
        </p:nvGraphicFramePr>
        <p:xfrm>
          <a:off x="2743199" y="842115"/>
          <a:ext cx="4443984" cy="178690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443984">
                  <a:extLst>
                    <a:ext uri="{9D8B030D-6E8A-4147-A177-3AD203B41FA5}">
                      <a16:colId xmlns:a16="http://schemas.microsoft.com/office/drawing/2014/main" val="1756869002"/>
                    </a:ext>
                  </a:extLst>
                </a:gridCol>
              </a:tblGrid>
              <a:tr h="260037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/>
                        </a:rPr>
                        <a:t>What will learn in this unit?</a:t>
                      </a:r>
                    </a:p>
                  </a:txBody>
                  <a:tcPr marL="74295" marR="74295" marT="37152" marB="37152">
                    <a:solidFill>
                      <a:srgbClr val="D72A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928062"/>
                  </a:ext>
                </a:extLst>
              </a:tr>
              <a:tr h="1267881">
                <a:tc>
                  <a:txBody>
                    <a:bodyPr/>
                    <a:lstStyle/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consider why some people might choose to talk to God.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investigate ways some people pray.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recognise how different people use their bodies to pray by exploring practices.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understand why some people use special objects and clothing during prayer.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explore Hindu prayer practices and the significance of special objects.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105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explore where some prayers come from.</a:t>
                      </a:r>
                      <a:endParaRPr lang="en-GB" sz="900" b="0" i="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52" marB="37152">
                    <a:solidFill>
                      <a:srgbClr val="FEDB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868248"/>
                  </a:ext>
                </a:extLst>
              </a:tr>
            </a:tbl>
          </a:graphicData>
        </a:graphic>
      </p:graphicFrame>
      <p:graphicFrame>
        <p:nvGraphicFramePr>
          <p:cNvPr id="7" name="Table 11">
            <a:extLst>
              <a:ext uri="{FF2B5EF4-FFF2-40B4-BE49-F238E27FC236}">
                <a16:creationId xmlns:a16="http://schemas.microsoft.com/office/drawing/2014/main" id="{BCA04A7E-0CB7-56D7-3C1B-2056CF33BE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560595"/>
              </p:ext>
            </p:extLst>
          </p:nvPr>
        </p:nvGraphicFramePr>
        <p:xfrm>
          <a:off x="7313202" y="842115"/>
          <a:ext cx="2289995" cy="226696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289995">
                  <a:extLst>
                    <a:ext uri="{9D8B030D-6E8A-4147-A177-3AD203B41FA5}">
                      <a16:colId xmlns:a16="http://schemas.microsoft.com/office/drawing/2014/main" val="1865597740"/>
                    </a:ext>
                  </a:extLst>
                </a:gridCol>
              </a:tblGrid>
              <a:tr h="272418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What  I will learn next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1844057662"/>
                  </a:ext>
                </a:extLst>
              </a:tr>
              <a:tr h="1040130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Why do some Muslim people pray in a mosque?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can Orthodox churches suggest about some Christians’ beliefs?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can we learn by exploring different Christian places of worship?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Why do some Jewish people go to a synagogue?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Why do some Sikh people visit a gurdwara?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makes a place important to believers?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1160233859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359C3C2C-3E08-1FD9-29F7-1AF9D83E2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144" y="3156138"/>
            <a:ext cx="5806440" cy="35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467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8457F-6E6C-8976-0F0A-9C34D1E23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6CCDAB-D209-5171-F876-DE3DE613B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919" y="46314"/>
            <a:ext cx="620301" cy="76691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23B35528-8884-6939-1B0B-B44FE9F09E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097030"/>
              </p:ext>
            </p:extLst>
          </p:nvPr>
        </p:nvGraphicFramePr>
        <p:xfrm>
          <a:off x="512146" y="162498"/>
          <a:ext cx="8543925" cy="630707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8543925">
                  <a:extLst>
                    <a:ext uri="{9D8B030D-6E8A-4147-A177-3AD203B41FA5}">
                      <a16:colId xmlns:a16="http://schemas.microsoft.com/office/drawing/2014/main" val="3521265512"/>
                    </a:ext>
                  </a:extLst>
                </a:gridCol>
              </a:tblGrid>
              <a:tr h="260192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1950"/>
                        </a:lnSpc>
                        <a:buNone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Rotherhithe Primary- Year 2</a:t>
                      </a:r>
                      <a:endParaRPr lang="en-GB" sz="1300" b="1" i="0" dirty="0">
                        <a:solidFill>
                          <a:srgbClr val="FFFFFF"/>
                        </a:solidFill>
                      </a:endParaRPr>
                    </a:p>
                  </a:txBody>
                  <a:tcPr marL="67226" marR="67226" marT="33613" marB="33613">
                    <a:lnL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668822"/>
                  </a:ext>
                </a:extLst>
              </a:tr>
              <a:tr h="336151">
                <a:tc>
                  <a:txBody>
                    <a:bodyPr/>
                    <a:lstStyle/>
                    <a:p>
                      <a:pPr lvl="0" algn="ctr" fontAlgn="auto">
                        <a:lnSpc>
                          <a:spcPts val="2175"/>
                        </a:lnSpc>
                        <a:buNone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Topic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: </a:t>
                      </a:r>
                      <a:r>
                        <a:rPr lang="en-GB" sz="1100" b="1" i="0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Where do some people talk to God? </a:t>
                      </a:r>
                      <a:endParaRPr lang="en-GB" sz="1100" b="1" i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67226" marR="67226" marT="33613" marB="33613">
                    <a:lnL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7485511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9B2D6E51-C486-4032-5EE1-918C12014C14}"/>
              </a:ext>
            </a:extLst>
          </p:cNvPr>
          <p:cNvSpPr/>
          <p:nvPr/>
        </p:nvSpPr>
        <p:spPr>
          <a:xfrm>
            <a:off x="681035" y="3192161"/>
            <a:ext cx="9905996" cy="5252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74295" tIns="37152" rIns="74295" bIns="37152" anchor="ctr" anchorCtr="0" compatLnSpc="1">
            <a:spAutoFit/>
          </a:bodyPr>
          <a:lstStyle/>
          <a:p>
            <a:pPr marL="0" marR="0" lvl="0" indent="0" algn="l" defTabSz="74295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63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 </a:t>
            </a:r>
            <a:endParaRPr lang="en-US" sz="1463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</a:endParaRPr>
          </a:p>
          <a:p>
            <a:pPr marL="0" marR="0" lvl="0" indent="0" algn="l" defTabSz="74295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63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108D9FC-BC16-DACB-F070-035A9A215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523137"/>
              </p:ext>
            </p:extLst>
          </p:nvPr>
        </p:nvGraphicFramePr>
        <p:xfrm>
          <a:off x="328277" y="842115"/>
          <a:ext cx="2288903" cy="164212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288903">
                  <a:extLst>
                    <a:ext uri="{9D8B030D-6E8A-4147-A177-3AD203B41FA5}">
                      <a16:colId xmlns:a16="http://schemas.microsoft.com/office/drawing/2014/main" val="3469371778"/>
                    </a:ext>
                  </a:extLst>
                </a:gridCol>
              </a:tblGrid>
              <a:tr h="272418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I should already know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3542745661"/>
                  </a:ext>
                </a:extLst>
              </a:tr>
              <a:tr h="922611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Why do some people talk to God?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What can prayer mean?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do some people use their bodies in prayer?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What do some people use to help them pray?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How do some Hindu people pray?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Where do prayers come from?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385542483"/>
                  </a:ext>
                </a:extLst>
              </a:tr>
            </a:tbl>
          </a:graphicData>
        </a:graphic>
      </p:graphicFrame>
      <p:graphicFrame>
        <p:nvGraphicFramePr>
          <p:cNvPr id="6" name="Table 10">
            <a:extLst>
              <a:ext uri="{FF2B5EF4-FFF2-40B4-BE49-F238E27FC236}">
                <a16:creationId xmlns:a16="http://schemas.microsoft.com/office/drawing/2014/main" id="{450757DA-4F05-08F1-2C56-329338CC46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602380"/>
              </p:ext>
            </p:extLst>
          </p:nvPr>
        </p:nvGraphicFramePr>
        <p:xfrm>
          <a:off x="2743199" y="842115"/>
          <a:ext cx="4443984" cy="158116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443984">
                  <a:extLst>
                    <a:ext uri="{9D8B030D-6E8A-4147-A177-3AD203B41FA5}">
                      <a16:colId xmlns:a16="http://schemas.microsoft.com/office/drawing/2014/main" val="1756869002"/>
                    </a:ext>
                  </a:extLst>
                </a:gridCol>
              </a:tblGrid>
              <a:tr h="260037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/>
                        </a:rPr>
                        <a:t>What will learn in this unit?</a:t>
                      </a:r>
                    </a:p>
                  </a:txBody>
                  <a:tcPr marL="74295" marR="74295" marT="37152" marB="37152">
                    <a:solidFill>
                      <a:srgbClr val="D72A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928062"/>
                  </a:ext>
                </a:extLst>
              </a:tr>
              <a:tr h="1267881">
                <a:tc>
                  <a:txBody>
                    <a:bodyPr/>
                    <a:lstStyle/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explore how Muslims pray both individually and in a mosque.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describe and explain the features of an Orthodox Christian church.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compare different Christian places of worship.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explore the importance of the synagogue to some Jewish people by identifying features that help them pray.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discuss why a gurdwara is a special place for some Sikh people by discovering the importance of its different features.</a:t>
                      </a:r>
                    </a:p>
                    <a:p>
                      <a:pPr marL="285750" lvl="0" indent="-285750" algn="l">
                        <a:buSzPct val="100000"/>
                        <a:buFont typeface="Wingdings" pitchFamily="2"/>
                        <a:buChar char="q"/>
                      </a:pP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find out why different places are important to people because of their beliefs.</a:t>
                      </a:r>
                    </a:p>
                  </a:txBody>
                  <a:tcPr marL="74295" marR="74295" marT="37152" marB="37152">
                    <a:solidFill>
                      <a:srgbClr val="FEDB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868248"/>
                  </a:ext>
                </a:extLst>
              </a:tr>
            </a:tbl>
          </a:graphicData>
        </a:graphic>
      </p:graphicFrame>
      <p:graphicFrame>
        <p:nvGraphicFramePr>
          <p:cNvPr id="7" name="Table 11">
            <a:extLst>
              <a:ext uri="{FF2B5EF4-FFF2-40B4-BE49-F238E27FC236}">
                <a16:creationId xmlns:a16="http://schemas.microsoft.com/office/drawing/2014/main" id="{8FE209B6-2647-DE62-BAF7-216679336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32869"/>
              </p:ext>
            </p:extLst>
          </p:nvPr>
        </p:nvGraphicFramePr>
        <p:xfrm>
          <a:off x="7313202" y="842115"/>
          <a:ext cx="2420018" cy="171832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420018">
                  <a:extLst>
                    <a:ext uri="{9D8B030D-6E8A-4147-A177-3AD203B41FA5}">
                      <a16:colId xmlns:a16="http://schemas.microsoft.com/office/drawing/2014/main" val="1865597740"/>
                    </a:ext>
                  </a:extLst>
                </a:gridCol>
              </a:tblGrid>
              <a:tr h="272418">
                <a:tc>
                  <a:txBody>
                    <a:bodyPr/>
                    <a:lstStyle/>
                    <a:p>
                      <a:pPr lvl="0" algn="ctr"/>
                      <a:r>
                        <a:rPr lang="en-GB" sz="1300">
                          <a:solidFill>
                            <a:srgbClr val="000000"/>
                          </a:solidFill>
                          <a:latin typeface="Century Gothic" pitchFamily="34"/>
                        </a:rPr>
                        <a:t>What  I will learn next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1844057662"/>
                  </a:ext>
                </a:extLst>
              </a:tr>
              <a:tr h="1040130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is special about being human?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is a soul and do we all have one?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do some people think makes us human?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is spirituality?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What do some Buddhists do to focus on their inner self?</a:t>
                      </a:r>
                    </a:p>
                    <a:p>
                      <a:pPr marL="171450" lvl="0" indent="-171450"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GB" sz="900" b="0" kern="12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Does anyone know what makes us human?</a:t>
                      </a:r>
                    </a:p>
                  </a:txBody>
                  <a:tcPr marL="74295" marR="74295" marT="37152" marB="37152"/>
                </a:tc>
                <a:extLst>
                  <a:ext uri="{0D108BD9-81ED-4DB2-BD59-A6C34878D82A}">
                    <a16:rowId xmlns:a16="http://schemas.microsoft.com/office/drawing/2014/main" val="1160233859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A7C8CE69-5094-BED2-D75B-4043DA119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752" y="2609353"/>
            <a:ext cx="6881838" cy="414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880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D9AA80867A9F45A260D426560E93F5" ma:contentTypeVersion="22" ma:contentTypeDescription="Create a new document." ma:contentTypeScope="" ma:versionID="72e95fb1084cf683b9bc5d8c66d262c2">
  <xsd:schema xmlns:xsd="http://www.w3.org/2001/XMLSchema" xmlns:xs="http://www.w3.org/2001/XMLSchema" xmlns:p="http://schemas.microsoft.com/office/2006/metadata/properties" xmlns:ns2="6f49690c-def7-4262-a2a7-c674cb9a0db9" xmlns:ns3="54d3de96-1e39-49c4-81c1-27b5a60193ca" xmlns:ns4="b42ab54c-3ccc-420f-9dec-d8557292fef6" targetNamespace="http://schemas.microsoft.com/office/2006/metadata/properties" ma:root="true" ma:fieldsID="6f9a352f48cc73bf82e8386f4119727e" ns2:_="" ns3:_="" ns4:_="">
    <xsd:import namespace="6f49690c-def7-4262-a2a7-c674cb9a0db9"/>
    <xsd:import namespace="54d3de96-1e39-49c4-81c1-27b5a60193ca"/>
    <xsd:import namespace="b42ab54c-3ccc-420f-9dec-d8557292fe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Datereviewed" minOccurs="0"/>
                <xsd:element ref="ns2:ISPMeeting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49690c-def7-4262-a2a7-c674cb9a0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2ee9a29-5d3b-47f4-bb28-73bb36778a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reviewed" ma:index="28" nillable="true" ma:displayName="Date reviewed" ma:format="DateOnly" ma:internalName="Datereviewed">
      <xsd:simpleType>
        <xsd:restriction base="dms:DateTime"/>
      </xsd:simpleType>
    </xsd:element>
    <xsd:element name="ISPMeeting" ma:index="29" nillable="true" ma:displayName="ISP Meeting" ma:format="DateOnly" ma:internalName="ISPMeeting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d3de96-1e39-49c4-81c1-27b5a60193c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ab54c-3ccc-420f-9dec-d8557292fef6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6debb01f-d3d0-4d37-b937-29c69ee7f5be}" ma:internalName="TaxCatchAll" ma:showField="CatchAllData" ma:web="b42ab54c-3ccc-420f-9dec-d8557292fe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2ab54c-3ccc-420f-9dec-d8557292fef6" xsi:nil="true"/>
    <lcf76f155ced4ddcb4097134ff3c332f xmlns="6f49690c-def7-4262-a2a7-c674cb9a0db9">
      <Terms xmlns="http://schemas.microsoft.com/office/infopath/2007/PartnerControls"/>
    </lcf76f155ced4ddcb4097134ff3c332f>
    <_Flow_SignoffStatus xmlns="6f49690c-def7-4262-a2a7-c674cb9a0db9" xsi:nil="true"/>
    <Datereviewed xmlns="6f49690c-def7-4262-a2a7-c674cb9a0db9" xsi:nil="true"/>
    <ISPMeeting xmlns="6f49690c-def7-4262-a2a7-c674cb9a0db9" xsi:nil="true"/>
  </documentManagement>
</p:properties>
</file>

<file path=customXml/itemProps1.xml><?xml version="1.0" encoding="utf-8"?>
<ds:datastoreItem xmlns:ds="http://schemas.openxmlformats.org/officeDocument/2006/customXml" ds:itemID="{D8475654-38E4-466F-B2E0-790692C1CB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109944-A96C-4435-836E-727D581058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49690c-def7-4262-a2a7-c674cb9a0db9"/>
    <ds:schemaRef ds:uri="54d3de96-1e39-49c4-81c1-27b5a60193ca"/>
    <ds:schemaRef ds:uri="b42ab54c-3ccc-420f-9dec-d8557292fe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F8690F1-BA51-4BF6-BDE0-1C24102D74AF}">
  <ds:schemaRefs>
    <ds:schemaRef ds:uri="http://schemas.microsoft.com/office/2006/metadata/properties"/>
    <ds:schemaRef ds:uri="http://schemas.microsoft.com/office/infopath/2007/PartnerControls"/>
    <ds:schemaRef ds:uri="b42ab54c-3ccc-420f-9dec-d8557292fef6"/>
    <ds:schemaRef ds:uri="6f49690c-def7-4262-a2a7-c674cb9a0db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1336</Words>
  <Application>Microsoft Office PowerPoint</Application>
  <PresentationFormat>A4 Paper (210x297 mm)</PresentationFormat>
  <Paragraphs>145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Century Gothic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 Adeyeye (Rotherhithe Primary School)</dc:creator>
  <cp:lastModifiedBy>G Adeyeye (Rotherhithe Primary School)</cp:lastModifiedBy>
  <cp:revision>35</cp:revision>
  <dcterms:created xsi:type="dcterms:W3CDTF">2025-07-22T08:30:05Z</dcterms:created>
  <dcterms:modified xsi:type="dcterms:W3CDTF">2026-10-16T04:58:40Z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0x010100B8D9AA80867A9F45A260D426560E93F5</vt:lpwstr>
  </property>
</Properties>
</file>