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8" r:id="rId5"/>
    <p:sldId id="267" r:id="rId6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35"/>
    <p:restoredTop sz="94753"/>
  </p:normalViewPr>
  <p:slideViewPr>
    <p:cSldViewPr snapToGrid="0" snapToObjects="1">
      <p:cViewPr>
        <p:scale>
          <a:sx n="100" d="100"/>
          <a:sy n="100" d="100"/>
        </p:scale>
        <p:origin x="1680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 Montgomery (Rotherhithe Primary School)" userId="a5f23681-46ec-49e8-b833-5cf5d4fd877e" providerId="ADAL" clId="{B8807E60-61DE-4957-9D67-9850481BE881}"/>
    <pc:docChg chg="modSld">
      <pc:chgData name="A Montgomery (Rotherhithe Primary School)" userId="a5f23681-46ec-49e8-b833-5cf5d4fd877e" providerId="ADAL" clId="{B8807E60-61DE-4957-9D67-9850481BE881}" dt="2026-09-15T06:55:33.533" v="0" actId="1076"/>
      <pc:docMkLst>
        <pc:docMk/>
      </pc:docMkLst>
      <pc:sldChg chg="modSp mod">
        <pc:chgData name="A Montgomery (Rotherhithe Primary School)" userId="a5f23681-46ec-49e8-b833-5cf5d4fd877e" providerId="ADAL" clId="{B8807E60-61DE-4957-9D67-9850481BE881}" dt="2026-09-15T06:55:33.533" v="0" actId="1076"/>
        <pc:sldMkLst>
          <pc:docMk/>
          <pc:sldMk cId="3997436683" sldId="258"/>
        </pc:sldMkLst>
        <pc:picChg chg="mod">
          <ac:chgData name="A Montgomery (Rotherhithe Primary School)" userId="a5f23681-46ec-49e8-b833-5cf5d4fd877e" providerId="ADAL" clId="{B8807E60-61DE-4957-9D67-9850481BE881}" dt="2026-09-15T06:55:33.533" v="0" actId="1076"/>
          <ac:picMkLst>
            <pc:docMk/>
            <pc:sldMk cId="3997436683" sldId="258"/>
            <ac:picMk id="4" creationId="{D7EE397D-DA1F-0B7E-BA23-79252BAF902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82F85-977A-F94F-B145-B967C7A08618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4B73A-86B8-4C40-BA0F-5BF6F19DC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815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82F85-977A-F94F-B145-B967C7A08618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4B73A-86B8-4C40-BA0F-5BF6F19DC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593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82F85-977A-F94F-B145-B967C7A08618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4B73A-86B8-4C40-BA0F-5BF6F19DC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663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82F85-977A-F94F-B145-B967C7A08618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4B73A-86B8-4C40-BA0F-5BF6F19DC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601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82F85-977A-F94F-B145-B967C7A08618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4B73A-86B8-4C40-BA0F-5BF6F19DC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033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82F85-977A-F94F-B145-B967C7A08618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4B73A-86B8-4C40-BA0F-5BF6F19DC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537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82F85-977A-F94F-B145-B967C7A08618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4B73A-86B8-4C40-BA0F-5BF6F19DC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613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82F85-977A-F94F-B145-B967C7A08618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4B73A-86B8-4C40-BA0F-5BF6F19DC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7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82F85-977A-F94F-B145-B967C7A08618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4B73A-86B8-4C40-BA0F-5BF6F19DC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62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82F85-977A-F94F-B145-B967C7A08618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4B73A-86B8-4C40-BA0F-5BF6F19DC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30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82F85-977A-F94F-B145-B967C7A08618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4B73A-86B8-4C40-BA0F-5BF6F19DC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226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882F85-977A-F94F-B145-B967C7A08618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84B73A-86B8-4C40-BA0F-5BF6F19DC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400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4"/>
          <p:cNvSpPr txBox="1">
            <a:spLocks/>
          </p:cNvSpPr>
          <p:nvPr/>
        </p:nvSpPr>
        <p:spPr>
          <a:xfrm>
            <a:off x="105791" y="-7954"/>
            <a:ext cx="7181274" cy="31744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b="1" u="sng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cs typeface="Lucida Calligraphy"/>
              </a:rPr>
              <a:t>Year 5 Painting and Mixed Media – Portraits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479667" y="3332823"/>
            <a:ext cx="13328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984C551-A40F-E98E-3D1D-F56A6BEAFE99}"/>
              </a:ext>
            </a:extLst>
          </p:cNvPr>
          <p:cNvSpPr txBox="1"/>
          <p:nvPr/>
        </p:nvSpPr>
        <p:spPr>
          <a:xfrm>
            <a:off x="4901185" y="510638"/>
            <a:ext cx="1216151" cy="4247317"/>
          </a:xfrm>
          <a:prstGeom prst="rect">
            <a:avLst/>
          </a:prstGeom>
          <a:noFill/>
          <a:ln w="28575">
            <a:solidFill>
              <a:srgbClr val="FFCCFF"/>
            </a:solidFill>
          </a:ln>
        </p:spPr>
        <p:txBody>
          <a:bodyPr wrap="square" rtlCol="0">
            <a:spAutoFit/>
          </a:bodyPr>
          <a:lstStyle/>
          <a:p>
            <a:r>
              <a:rPr lang="en-GB" sz="1000" b="1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What I will learn next:</a:t>
            </a:r>
          </a:p>
          <a:p>
            <a:endParaRPr lang="en-GB" sz="1000" b="1" dirty="0">
              <a:solidFill>
                <a:schemeClr val="bg1">
                  <a:lumMod val="75000"/>
                </a:schemeClr>
              </a:solidFill>
              <a:latin typeface="Century Gothic" panose="020B0502020202020204" pitchFamily="34" charset="0"/>
            </a:endParaRPr>
          </a:p>
          <a:p>
            <a:pPr marL="171450" indent="-171450" algn="l">
              <a:buFont typeface="Wingdings" panose="05000000000000000000" pitchFamily="2" charset="2"/>
              <a:buChar char="q"/>
            </a:pPr>
            <a:r>
              <a:rPr lang="en-GB" sz="10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I can u</a:t>
            </a:r>
            <a:r>
              <a:rPr lang="en-GB" sz="1000" b="0" i="0" u="none" strike="noStrike" baseline="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se sketchbooks to research and present information.</a:t>
            </a:r>
          </a:p>
          <a:p>
            <a:pPr marL="171450" indent="-171450" algn="l">
              <a:buFont typeface="Wingdings" panose="05000000000000000000" pitchFamily="2" charset="2"/>
              <a:buChar char="q"/>
            </a:pPr>
            <a:r>
              <a:rPr lang="en-GB" sz="10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I can d</a:t>
            </a:r>
            <a:r>
              <a:rPr lang="en-GB" sz="1000" b="0" i="0" u="none" strike="noStrike" baseline="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evelop ideas into a plan for a final piece.</a:t>
            </a:r>
          </a:p>
          <a:p>
            <a:pPr marL="171450" indent="-171450" algn="l">
              <a:buFont typeface="Wingdings" panose="05000000000000000000" pitchFamily="2" charset="2"/>
              <a:buChar char="q"/>
            </a:pPr>
            <a:r>
              <a:rPr lang="en-GB" sz="10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I can m</a:t>
            </a:r>
            <a:r>
              <a:rPr lang="en-GB" sz="1000" b="0" i="0" u="none" strike="noStrike" baseline="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ake a personal response to the artwork of another artist.</a:t>
            </a:r>
          </a:p>
          <a:p>
            <a:pPr marL="171450" indent="-171450" algn="l">
              <a:buFont typeface="Wingdings" panose="05000000000000000000" pitchFamily="2" charset="2"/>
              <a:buChar char="q"/>
            </a:pPr>
            <a:r>
              <a:rPr lang="en-GB" sz="10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I can u</a:t>
            </a:r>
            <a:r>
              <a:rPr lang="en-GB" sz="1000" b="0" i="0" u="none" strike="noStrike" baseline="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se different methods to analyse artwork such as drama, discussion and questioning.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EC1353A-8BC6-1B87-BC67-D864753E6660}"/>
              </a:ext>
            </a:extLst>
          </p:cNvPr>
          <p:cNvSpPr txBox="1"/>
          <p:nvPr/>
        </p:nvSpPr>
        <p:spPr>
          <a:xfrm>
            <a:off x="2596897" y="497717"/>
            <a:ext cx="2148839" cy="4324261"/>
          </a:xfrm>
          <a:prstGeom prst="rect">
            <a:avLst/>
          </a:prstGeom>
          <a:noFill/>
          <a:ln w="28575">
            <a:solidFill>
              <a:srgbClr val="FFCCFF"/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 b="1" dirty="0">
                <a:latin typeface="Century Gothic" panose="020B0502020202020204" pitchFamily="34" charset="0"/>
              </a:rPr>
              <a:t>What I will learn now:</a:t>
            </a:r>
          </a:p>
          <a:p>
            <a:endParaRPr lang="en-GB" sz="1100" b="1" dirty="0">
              <a:latin typeface="Century Gothic" panose="020B0502020202020204" pitchFamily="34" charset="0"/>
            </a:endParaRPr>
          </a:p>
          <a:p>
            <a:pPr marL="171450" indent="-171450" algn="l">
              <a:buFont typeface="Wingdings" panose="05000000000000000000" pitchFamily="2" charset="2"/>
              <a:buChar char="q"/>
            </a:pPr>
            <a:r>
              <a:rPr lang="en-GB" sz="1100" dirty="0">
                <a:latin typeface="Century Gothic" panose="020B0502020202020204" pitchFamily="34" charset="0"/>
              </a:rPr>
              <a:t>I can m</a:t>
            </a:r>
            <a:r>
              <a:rPr lang="en-GB" sz="1100" b="0" i="0" u="none" strike="noStrike" baseline="0" dirty="0">
                <a:latin typeface="Century Gothic" panose="020B0502020202020204" pitchFamily="34" charset="0"/>
              </a:rPr>
              <a:t>ix a tint and a shade by adding</a:t>
            </a:r>
          </a:p>
          <a:p>
            <a:pPr algn="l"/>
            <a:r>
              <a:rPr lang="en-GB" sz="1100" b="0" i="0" u="none" strike="noStrike" baseline="0" dirty="0">
                <a:latin typeface="Century Gothic" panose="020B0502020202020204" pitchFamily="34" charset="0"/>
              </a:rPr>
              <a:t>black or white.</a:t>
            </a:r>
          </a:p>
          <a:p>
            <a:pPr marL="171450" indent="-171450" algn="l">
              <a:buFont typeface="Wingdings" panose="05000000000000000000" pitchFamily="2" charset="2"/>
              <a:buChar char="q"/>
            </a:pPr>
            <a:r>
              <a:rPr lang="en-GB" sz="1100" dirty="0">
                <a:latin typeface="Century Gothic" panose="020B0502020202020204" pitchFamily="34" charset="0"/>
              </a:rPr>
              <a:t>I can u</a:t>
            </a:r>
            <a:r>
              <a:rPr lang="en-GB" sz="1100" b="0" i="0" u="none" strike="noStrike" baseline="0" dirty="0">
                <a:latin typeface="Century Gothic" panose="020B0502020202020204" pitchFamily="34" charset="0"/>
              </a:rPr>
              <a:t>se tints and shades of a colour to create a 3D effect when painting.</a:t>
            </a:r>
          </a:p>
          <a:p>
            <a:pPr marL="171450" indent="-171450" algn="l">
              <a:buFont typeface="Wingdings" panose="05000000000000000000" pitchFamily="2" charset="2"/>
              <a:buChar char="q"/>
            </a:pPr>
            <a:r>
              <a:rPr lang="en-GB" sz="1100" dirty="0">
                <a:latin typeface="Century Gothic" panose="020B0502020202020204" pitchFamily="34" charset="0"/>
              </a:rPr>
              <a:t>I can a</a:t>
            </a:r>
            <a:r>
              <a:rPr lang="en-GB" sz="1100" b="0" i="0" u="none" strike="noStrike" baseline="0" dirty="0">
                <a:latin typeface="Century Gothic" panose="020B0502020202020204" pitchFamily="34" charset="0"/>
              </a:rPr>
              <a:t>pply paint using different techniques </a:t>
            </a:r>
            <a:r>
              <a:rPr lang="en-GB" sz="1100" b="0" i="0" u="none" strike="noStrike" baseline="0" dirty="0" err="1">
                <a:latin typeface="Century Gothic" panose="020B0502020202020204" pitchFamily="34" charset="0"/>
              </a:rPr>
              <a:t>eg.</a:t>
            </a:r>
            <a:r>
              <a:rPr lang="en-GB" sz="1100" b="0" i="0" u="none" strike="noStrike" baseline="0" dirty="0">
                <a:latin typeface="Century Gothic" panose="020B0502020202020204" pitchFamily="34" charset="0"/>
              </a:rPr>
              <a:t> stippling, dabbing, washing.</a:t>
            </a:r>
          </a:p>
          <a:p>
            <a:pPr marL="171450" indent="-171450" algn="l">
              <a:buFont typeface="Wingdings" panose="05000000000000000000" pitchFamily="2" charset="2"/>
              <a:buChar char="q"/>
            </a:pPr>
            <a:r>
              <a:rPr lang="en-GB" sz="1100" dirty="0">
                <a:latin typeface="Century Gothic" panose="020B0502020202020204" pitchFamily="34" charset="0"/>
              </a:rPr>
              <a:t>I can c</a:t>
            </a:r>
            <a:r>
              <a:rPr lang="en-GB" sz="1100" b="0" i="0" u="none" strike="noStrike" baseline="0" dirty="0">
                <a:latin typeface="Century Gothic" panose="020B0502020202020204" pitchFamily="34" charset="0"/>
              </a:rPr>
              <a:t>hoose suitable painting tools.</a:t>
            </a:r>
          </a:p>
          <a:p>
            <a:pPr marL="171450" indent="-171450" algn="l">
              <a:buFont typeface="Wingdings" panose="05000000000000000000" pitchFamily="2" charset="2"/>
              <a:buChar char="q"/>
            </a:pPr>
            <a:r>
              <a:rPr lang="en-GB" sz="1100" dirty="0">
                <a:latin typeface="Century Gothic" panose="020B0502020202020204" pitchFamily="34" charset="0"/>
              </a:rPr>
              <a:t>I can a</a:t>
            </a:r>
            <a:r>
              <a:rPr lang="en-GB" sz="1100" b="0" i="0" u="none" strike="noStrike" baseline="0" dirty="0">
                <a:latin typeface="Century Gothic" panose="020B0502020202020204" pitchFamily="34" charset="0"/>
              </a:rPr>
              <a:t>rrange objects to create a still life composition.</a:t>
            </a:r>
          </a:p>
          <a:p>
            <a:pPr marL="171450" indent="-171450" algn="l">
              <a:buFont typeface="Wingdings" panose="05000000000000000000" pitchFamily="2" charset="2"/>
              <a:buChar char="q"/>
            </a:pPr>
            <a:r>
              <a:rPr lang="en-GB" sz="1100" dirty="0">
                <a:latin typeface="Century Gothic" panose="020B0502020202020204" pitchFamily="34" charset="0"/>
              </a:rPr>
              <a:t>I can p</a:t>
            </a:r>
            <a:r>
              <a:rPr lang="en-GB" sz="1100" b="0" i="0" u="none" strike="noStrike" baseline="0" dirty="0">
                <a:latin typeface="Century Gothic" panose="020B0502020202020204" pitchFamily="34" charset="0"/>
              </a:rPr>
              <a:t>lan a painting by drawing first.</a:t>
            </a:r>
          </a:p>
          <a:p>
            <a:pPr marL="171450" indent="-171450" algn="l">
              <a:buFont typeface="Wingdings" panose="05000000000000000000" pitchFamily="2" charset="2"/>
              <a:buChar char="q"/>
            </a:pPr>
            <a:r>
              <a:rPr lang="en-GB" sz="1100" dirty="0">
                <a:latin typeface="Century Gothic" panose="020B0502020202020204" pitchFamily="34" charset="0"/>
              </a:rPr>
              <a:t>I can o</a:t>
            </a:r>
            <a:r>
              <a:rPr lang="en-GB" sz="1100" b="0" i="0" u="none" strike="noStrike" baseline="0" dirty="0">
                <a:latin typeface="Century Gothic" panose="020B0502020202020204" pitchFamily="34" charset="0"/>
              </a:rPr>
              <a:t>rganise painting equipment independently, making choices about tools and materials.</a:t>
            </a:r>
          </a:p>
          <a:p>
            <a:pPr marL="171450" indent="-171450" algn="l">
              <a:buFont typeface="Wingdings" panose="05000000000000000000" pitchFamily="2" charset="2"/>
              <a:buChar char="q"/>
            </a:pPr>
            <a:endParaRPr lang="en-GB" sz="900" b="0" i="0" u="none" strike="noStrike" baseline="0" dirty="0">
              <a:latin typeface="Century Gothic" panose="020B0502020202020204" pitchFamily="34" charset="0"/>
            </a:endParaRPr>
          </a:p>
        </p:txBody>
      </p:sp>
      <p:pic>
        <p:nvPicPr>
          <p:cNvPr id="26" name="Picture 2">
            <a:extLst>
              <a:ext uri="{FF2B5EF4-FFF2-40B4-BE49-F238E27FC236}">
                <a16:creationId xmlns:a16="http://schemas.microsoft.com/office/drawing/2014/main" id="{DE4E0D2B-75D5-BA0D-2CE1-11691B4E98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9508" y="51428"/>
            <a:ext cx="594152" cy="734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549CED6-88B1-3706-DBE0-95AEF7B1E482}"/>
              </a:ext>
            </a:extLst>
          </p:cNvPr>
          <p:cNvSpPr txBox="1"/>
          <p:nvPr/>
        </p:nvSpPr>
        <p:spPr>
          <a:xfrm>
            <a:off x="105791" y="506779"/>
            <a:ext cx="2335657" cy="4247317"/>
          </a:xfrm>
          <a:prstGeom prst="rect">
            <a:avLst/>
          </a:prstGeom>
          <a:noFill/>
          <a:ln w="28575">
            <a:solidFill>
              <a:srgbClr val="FFCCFF"/>
            </a:solidFill>
          </a:ln>
        </p:spPr>
        <p:txBody>
          <a:bodyPr wrap="square" rtlCol="0">
            <a:spAutoFit/>
          </a:bodyPr>
          <a:lstStyle/>
          <a:p>
            <a:r>
              <a:rPr lang="en-GB" sz="1000" b="1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What I already know: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GB" sz="1000" b="0" i="0" dirty="0">
                <a:solidFill>
                  <a:schemeClr val="bg1">
                    <a:lumMod val="75000"/>
                  </a:schemeClr>
                </a:solidFill>
                <a:effectLst/>
                <a:latin typeface="Century Gothic" panose="020B0502020202020204" pitchFamily="34" charset="0"/>
              </a:rPr>
              <a:t>I can use familiar shapes to create simple 3D drawings and describe the shapes used.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GB" sz="10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I can d</a:t>
            </a:r>
            <a:r>
              <a:rPr lang="en-GB" sz="1000" b="0" i="0" dirty="0">
                <a:solidFill>
                  <a:schemeClr val="bg1">
                    <a:lumMod val="75000"/>
                  </a:schemeClr>
                </a:solidFill>
                <a:effectLst/>
                <a:latin typeface="Century Gothic" panose="020B0502020202020204" pitchFamily="34" charset="0"/>
              </a:rPr>
              <a:t>raw a simple design with consideration for how its shape could be cut from soap.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GB" sz="10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I can t</a:t>
            </a:r>
            <a:r>
              <a:rPr lang="en-GB" sz="1000" b="0" i="0" dirty="0">
                <a:solidFill>
                  <a:schemeClr val="bg1">
                    <a:lumMod val="75000"/>
                  </a:schemeClr>
                </a:solidFill>
                <a:effectLst/>
                <a:latin typeface="Century Gothic" panose="020B0502020202020204" pitchFamily="34" charset="0"/>
              </a:rPr>
              <a:t>ransfer a drawn idea successfully to a soap carving.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GB" sz="10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I can m</a:t>
            </a:r>
            <a:r>
              <a:rPr lang="en-GB" sz="1000" b="0" i="0" dirty="0">
                <a:solidFill>
                  <a:schemeClr val="bg1">
                    <a:lumMod val="75000"/>
                  </a:schemeClr>
                </a:solidFill>
                <a:effectLst/>
                <a:latin typeface="Century Gothic" panose="020B0502020202020204" pitchFamily="34" charset="0"/>
              </a:rPr>
              <a:t>ake informed choices about their use of tools.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GB" sz="10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I can </a:t>
            </a:r>
            <a:r>
              <a:rPr lang="en-GB" sz="1000" b="0" i="0" dirty="0">
                <a:solidFill>
                  <a:schemeClr val="bg1">
                    <a:lumMod val="75000"/>
                  </a:schemeClr>
                </a:solidFill>
                <a:effectLst/>
                <a:latin typeface="Century Gothic" panose="020B0502020202020204" pitchFamily="34" charset="0"/>
              </a:rPr>
              <a:t>bend wire to follow a simple template, adding details for stability and aesthetics.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GB" sz="10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I can c</a:t>
            </a:r>
            <a:r>
              <a:rPr lang="en-GB" sz="1000" b="0" i="0" dirty="0">
                <a:solidFill>
                  <a:schemeClr val="bg1">
                    <a:lumMod val="75000"/>
                  </a:schemeClr>
                </a:solidFill>
                <a:effectLst/>
                <a:latin typeface="Century Gothic" panose="020B0502020202020204" pitchFamily="34" charset="0"/>
              </a:rPr>
              <a:t>reate a shadow sculpture using block lettering in the style of </a:t>
            </a:r>
            <a:r>
              <a:rPr lang="en-GB" sz="1000" b="0" i="0" dirty="0" err="1">
                <a:solidFill>
                  <a:schemeClr val="bg1">
                    <a:lumMod val="75000"/>
                  </a:schemeClr>
                </a:solidFill>
                <a:effectLst/>
                <a:latin typeface="Century Gothic" panose="020B0502020202020204" pitchFamily="34" charset="0"/>
              </a:rPr>
              <a:t>Sokari</a:t>
            </a:r>
            <a:r>
              <a:rPr lang="en-GB" sz="1000" b="0" i="0" dirty="0">
                <a:solidFill>
                  <a:schemeClr val="bg1">
                    <a:lumMod val="75000"/>
                  </a:schemeClr>
                </a:solidFill>
                <a:effectLst/>
                <a:latin typeface="Century Gothic" panose="020B0502020202020204" pitchFamily="34" charset="0"/>
              </a:rPr>
              <a:t> Douglas Camp.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GB" sz="10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I can e</a:t>
            </a:r>
            <a:r>
              <a:rPr lang="en-GB" sz="1000" b="0" i="0" dirty="0">
                <a:solidFill>
                  <a:schemeClr val="bg1">
                    <a:lumMod val="75000"/>
                  </a:schemeClr>
                </a:solidFill>
                <a:effectLst/>
                <a:latin typeface="Century Gothic" panose="020B0502020202020204" pitchFamily="34" charset="0"/>
              </a:rPr>
              <a:t>xplore different ways to join materials to create a 3D outcome, making considered choices about the placement of materials.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EE397D-DA1F-0B7E-BA23-79252BAF90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427" y="4951386"/>
            <a:ext cx="7756081" cy="17235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3B3277F-3B38-EE75-079E-3A1E930876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0609" y="799914"/>
            <a:ext cx="2532887" cy="18996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C867DF9-C8B2-857D-B00A-2F3CF5705B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3905" y="2735555"/>
            <a:ext cx="2532679" cy="193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436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>
            <a:extLst>
              <a:ext uri="{FF2B5EF4-FFF2-40B4-BE49-F238E27FC236}">
                <a16:creationId xmlns:a16="http://schemas.microsoft.com/office/drawing/2014/main" id="{4EA31A87-A3BD-AFE2-3B90-71A0115E62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4351" y="116313"/>
            <a:ext cx="779203" cy="963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CA6467-0322-DA14-0216-C4CAEC8757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626" y="1147790"/>
            <a:ext cx="8567928" cy="519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752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0546DBFAC5DD419D4ADCD1C311A734" ma:contentTypeVersion="15" ma:contentTypeDescription="Create a new document." ma:contentTypeScope="" ma:versionID="5bf004d7fd156171c2d9831f7ff3910d">
  <xsd:schema xmlns:xsd="http://www.w3.org/2001/XMLSchema" xmlns:xs="http://www.w3.org/2001/XMLSchema" xmlns:p="http://schemas.microsoft.com/office/2006/metadata/properties" xmlns:ns3="05056dbd-1e25-4534-bb39-3336539d9e3f" xmlns:ns4="0b2e041f-ad65-43ca-8ce8-81d07c3ed0f6" targetNamespace="http://schemas.microsoft.com/office/2006/metadata/properties" ma:root="true" ma:fieldsID="df50383365a19aad41e9de30208af1a5" ns3:_="" ns4:_="">
    <xsd:import namespace="05056dbd-1e25-4534-bb39-3336539d9e3f"/>
    <xsd:import namespace="0b2e041f-ad65-43ca-8ce8-81d07c3ed0f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056dbd-1e25-4534-bb39-3336539d9e3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8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2e041f-ad65-43ca-8ce8-81d07c3ed0f6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05056dbd-1e25-4534-bb39-3336539d9e3f" xsi:nil="true"/>
  </documentManagement>
</p:properties>
</file>

<file path=customXml/itemProps1.xml><?xml version="1.0" encoding="utf-8"?>
<ds:datastoreItem xmlns:ds="http://schemas.openxmlformats.org/officeDocument/2006/customXml" ds:itemID="{14A10BFA-8BEC-4DF2-BC6C-CC8FEA3CE54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C70636D-0AB4-4005-916D-5B1D8201CD9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056dbd-1e25-4534-bb39-3336539d9e3f"/>
    <ds:schemaRef ds:uri="0b2e041f-ad65-43ca-8ce8-81d07c3ed0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93F2409-0EB1-4721-94D3-B7571148C81B}">
  <ds:schemaRefs>
    <ds:schemaRef ds:uri="http://schemas.microsoft.com/office/2006/metadata/properties"/>
    <ds:schemaRef ds:uri="http://schemas.microsoft.com/office/infopath/2007/PartnerControls"/>
    <ds:schemaRef ds:uri="http://purl.org/dc/dcmitype/"/>
    <ds:schemaRef ds:uri="http://schemas.microsoft.com/office/2006/documentManagement/types"/>
    <ds:schemaRef ds:uri="05056dbd-1e25-4534-bb39-3336539d9e3f"/>
    <ds:schemaRef ds:uri="http://purl.org/dc/elements/1.1/"/>
    <ds:schemaRef ds:uri="0b2e041f-ad65-43ca-8ce8-81d07c3ed0f6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7113</TotalTime>
  <Words>278</Words>
  <Application>Microsoft Office PowerPoint</Application>
  <PresentationFormat>On-screen Show (4:3)</PresentationFormat>
  <Paragraphs>26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Century Gothic</vt:lpstr>
      <vt:lpstr>Wingdings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Formal elements of Art</dc:title>
  <dc:creator>Alex Olsen</dc:creator>
  <cp:lastModifiedBy>A Montgomery (Rotherhithe Primary School)</cp:lastModifiedBy>
  <cp:revision>73</cp:revision>
  <cp:lastPrinted>2023-07-05T14:55:03Z</cp:lastPrinted>
  <dcterms:created xsi:type="dcterms:W3CDTF">2020-12-03T10:43:41Z</dcterms:created>
  <dcterms:modified xsi:type="dcterms:W3CDTF">2026-09-15T06:55:44Z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0x010100010546DBFAC5DD419D4ADCD1C311A734</vt:lpwstr>
  </property>
</Properties>
</file>