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  <p:sldId id="270" r:id="rId6"/>
    <p:sldId id="267" r:id="rId7"/>
    <p:sldId id="268" r:id="rId8"/>
    <p:sldId id="269" r:id="rId9"/>
    <p:sldId id="271" r:id="rId10"/>
    <p:sldId id="272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753"/>
  </p:normalViewPr>
  <p:slideViewPr>
    <p:cSldViewPr snapToGrid="0" snapToObjects="1">
      <p:cViewPr varScale="1">
        <p:scale>
          <a:sx n="68" d="100"/>
          <a:sy n="68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1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2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9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6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3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1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2F85-977A-F94F-B145-B967C7A08618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6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82F85-977A-F94F-B145-B967C7A08618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4B73A-86B8-4C40-BA0F-5BF6F19D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0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c691c9f5a88e7d63114006e404d2ccfa34f46ec0b801910410370491d06ba813JmltdHM9MTczNzA3MjAwMA&amp;ptn=3&amp;ver=2&amp;hsh=4&amp;fclid=00c227d0-8641-6683-38ba-3603876667a5&amp;u=a1L3NlYXJjaD9xPVBvc3QtSW1wcmVzc2lvbmlzdCUyMHdpa2lwZWRpYSZmb3JtPVdJS0lSRQ&amp;ntb=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c691c9f5a88e7d63114006e404d2ccfa34f46ec0b801910410370491d06ba813JmltdHM9MTczNzA3MjAwMA&amp;ptn=3&amp;ver=2&amp;hsh=4&amp;fclid=00c227d0-8641-6683-38ba-3603876667a5&amp;u=a1L3NlYXJjaD9xPVBvc3QtSW1wcmVzc2lvbmlzdCUyMHdpa2lwZWRpYSZmb3JtPVdJS0lSRQ&amp;ntb=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/>
          <p:cNvSpPr txBox="1">
            <a:spLocks/>
          </p:cNvSpPr>
          <p:nvPr/>
        </p:nvSpPr>
        <p:spPr>
          <a:xfrm>
            <a:off x="105791" y="-7954"/>
            <a:ext cx="7181274" cy="3174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Lucida Calligraphy"/>
              </a:rPr>
              <a:t>Year 4 Painting and Mixed Media – Light and Dark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79667" y="333282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60EC2E-E691-B977-4E55-A51DB452622C}"/>
              </a:ext>
            </a:extLst>
          </p:cNvPr>
          <p:cNvSpPr txBox="1"/>
          <p:nvPr/>
        </p:nvSpPr>
        <p:spPr>
          <a:xfrm>
            <a:off x="3508209" y="478707"/>
            <a:ext cx="5509181" cy="2123658"/>
          </a:xfrm>
          <a:prstGeom prst="rect">
            <a:avLst/>
          </a:prstGeom>
          <a:noFill/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What I already know: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I can m</a:t>
            </a:r>
            <a:r>
              <a:rPr lang="en-GB" sz="12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ix a variety of shades of a secondary colour.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I can m</a:t>
            </a:r>
            <a:r>
              <a:rPr lang="en-GB" sz="12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ake choices about amounts of paint to use when mixing a particular colour.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 can m</a:t>
            </a:r>
            <a:r>
              <a:rPr lang="en-GB" sz="12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atch colours seen around me.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 can c</a:t>
            </a:r>
            <a:r>
              <a:rPr lang="en-GB" sz="12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reate texture using different painting tools.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 can m</a:t>
            </a:r>
            <a:r>
              <a:rPr lang="en-GB" sz="12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ake textured paper to use in a collage.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 can c</a:t>
            </a:r>
            <a:r>
              <a:rPr lang="en-GB" sz="12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hoose and shape collage materials </a:t>
            </a:r>
            <a:r>
              <a:rPr lang="en-GB" sz="1200" b="0" i="0" u="none" strike="noStrike" baseline="0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eg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12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cutting, tearing.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 can c</a:t>
            </a:r>
            <a:r>
              <a:rPr lang="en-GB" sz="12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ompose a collage, arranging and overlapping pieces for contrast and effect.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 can a</a:t>
            </a:r>
            <a:r>
              <a:rPr lang="en-GB" sz="12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dd painted detail to a collage to enhance/improve it.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75DCE1D8-E80C-4F36-1B2E-C92F7CA68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508" y="51428"/>
            <a:ext cx="594152" cy="73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C3941C-6CED-0A05-FED1-B9CD2C8F7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367"/>
            <a:ext cx="3411939" cy="32829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2B9C73-21A2-480C-0787-C7FFB2ADD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64219"/>
            <a:ext cx="3411939" cy="3282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984C551-A40F-E98E-3D1D-F56A6BEAFE99}"/>
              </a:ext>
            </a:extLst>
          </p:cNvPr>
          <p:cNvSpPr txBox="1"/>
          <p:nvPr/>
        </p:nvSpPr>
        <p:spPr>
          <a:xfrm>
            <a:off x="3508208" y="5569208"/>
            <a:ext cx="5509181" cy="1200329"/>
          </a:xfrm>
          <a:prstGeom prst="rect">
            <a:avLst/>
          </a:prstGeom>
          <a:noFill/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What I will learn next: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 can u</a:t>
            </a:r>
            <a:r>
              <a:rPr lang="en-GB" sz="12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se sketchbooks to research and present information.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 can d</a:t>
            </a:r>
            <a:r>
              <a:rPr lang="en-GB" sz="12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evelop ideas into a plan for a final piece.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 can m</a:t>
            </a:r>
            <a:r>
              <a:rPr lang="en-GB" sz="12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ake a personal response to the artwork of another artist.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 can u</a:t>
            </a:r>
            <a:r>
              <a:rPr lang="en-GB" sz="12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se different methods to analyse artwork such as drama, discussion and questioning.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C1353A-8BC6-1B87-BC67-D864753E6660}"/>
              </a:ext>
            </a:extLst>
          </p:cNvPr>
          <p:cNvSpPr txBox="1"/>
          <p:nvPr/>
        </p:nvSpPr>
        <p:spPr>
          <a:xfrm>
            <a:off x="3492428" y="2722334"/>
            <a:ext cx="5509180" cy="2677656"/>
          </a:xfrm>
          <a:prstGeom prst="rect">
            <a:avLst/>
          </a:prstGeom>
          <a:noFill/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What I will learn now: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400" dirty="0">
                <a:latin typeface="Century Gothic" panose="020B0502020202020204" pitchFamily="34" charset="0"/>
              </a:rPr>
              <a:t>I can m</a:t>
            </a:r>
            <a:r>
              <a:rPr lang="en-GB" sz="1400" b="0" i="0" u="none" strike="noStrike" baseline="0" dirty="0">
                <a:latin typeface="Century Gothic" panose="020B0502020202020204" pitchFamily="34" charset="0"/>
              </a:rPr>
              <a:t>ix a tint and a shade by adding</a:t>
            </a:r>
          </a:p>
          <a:p>
            <a:pPr algn="l"/>
            <a:r>
              <a:rPr lang="en-GB" sz="1400" b="0" i="0" u="none" strike="noStrike" baseline="0" dirty="0">
                <a:latin typeface="Century Gothic" panose="020B0502020202020204" pitchFamily="34" charset="0"/>
              </a:rPr>
              <a:t>black or white.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400" dirty="0">
                <a:latin typeface="Century Gothic" panose="020B0502020202020204" pitchFamily="34" charset="0"/>
              </a:rPr>
              <a:t>I can u</a:t>
            </a:r>
            <a:r>
              <a:rPr lang="en-GB" sz="1400" b="0" i="0" u="none" strike="noStrike" baseline="0" dirty="0">
                <a:latin typeface="Century Gothic" panose="020B0502020202020204" pitchFamily="34" charset="0"/>
              </a:rPr>
              <a:t>se tints and shades of a colour to create a 3D effect when painting.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400" dirty="0">
                <a:latin typeface="Century Gothic" panose="020B0502020202020204" pitchFamily="34" charset="0"/>
              </a:rPr>
              <a:t>I can a</a:t>
            </a:r>
            <a:r>
              <a:rPr lang="en-GB" sz="1400" b="0" i="0" u="none" strike="noStrike" baseline="0" dirty="0">
                <a:latin typeface="Century Gothic" panose="020B0502020202020204" pitchFamily="34" charset="0"/>
              </a:rPr>
              <a:t>pply paint using different techniques </a:t>
            </a:r>
            <a:r>
              <a:rPr lang="en-GB" sz="1400" b="0" i="0" u="none" strike="noStrike" baseline="0" dirty="0" err="1">
                <a:latin typeface="Century Gothic" panose="020B0502020202020204" pitchFamily="34" charset="0"/>
              </a:rPr>
              <a:t>eg.</a:t>
            </a:r>
            <a:r>
              <a:rPr lang="en-GB" sz="1400" b="0" i="0" u="none" strike="noStrike" baseline="0" dirty="0">
                <a:latin typeface="Century Gothic" panose="020B0502020202020204" pitchFamily="34" charset="0"/>
              </a:rPr>
              <a:t> stippling, dabbing, washing.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400" dirty="0">
                <a:latin typeface="Century Gothic" panose="020B0502020202020204" pitchFamily="34" charset="0"/>
              </a:rPr>
              <a:t>I can c</a:t>
            </a:r>
            <a:r>
              <a:rPr lang="en-GB" sz="1400" b="0" i="0" u="none" strike="noStrike" baseline="0" dirty="0">
                <a:latin typeface="Century Gothic" panose="020B0502020202020204" pitchFamily="34" charset="0"/>
              </a:rPr>
              <a:t>hoose suitable painting tools.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400" dirty="0">
                <a:latin typeface="Century Gothic" panose="020B0502020202020204" pitchFamily="34" charset="0"/>
              </a:rPr>
              <a:t>I can a</a:t>
            </a:r>
            <a:r>
              <a:rPr lang="en-GB" sz="1400" b="0" i="0" u="none" strike="noStrike" baseline="0" dirty="0">
                <a:latin typeface="Century Gothic" panose="020B0502020202020204" pitchFamily="34" charset="0"/>
              </a:rPr>
              <a:t>rrange objects to create a still life composition.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400" dirty="0">
                <a:latin typeface="Century Gothic" panose="020B0502020202020204" pitchFamily="34" charset="0"/>
              </a:rPr>
              <a:t>I can p</a:t>
            </a:r>
            <a:r>
              <a:rPr lang="en-GB" sz="1400" b="0" i="0" u="none" strike="noStrike" baseline="0" dirty="0">
                <a:latin typeface="Century Gothic" panose="020B0502020202020204" pitchFamily="34" charset="0"/>
              </a:rPr>
              <a:t>lan a painting by drawing first.</a:t>
            </a:r>
          </a:p>
          <a:p>
            <a:pPr marL="171450" indent="-171450" algn="l">
              <a:buFont typeface="Wingdings" panose="05000000000000000000" pitchFamily="2" charset="2"/>
              <a:buChar char="q"/>
            </a:pPr>
            <a:r>
              <a:rPr lang="en-GB" sz="1400" dirty="0">
                <a:latin typeface="Century Gothic" panose="020B0502020202020204" pitchFamily="34" charset="0"/>
              </a:rPr>
              <a:t>I can o</a:t>
            </a:r>
            <a:r>
              <a:rPr lang="en-GB" sz="1400" b="0" i="0" u="none" strike="noStrike" baseline="0" dirty="0">
                <a:latin typeface="Century Gothic" panose="020B0502020202020204" pitchFamily="34" charset="0"/>
              </a:rPr>
              <a:t>rganise painting equipment independently, making choices about tools and materials.</a:t>
            </a:r>
            <a:endParaRPr lang="en-GB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3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F391E-D035-FD45-1F96-AE8610A9D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A9E24-B4AA-1DF3-555A-AEFEACC18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965D8A-137E-C458-A82D-EBCCAD4FE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49" y="1480339"/>
            <a:ext cx="5303599" cy="5103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9CB771-3F3E-21D6-5181-188312D1848C}"/>
              </a:ext>
            </a:extLst>
          </p:cNvPr>
          <p:cNvSpPr txBox="1"/>
          <p:nvPr/>
        </p:nvSpPr>
        <p:spPr>
          <a:xfrm>
            <a:off x="5813502" y="1747024"/>
            <a:ext cx="33304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Dabbing</a:t>
            </a:r>
          </a:p>
          <a:p>
            <a:r>
              <a:rPr lang="en-GB" sz="4000" dirty="0"/>
              <a:t>Stippling</a:t>
            </a:r>
          </a:p>
          <a:p>
            <a:r>
              <a:rPr lang="en-GB" sz="4000" dirty="0"/>
              <a:t>Pointillism</a:t>
            </a:r>
          </a:p>
          <a:p>
            <a:r>
              <a:rPr lang="en-GB" sz="4000" dirty="0"/>
              <a:t>Adding texture</a:t>
            </a:r>
          </a:p>
        </p:txBody>
      </p:sp>
    </p:spTree>
    <p:extLst>
      <p:ext uri="{BB962C8B-B14F-4D97-AF65-F5344CB8AC3E}">
        <p14:creationId xmlns:p14="http://schemas.microsoft.com/office/powerpoint/2010/main" val="126940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4EA31A87-A3BD-AFE2-3B90-71A0115E6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351" y="116313"/>
            <a:ext cx="779203" cy="96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4">
            <a:extLst>
              <a:ext uri="{FF2B5EF4-FFF2-40B4-BE49-F238E27FC236}">
                <a16:creationId xmlns:a16="http://schemas.microsoft.com/office/drawing/2014/main" id="{A29E86EA-076F-2407-F8C0-6A9E0711F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961" y="812884"/>
            <a:ext cx="1154844" cy="242445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ABAB8E2-77F7-B122-7BE6-8C38DDAC0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8044"/>
            <a:ext cx="9144000" cy="561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5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FB0DD-902F-DA3A-55BB-4DD3D2981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9B2EB-FFD4-2352-9DE0-886216EF0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Pointillism | Georges seurat, Imagens fantásticas, História da arte">
            <a:extLst>
              <a:ext uri="{FF2B5EF4-FFF2-40B4-BE49-F238E27FC236}">
                <a16:creationId xmlns:a16="http://schemas.microsoft.com/office/drawing/2014/main" id="{59CCE533-0188-2640-0F57-C90BCEEFF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2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516E5B-AA7C-6D9F-17CD-FDD95B38190C}"/>
              </a:ext>
            </a:extLst>
          </p:cNvPr>
          <p:cNvSpPr txBox="1"/>
          <p:nvPr/>
        </p:nvSpPr>
        <p:spPr>
          <a:xfrm>
            <a:off x="0" y="612303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effectLst/>
                <a:latin typeface="Roboto" panose="02000000000000000000" pitchFamily="2" charset="0"/>
              </a:rPr>
              <a:t>Georges Pierre Seurat  -  a French </a:t>
            </a:r>
            <a:r>
              <a:rPr lang="en-GB" sz="2400" b="1" i="0" strike="noStrike" dirty="0">
                <a:effectLst/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post-Impressionist</a:t>
            </a:r>
            <a:r>
              <a:rPr lang="en-GB" sz="2400" b="1" i="0" dirty="0">
                <a:effectLst/>
                <a:latin typeface="Roboto" panose="02000000000000000000" pitchFamily="2" charset="0"/>
              </a:rPr>
              <a:t> artist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02472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laude Monet - Impressionism, Paintings, Art | Britannica">
            <a:extLst>
              <a:ext uri="{FF2B5EF4-FFF2-40B4-BE49-F238E27FC236}">
                <a16:creationId xmlns:a16="http://schemas.microsoft.com/office/drawing/2014/main" id="{39155BB2-41B9-3215-0BB5-85CC31613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4" y="0"/>
            <a:ext cx="6976872" cy="581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412B5A-DF10-E1EC-8870-767EB430A397}"/>
              </a:ext>
            </a:extLst>
          </p:cNvPr>
          <p:cNvSpPr txBox="1"/>
          <p:nvPr/>
        </p:nvSpPr>
        <p:spPr>
          <a:xfrm>
            <a:off x="265176" y="5912726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i="0" dirty="0">
                <a:effectLst/>
                <a:latin typeface="Roboto" panose="02000000000000000000" pitchFamily="2" charset="0"/>
              </a:rPr>
              <a:t>Claude Monet-  a French </a:t>
            </a:r>
            <a:r>
              <a:rPr lang="en-GB" sz="3200" b="1" i="0" strike="noStrike" dirty="0">
                <a:effectLst/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Impressionist</a:t>
            </a:r>
            <a:r>
              <a:rPr lang="en-GB" sz="3200" b="1" i="0" dirty="0">
                <a:effectLst/>
                <a:latin typeface="Roboto" panose="02000000000000000000" pitchFamily="2" charset="0"/>
              </a:rPr>
              <a:t> artist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61988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ezanne still life apples">
            <a:extLst>
              <a:ext uri="{FF2B5EF4-FFF2-40B4-BE49-F238E27FC236}">
                <a16:creationId xmlns:a16="http://schemas.microsoft.com/office/drawing/2014/main" id="{C95EAE82-941D-449C-668C-DBDD790D5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9"/>
            <a:ext cx="6144768" cy="420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B5349B-8710-67CA-BE67-7FE80F2E635C}"/>
              </a:ext>
            </a:extLst>
          </p:cNvPr>
          <p:cNvSpPr txBox="1"/>
          <p:nvPr/>
        </p:nvSpPr>
        <p:spPr>
          <a:xfrm>
            <a:off x="384048" y="4480101"/>
            <a:ext cx="62179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Paul Cézanne - </a:t>
            </a:r>
            <a:r>
              <a:rPr lang="en-GB" sz="24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 French Post-Impressionist painter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62238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ill Life with Apples, 1894 - Paul Cezanne - WikiArt.org">
            <a:extLst>
              <a:ext uri="{FF2B5EF4-FFF2-40B4-BE49-F238E27FC236}">
                <a16:creationId xmlns:a16="http://schemas.microsoft.com/office/drawing/2014/main" id="{2D83FE24-98F9-B058-9A9E-418B65095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6709982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6A86D9-19C4-C462-163C-2366F308EA58}"/>
              </a:ext>
            </a:extLst>
          </p:cNvPr>
          <p:cNvSpPr txBox="1"/>
          <p:nvPr/>
        </p:nvSpPr>
        <p:spPr>
          <a:xfrm>
            <a:off x="384048" y="5752365"/>
            <a:ext cx="67831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Paul Cézanne - </a:t>
            </a:r>
            <a:r>
              <a:rPr lang="en-GB" sz="24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 French Post-Impressionist painter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91363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0546DBFAC5DD419D4ADCD1C311A734" ma:contentTypeVersion="15" ma:contentTypeDescription="Create a new document." ma:contentTypeScope="" ma:versionID="5bf004d7fd156171c2d9831f7ff3910d">
  <xsd:schema xmlns:xsd="http://www.w3.org/2001/XMLSchema" xmlns:xs="http://www.w3.org/2001/XMLSchema" xmlns:p="http://schemas.microsoft.com/office/2006/metadata/properties" xmlns:ns3="05056dbd-1e25-4534-bb39-3336539d9e3f" xmlns:ns4="0b2e041f-ad65-43ca-8ce8-81d07c3ed0f6" targetNamespace="http://schemas.microsoft.com/office/2006/metadata/properties" ma:root="true" ma:fieldsID="df50383365a19aad41e9de30208af1a5" ns3:_="" ns4:_="">
    <xsd:import namespace="05056dbd-1e25-4534-bb39-3336539d9e3f"/>
    <xsd:import namespace="0b2e041f-ad65-43ca-8ce8-81d07c3ed0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56dbd-1e25-4534-bb39-3336539d9e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e041f-ad65-43ca-8ce8-81d07c3ed0f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5056dbd-1e25-4534-bb39-3336539d9e3f" xsi:nil="true"/>
  </documentManagement>
</p:properties>
</file>

<file path=customXml/itemProps1.xml><?xml version="1.0" encoding="utf-8"?>
<ds:datastoreItem xmlns:ds="http://schemas.openxmlformats.org/officeDocument/2006/customXml" ds:itemID="{14A10BFA-8BEC-4DF2-BC6C-CC8FEA3CE5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70636D-0AB4-4005-916D-5B1D8201CD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056dbd-1e25-4534-bb39-3336539d9e3f"/>
    <ds:schemaRef ds:uri="0b2e041f-ad65-43ca-8ce8-81d07c3ed0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3F2409-0EB1-4721-94D3-B7571148C81B}">
  <ds:schemaRefs>
    <ds:schemaRef ds:uri="http://schemas.openxmlformats.org/package/2006/metadata/core-properties"/>
    <ds:schemaRef ds:uri="http://schemas.microsoft.com/office/2006/documentManagement/types"/>
    <ds:schemaRef ds:uri="0b2e041f-ad65-43ca-8ce8-81d07c3ed0f6"/>
    <ds:schemaRef ds:uri="http://purl.org/dc/dcmitype/"/>
    <ds:schemaRef ds:uri="http://purl.org/dc/elements/1.1/"/>
    <ds:schemaRef ds:uri="http://purl.org/dc/terms/"/>
    <ds:schemaRef ds:uri="http://www.w3.org/XML/1998/namespace"/>
    <ds:schemaRef ds:uri="05056dbd-1e25-4534-bb39-3336539d9e3f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12091</TotalTime>
  <Words>299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Roboto</vt:lpstr>
      <vt:lpstr>Wingdings</vt:lpstr>
      <vt:lpstr>Office Theme</vt:lpstr>
      <vt:lpstr>PowerPoint Presentation</vt:lpstr>
      <vt:lpstr>PowerPoint Presentation</vt:lpstr>
      <vt:lpstr>Vocabulary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elements of Art</dc:title>
  <dc:creator>Alex Olsen</dc:creator>
  <cp:lastModifiedBy>A Montgomery (Rotherhithe Primary School)</cp:lastModifiedBy>
  <cp:revision>73</cp:revision>
  <cp:lastPrinted>2025-01-17T13:14:40Z</cp:lastPrinted>
  <dcterms:created xsi:type="dcterms:W3CDTF">2020-12-03T10:43:41Z</dcterms:created>
  <dcterms:modified xsi:type="dcterms:W3CDTF">2025-10-06T11:16:03Z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0x010100010546DBFAC5DD419D4ADCD1C311A734</vt:lpwstr>
  </property>
</Properties>
</file>