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4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94920-93A2-7DBF-BDC8-C06199E92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524A9C-D01F-F615-B5FE-0B1B9632FD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59914-09E5-2C46-232A-3FC28B00D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8A3F-5E7C-46BE-8F99-484DC4B7BAD9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0BF526-BC29-7C90-B2F5-FFA9DE1F7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E9B26-0922-38A6-488F-99EE635A7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097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E0850-9783-3B36-78AB-4DCC16A27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640280-2C26-712B-F6CE-C511D7A50C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25FD99-4CC4-BDD5-ACC1-1380112BA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8A3F-5E7C-46BE-8F99-484DC4B7BAD9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0EAB6-802D-550F-3FE9-3CFCA1594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67582-284A-8C49-49FC-016C36FF7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6200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195BD2-2C26-E34D-4F8C-41FAE0AF3F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3ABA88-C8FF-30F8-7357-FD121AA9D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A48A0-ECB1-6EA2-9BE7-1F54141B3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8A3F-5E7C-46BE-8F99-484DC4B7BAD9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EA6A6-E459-CE2D-5B73-8A956FBBB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2A910-5FC6-AE7A-EC42-77820B62E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698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0D32F-A5D4-25E4-64B2-57BBDD377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D9AEE-022E-E255-69EE-DD449CA9C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F6C876-D287-171E-8ED7-40A32E67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8A3F-5E7C-46BE-8F99-484DC4B7BAD9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BB834-E748-8990-1E82-174D13357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0996E5-D777-CE35-A532-6664AAED2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49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02770-22CB-CA03-9E37-B9F7875BE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9E2649-1101-477C-3B1C-E34C3535D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17875B-23D3-C6E0-29B2-71CCF3214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8A3F-5E7C-46BE-8F99-484DC4B7BAD9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A052B-CBB2-351D-F2F7-C2186355D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F3BC44-59E5-0489-0224-4CFD82B1C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605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DD336-8587-493E-C650-6C4D6DD4D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683FE-81E0-EDC3-07DF-7EA10FD9B6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94654F-4D01-3BD7-90EE-1AD291AE62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907A41-8D20-9345-D09F-B7DEBB18B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8A3F-5E7C-46BE-8F99-484DC4B7BAD9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6D5DA5-EA3B-1D7B-D706-C92B0A88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7950A3-6A00-B081-A4AC-FFE549DAB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602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3657A-CBE0-4824-ABF0-57BC97021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54B037-3F83-C93B-A4EF-0624E1F01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E9AD34-C9C7-53E8-D555-F6338AF81E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3371A2-749B-AE2B-DE00-0A8DF0519F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320E20-0FE6-D30E-4CE4-33162EA784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5F876F-44F0-BC42-3711-7DFDEDC71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8A3F-5E7C-46BE-8F99-484DC4B7BAD9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665761-3E4A-F8E6-0F24-C77B892C4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103304-FB7D-2EEB-D936-68271CFEF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241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9DBE7-98E7-8D3C-3276-83A26E44E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84F11C-D46A-AA93-40E1-1F49B2C99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8A3F-5E7C-46BE-8F99-484DC4B7BAD9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7028F5-DB15-9D56-42C0-B52F9F3B5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3DC30C-5F55-9CA1-D914-B3C00640C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799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D4D32B-4973-BB73-543A-219C3D797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8A3F-5E7C-46BE-8F99-484DC4B7BAD9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A14C65-E26C-3047-8692-C79B88B3D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684A54-5A02-EF3D-2848-7AE90C6AC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101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F946D-99C3-6BA8-9855-136FD39B2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4439E-8CDE-471E-1B1E-D004402D3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5ABA80-05C5-9AF3-8065-451E5D9325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1BFA28-0486-201E-054D-EA0C7CBA6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8A3F-5E7C-46BE-8F99-484DC4B7BAD9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B2801A-BD87-7AA3-E7BB-5B16FA53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593559-1783-CF83-07D4-61A2F27FE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4106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9123A-92B7-2FCD-9D76-5BB1AF226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0D8E06-5A59-BD59-1B92-767C2BF307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10392A-9CFF-301E-F3C0-0E3AD5CE2E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E7A46B-D9E1-72B7-C98A-D75701265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8A3F-5E7C-46BE-8F99-484DC4B7BAD9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C9C9B1-DB13-9FCB-BDE5-81CDB6D07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9CCDFE-60FD-0A57-5D5C-14F9FBD85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721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A1EE75-8C14-A686-D003-A7091AB90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DDC056-9593-A91E-C9E0-A194FE942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92F84-E009-B51C-B96E-18CCC8A7A5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68A3F-5E7C-46BE-8F99-484DC4B7BAD9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6B7A0-3C75-A599-C027-AD1D9DD5D4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CDB25-6338-5BAB-55F3-9A92AC289D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1B491-5353-43A6-A11B-BEBD471DFD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187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1519563-5054-C2DC-A9C6-03A76B7A91AC}"/>
              </a:ext>
            </a:extLst>
          </p:cNvPr>
          <p:cNvSpPr txBox="1"/>
          <p:nvPr/>
        </p:nvSpPr>
        <p:spPr>
          <a:xfrm>
            <a:off x="188374" y="23699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4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anose="020B0502020202020204" pitchFamily="34" charset="0"/>
                <a:cs typeface="Lucida Calligraphy"/>
              </a:rPr>
              <a:t>Year 4 Drawing – Power prints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D79F54-36FB-8569-2501-0CD418363288}"/>
              </a:ext>
            </a:extLst>
          </p:cNvPr>
          <p:cNvSpPr txBox="1"/>
          <p:nvPr/>
        </p:nvSpPr>
        <p:spPr>
          <a:xfrm>
            <a:off x="97326" y="714674"/>
            <a:ext cx="3716364" cy="2246769"/>
          </a:xfrm>
          <a:prstGeom prst="rect">
            <a:avLst/>
          </a:prstGeom>
          <a:noFill/>
          <a:ln w="28575">
            <a:solidFill>
              <a:srgbClr val="FFCC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What I already know: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endParaRPr lang="en-GB" sz="1000" b="1">
              <a:solidFill>
                <a:schemeClr val="bg1">
                  <a:lumMod val="65000"/>
                </a:schemeClr>
              </a:solidFill>
              <a:latin typeface="Century Gothic" panose="020B0502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Use shapes identified within objects as a method to draw.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Create tone by shading.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Make texture rubbings.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Create art from textured paper.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Hold and use a pencil to shade.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Tear and shape paper.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Use paper shapes to create a drawing.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Make careful observations to accurately draw an object.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Create abstract compositions to draw more expressively.</a:t>
            </a:r>
            <a:endParaRPr lang="en-GB" sz="1000" b="1">
              <a:solidFill>
                <a:schemeClr val="bg1">
                  <a:lumMod val="6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27BCCD-D149-4FCA-1625-BF71A2407976}"/>
              </a:ext>
            </a:extLst>
          </p:cNvPr>
          <p:cNvSpPr txBox="1"/>
          <p:nvPr/>
        </p:nvSpPr>
        <p:spPr>
          <a:xfrm>
            <a:off x="3949405" y="606951"/>
            <a:ext cx="4559076" cy="2462213"/>
          </a:xfrm>
          <a:prstGeom prst="rect">
            <a:avLst/>
          </a:prstGeom>
          <a:noFill/>
          <a:ln w="28575">
            <a:solidFill>
              <a:srgbClr val="FFCC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b="1">
                <a:latin typeface="Century Gothic" panose="020B0502020202020204" pitchFamily="34" charset="0"/>
              </a:rPr>
              <a:t>What I will learn now:</a:t>
            </a:r>
          </a:p>
          <a:p>
            <a:endParaRPr lang="en-GB" sz="1100" b="1">
              <a:latin typeface="Century Gothic" panose="020B0502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100">
                <a:latin typeface="Century Gothic" panose="020B0502020202020204" pitchFamily="34" charset="0"/>
              </a:rPr>
              <a:t>Use pencils of different grades to shade and add tone.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100">
                <a:latin typeface="Century Gothic" panose="020B0502020202020204" pitchFamily="34" charset="0"/>
              </a:rPr>
              <a:t>Hold a pencil with varying pressure to create different marks.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100">
                <a:latin typeface="Century Gothic" panose="020B0502020202020204" pitchFamily="34" charset="0"/>
              </a:rPr>
              <a:t>Use observation and sketch objects quickly.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100">
                <a:latin typeface="Century Gothic" panose="020B0502020202020204" pitchFamily="34" charset="0"/>
              </a:rPr>
              <a:t>Draw objects in proportion to each other.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100">
                <a:latin typeface="Century Gothic" panose="020B0502020202020204" pitchFamily="34" charset="0"/>
              </a:rPr>
              <a:t>Use charcoal and a rubber to draw tone.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100">
                <a:latin typeface="Century Gothic" panose="020B0502020202020204" pitchFamily="34" charset="0"/>
              </a:rPr>
              <a:t>Use scissors and paper as a method to ‘draw’.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100">
                <a:latin typeface="Century Gothic" panose="020B0502020202020204" pitchFamily="34" charset="0"/>
              </a:rPr>
              <a:t>Make choices about arranging cut elements to create a composition.  Create a wax resist background.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100">
                <a:latin typeface="Century Gothic" panose="020B0502020202020204" pitchFamily="34" charset="0"/>
              </a:rPr>
              <a:t>Use different tools to scratch into a painted surface to add contrast and pattern.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100">
                <a:latin typeface="Century Gothic" panose="020B0502020202020204" pitchFamily="34" charset="0"/>
              </a:rPr>
              <a:t>Choose a section of a drawing to recreate as a print.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100">
                <a:latin typeface="Century Gothic" panose="020B0502020202020204" pitchFamily="34" charset="0"/>
              </a:rPr>
              <a:t>Create a monoprint.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046445-0058-FBA6-99FC-10E91F16F87B}"/>
              </a:ext>
            </a:extLst>
          </p:cNvPr>
          <p:cNvSpPr txBox="1"/>
          <p:nvPr/>
        </p:nvSpPr>
        <p:spPr>
          <a:xfrm>
            <a:off x="8644196" y="714674"/>
            <a:ext cx="3450478" cy="2092881"/>
          </a:xfrm>
          <a:prstGeom prst="rect">
            <a:avLst/>
          </a:prstGeom>
          <a:noFill/>
          <a:ln w="28575">
            <a:solidFill>
              <a:srgbClr val="FFCCFF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What I will learn next:</a:t>
            </a:r>
          </a:p>
          <a:p>
            <a:endParaRPr lang="en-GB" sz="1000" b="1">
              <a:solidFill>
                <a:schemeClr val="bg1">
                  <a:lumMod val="65000"/>
                </a:schemeClr>
              </a:solidFill>
              <a:latin typeface="Century Gothic" panose="020B0502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Analyse an image that considers impact, audience and purpose.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Draw the same image in different ways with different materials and techniques.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Make a collagraph plate.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Make a collagraph print.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Develop drawn ideas for a print.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Combine techniques to create a final composition.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en-GB" sz="1000">
                <a:solidFill>
                  <a:schemeClr val="bg1">
                    <a:lumMod val="65000"/>
                  </a:schemeClr>
                </a:solidFill>
                <a:latin typeface="Century Gothic" panose="020B0502020202020204" pitchFamily="34" charset="0"/>
              </a:rPr>
              <a:t>Decide what materials and tools to use based on experience and knowledge. </a:t>
            </a: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A0A63EC0-2C9E-93CA-5876-667E330B91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474" y="-19915"/>
            <a:ext cx="594152" cy="734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82A0B46-6BAD-360A-A3CD-6F1EC8A6E2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26" y="3208910"/>
            <a:ext cx="5607438" cy="346176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BBC6E7D-03D1-E4E4-08E1-38F4E60BDB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0583" y="3208910"/>
            <a:ext cx="5633043" cy="346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883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9858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254</Words>
  <Application>Microsoft Office PowerPoint</Application>
  <PresentationFormat>Widescreen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Montgomery</dc:creator>
  <cp:lastModifiedBy>A Montgomery (Rotherhithe Primary School)</cp:lastModifiedBy>
  <cp:revision>3</cp:revision>
  <dcterms:created xsi:type="dcterms:W3CDTF">2023-07-10T14:00:57Z</dcterms:created>
  <dcterms:modified xsi:type="dcterms:W3CDTF">2025-10-06T11:15:22Z</dcterms:modified>
</cp:coreProperties>
</file>