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55C7CC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 snapToObjects="1">
      <p:cViewPr varScale="1">
        <p:scale>
          <a:sx n="124" d="100"/>
          <a:sy n="124" d="100"/>
        </p:scale>
        <p:origin x="9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 Montgomery (Rotherhithe Primary School)" userId="a5f23681-46ec-49e8-b833-5cf5d4fd877e" providerId="ADAL" clId="{0221CB39-9B70-4398-AF89-5FB22733CBCA}"/>
    <pc:docChg chg="modSld">
      <pc:chgData name="A Montgomery (Rotherhithe Primary School)" userId="a5f23681-46ec-49e8-b833-5cf5d4fd877e" providerId="ADAL" clId="{0221CB39-9B70-4398-AF89-5FB22733CBCA}" dt="2025-09-17T16:21:37.957" v="3" actId="20577"/>
      <pc:docMkLst>
        <pc:docMk/>
      </pc:docMkLst>
      <pc:sldChg chg="modSp mod">
        <pc:chgData name="A Montgomery (Rotherhithe Primary School)" userId="a5f23681-46ec-49e8-b833-5cf5d4fd877e" providerId="ADAL" clId="{0221CB39-9B70-4398-AF89-5FB22733CBCA}" dt="2025-09-17T16:21:37.957" v="3" actId="20577"/>
        <pc:sldMkLst>
          <pc:docMk/>
          <pc:sldMk cId="1276495381" sldId="260"/>
        </pc:sldMkLst>
        <pc:spChg chg="mod">
          <ac:chgData name="A Montgomery (Rotherhithe Primary School)" userId="a5f23681-46ec-49e8-b833-5cf5d4fd877e" providerId="ADAL" clId="{0221CB39-9B70-4398-AF89-5FB22733CBCA}" dt="2025-09-17T16:21:27.464" v="1" actId="20577"/>
          <ac:spMkLst>
            <pc:docMk/>
            <pc:sldMk cId="1276495381" sldId="260"/>
            <ac:spMk id="8" creationId="{70D7ED16-9606-1416-D04E-F0ACEC4C340E}"/>
          </ac:spMkLst>
        </pc:spChg>
        <pc:spChg chg="mod">
          <ac:chgData name="A Montgomery (Rotherhithe Primary School)" userId="a5f23681-46ec-49e8-b833-5cf5d4fd877e" providerId="ADAL" clId="{0221CB39-9B70-4398-AF89-5FB22733CBCA}" dt="2025-09-17T16:21:37.957" v="3" actId="20577"/>
          <ac:spMkLst>
            <pc:docMk/>
            <pc:sldMk cId="1276495381" sldId="260"/>
            <ac:spMk id="9" creationId="{81BBE24F-7FBC-35BB-3453-AB30CC30D1B7}"/>
          </ac:spMkLst>
        </pc:spChg>
      </pc:sldChg>
    </pc:docChg>
  </pc:docChgLst>
  <pc:docChgLst>
    <pc:chgData name="Alexandra Montgomery" userId="a5f23681-46ec-49e8-b833-5cf5d4fd877e" providerId="ADAL" clId="{05EA80DB-D3A1-4603-85E2-BA197456AF20}"/>
    <pc:docChg chg="modSld">
      <pc:chgData name="Alexandra Montgomery" userId="a5f23681-46ec-49e8-b833-5cf5d4fd877e" providerId="ADAL" clId="{05EA80DB-D3A1-4603-85E2-BA197456AF20}" dt="2024-06-25T11:46:03.189" v="92" actId="1076"/>
      <pc:docMkLst>
        <pc:docMk/>
      </pc:docMkLst>
      <pc:sldChg chg="addSp modSp mod">
        <pc:chgData name="Alexandra Montgomery" userId="a5f23681-46ec-49e8-b833-5cf5d4fd877e" providerId="ADAL" clId="{05EA80DB-D3A1-4603-85E2-BA197456AF20}" dt="2024-06-25T11:46:03.189" v="92" actId="1076"/>
        <pc:sldMkLst>
          <pc:docMk/>
          <pc:sldMk cId="127649538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Relationship Id="rId1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" Type="http://schemas.openxmlformats.org/officeDocument/2006/relationships/image" Target="../media/image2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6.jp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98D817-839C-5BC5-F238-11A40B41A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3" y="1599996"/>
            <a:ext cx="2699093" cy="4831796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486399" y="1189190"/>
            <a:ext cx="4270895" cy="2393437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505516" y="3686637"/>
            <a:ext cx="4270895" cy="271781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1CE1AC7-E963-302D-2669-F2D8ED4D1853}"/>
              </a:ext>
            </a:extLst>
          </p:cNvPr>
          <p:cNvSpPr/>
          <p:nvPr/>
        </p:nvSpPr>
        <p:spPr>
          <a:xfrm>
            <a:off x="2958683" y="4289675"/>
            <a:ext cx="2385997" cy="2114774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EFB049B-10D1-413F-3CC0-55FEC545368D}"/>
              </a:ext>
            </a:extLst>
          </p:cNvPr>
          <p:cNvGrpSpPr/>
          <p:nvPr/>
        </p:nvGrpSpPr>
        <p:grpSpPr>
          <a:xfrm>
            <a:off x="2982823" y="4079234"/>
            <a:ext cx="2385997" cy="617273"/>
            <a:chOff x="2982823" y="4079234"/>
            <a:chExt cx="2385997" cy="617273"/>
          </a:xfrm>
        </p:grpSpPr>
        <p:pic>
          <p:nvPicPr>
            <p:cNvPr id="33" name="Picture 3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942EB0B-666B-B894-E368-A6B92A6E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37" name="Picture 36" descr="Background pattern&#10;&#10;Description automatically generated">
              <a:extLst>
                <a:ext uri="{FF2B5EF4-FFF2-40B4-BE49-F238E27FC236}">
                  <a16:creationId xmlns:a16="http://schemas.microsoft.com/office/drawing/2014/main" id="{FA3A204F-CA90-757D-C6FD-B1449421F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923016" y="1674178"/>
            <a:ext cx="18411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55C7CC"/>
                </a:solidFill>
                <a:effectLst/>
                <a:latin typeface="Arial Rounded MT Bold" panose="020F0704030504030204" pitchFamily="34" charset="77"/>
              </a:rPr>
              <a:t>1. Explore the 5 key food groups</a:t>
            </a:r>
            <a:endParaRPr lang="en-US" sz="1000" dirty="0">
              <a:solidFill>
                <a:srgbClr val="55C7CC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animals &amp; humans: </a:t>
            </a:r>
          </a:p>
          <a:p>
            <a:r>
              <a:rPr lang="en-GB" sz="1200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77"/>
              </a:rPr>
              <a:t>anthropologist, orthopaedic doctor</a:t>
            </a:r>
            <a:endParaRPr lang="en-US" sz="12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915824" y="2489539"/>
            <a:ext cx="18776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55C7CC"/>
                </a:solidFill>
                <a:effectLst/>
                <a:latin typeface="Arial Rounded MT Bold" panose="020F0704030504030204" pitchFamily="34" charset="77"/>
              </a:rPr>
              <a:t>2. Learn about the nutrition in the food we eat</a:t>
            </a:r>
            <a:endParaRPr lang="en-US" sz="1000" dirty="0">
              <a:solidFill>
                <a:srgbClr val="55C7CC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52344" y="3305628"/>
            <a:ext cx="184114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55C7CC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000" dirty="0">
                <a:solidFill>
                  <a:srgbClr val="55C7CC"/>
                </a:solidFill>
                <a:latin typeface="Arial Rounded MT Bold" panose="020F0704030504030204" pitchFamily="34" charset="77"/>
              </a:rPr>
              <a:t>Learn about the different types of skeletons</a:t>
            </a:r>
            <a:endParaRPr lang="en-US" sz="1000" dirty="0">
              <a:solidFill>
                <a:srgbClr val="55C7CC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52344" y="4129216"/>
            <a:ext cx="18411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55C7CC"/>
                </a:solidFill>
                <a:effectLst/>
                <a:latin typeface="Arial Rounded MT Bold" panose="020F0704030504030204" pitchFamily="34" charset="77"/>
              </a:rPr>
              <a:t>4. Learn about the human skeleton</a:t>
            </a:r>
            <a:endParaRPr lang="en-US" sz="1000" dirty="0">
              <a:solidFill>
                <a:srgbClr val="55C7CC"/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52183" y="4945759"/>
            <a:ext cx="18411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55C7CC"/>
                </a:solidFill>
                <a:effectLst/>
                <a:latin typeface="Arial Rounded MT Bold" panose="020F0704030504030204" pitchFamily="34" charset="77"/>
              </a:rPr>
              <a:t>5. Learn about animals and their skeletons</a:t>
            </a:r>
            <a:endParaRPr lang="en-US" sz="1000" dirty="0">
              <a:solidFill>
                <a:srgbClr val="55C7CC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55046" y="5741881"/>
            <a:ext cx="184114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i="0" u="none" strike="noStrike" dirty="0">
                <a:solidFill>
                  <a:srgbClr val="55C7CC"/>
                </a:solidFill>
                <a:effectLst/>
                <a:latin typeface="Arial Rounded MT Bold" panose="020F0704030504030204" pitchFamily="34" charset="77"/>
              </a:rPr>
              <a:t>6. Explore the role of muscles</a:t>
            </a:r>
            <a:endParaRPr lang="en-US" sz="1000" dirty="0">
              <a:solidFill>
                <a:srgbClr val="55C7CC"/>
              </a:solidFill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C6760F-905F-23D5-FF50-ED83BB2D361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44" t="32251" r="2262" b="2880"/>
          <a:stretch/>
        </p:blipFill>
        <p:spPr>
          <a:xfrm>
            <a:off x="5606904" y="1422808"/>
            <a:ext cx="4018938" cy="21263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1191DDA-3660-BD32-1B85-215EE99BD0BE}"/>
              </a:ext>
            </a:extLst>
          </p:cNvPr>
          <p:cNvGrpSpPr/>
          <p:nvPr/>
        </p:nvGrpSpPr>
        <p:grpSpPr>
          <a:xfrm>
            <a:off x="6500822" y="933338"/>
            <a:ext cx="2385997" cy="617273"/>
            <a:chOff x="2982823" y="4079234"/>
            <a:chExt cx="2385997" cy="617273"/>
          </a:xfrm>
        </p:grpSpPr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5756DA7-AF43-BA85-0935-6E5BFEB6E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11" name="Picture 10" descr="Background pattern&#10;&#10;Description automatically generated">
              <a:extLst>
                <a:ext uri="{FF2B5EF4-FFF2-40B4-BE49-F238E27FC236}">
                  <a16:creationId xmlns:a16="http://schemas.microsoft.com/office/drawing/2014/main" id="{3A5B7C37-4457-00FF-EB5D-B0262274D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A0706D-3FCE-F94D-F68C-8A2B095B4565}"/>
              </a:ext>
            </a:extLst>
          </p:cNvPr>
          <p:cNvSpPr txBox="1"/>
          <p:nvPr/>
        </p:nvSpPr>
        <p:spPr>
          <a:xfrm>
            <a:off x="7035382" y="1049816"/>
            <a:ext cx="12710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5 Food Groups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6DE10CFF-2C70-49A1-C264-6921AF3FD83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039"/>
          <a:stretch/>
        </p:blipFill>
        <p:spPr>
          <a:xfrm>
            <a:off x="2955134" y="1573627"/>
            <a:ext cx="2409951" cy="2633114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4" y="1298416"/>
            <a:ext cx="2385997" cy="287655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55C7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003281" y="1081082"/>
            <a:ext cx="2385997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9D639A8-9AE1-535F-FA72-9F0B8AC08A3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65354" y="3900973"/>
            <a:ext cx="3796860" cy="2457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836B8C-FE30-B4BC-13FF-3B3291352D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92246" y="4551807"/>
            <a:ext cx="920893" cy="8265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7C66F8-1DBC-FCA7-1CA1-44152437A8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80462" y="5666361"/>
            <a:ext cx="1023366" cy="642518"/>
          </a:xfrm>
          <a:prstGeom prst="rect">
            <a:avLst/>
          </a:prstGeom>
        </p:spPr>
      </p:pic>
      <p:pic>
        <p:nvPicPr>
          <p:cNvPr id="23" name="Picture 22" descr="A picture containing reptile&#10;&#10;Description automatically generated">
            <a:extLst>
              <a:ext uri="{FF2B5EF4-FFF2-40B4-BE49-F238E27FC236}">
                <a16:creationId xmlns:a16="http://schemas.microsoft.com/office/drawing/2014/main" id="{16278493-9B4F-BE2B-6E6C-9D7671C62E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26984" y="4722096"/>
            <a:ext cx="1247922" cy="539466"/>
          </a:xfrm>
          <a:prstGeom prst="rect">
            <a:avLst/>
          </a:prstGeom>
        </p:spPr>
      </p:pic>
      <p:pic>
        <p:nvPicPr>
          <p:cNvPr id="25" name="Picture 24" descr="A picture containing furniture, table, seat&#10;&#10;Description automatically generated">
            <a:extLst>
              <a:ext uri="{FF2B5EF4-FFF2-40B4-BE49-F238E27FC236}">
                <a16:creationId xmlns:a16="http://schemas.microsoft.com/office/drawing/2014/main" id="{3815840C-9995-79E9-6201-0AFFC5C6DFA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31085" y="5486399"/>
            <a:ext cx="988541" cy="87168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559629-8FFC-EBD3-BDE7-D4B7B69943E4}"/>
              </a:ext>
            </a:extLst>
          </p:cNvPr>
          <p:cNvSpPr txBox="1"/>
          <p:nvPr/>
        </p:nvSpPr>
        <p:spPr>
          <a:xfrm>
            <a:off x="3479894" y="1195502"/>
            <a:ext cx="1403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Human Skeleton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99C43-5C4D-18C6-5937-5226F54C1189}"/>
              </a:ext>
            </a:extLst>
          </p:cNvPr>
          <p:cNvSpPr txBox="1"/>
          <p:nvPr/>
        </p:nvSpPr>
        <p:spPr>
          <a:xfrm>
            <a:off x="3429390" y="4191555"/>
            <a:ext cx="1470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 Skeletons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9F5503-4CEB-6460-9906-C5977F91616B}"/>
              </a:ext>
            </a:extLst>
          </p:cNvPr>
          <p:cNvSpPr txBox="1"/>
          <p:nvPr/>
        </p:nvSpPr>
        <p:spPr>
          <a:xfrm>
            <a:off x="7012704" y="3653134"/>
            <a:ext cx="1362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Rounded MT Bold" panose="020F0704030504030204" pitchFamily="34" charset="77"/>
              </a:rPr>
              <a:t>Human Muscles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DC7D9D-D66B-A26B-99F2-321D5912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277" y="146222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Google Shape;204;p3">
            <a:extLst>
              <a:ext uri="{FF2B5EF4-FFF2-40B4-BE49-F238E27FC236}">
                <a16:creationId xmlns:a16="http://schemas.microsoft.com/office/drawing/2014/main" id="{FDEA402B-752B-0103-1DC0-E2AB191998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1545637"/>
              </p:ext>
            </p:extLst>
          </p:nvPr>
        </p:nvGraphicFramePr>
        <p:xfrm>
          <a:off x="119513" y="688617"/>
          <a:ext cx="5815461" cy="59852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6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6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vitamin 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found in foods and are essential for the body’s growth, repair and building immunity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mineral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400"/>
                        <a:buFont typeface="Arial Rounded"/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found in foods and help build strong bones and teeth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u="none" strike="noStrike" cap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nutrition label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gives information about what the food contains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balanced 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in good proportion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endoskeleton 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animals with skeletons inside their body</a:t>
                      </a:r>
                      <a:endParaRPr lang="en-GB" sz="1200" b="0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exoskeleton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400"/>
                        <a:buFont typeface="Arial Rounded"/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animals with skeletons outside their body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radius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400"/>
                        <a:buFont typeface="Arial Rounded"/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one of the bones found in the lower arm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tibia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400"/>
                        <a:buFont typeface="Arial Rounded"/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one of the bones in the lower leg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99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600"/>
                        <a:buFont typeface="Arial Rounded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</a:rPr>
                        <a:t>rib cage 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7E80"/>
                        </a:buClr>
                        <a:buSzPts val="1400"/>
                        <a:buFont typeface="Arial Rounded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structure of bones protecting the lungs and heart</a:t>
                      </a:r>
                      <a:endParaRPr lang="en-GB" sz="1200" b="0" i="0" u="none" strike="noStrike" cap="none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  <a:ea typeface="Arial Rounded"/>
                          <a:cs typeface="Arial Rounded"/>
                          <a:sym typeface="Arial Rounded"/>
                        </a:rPr>
                        <a:t>spine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the structure of bones that runs up the centre of the back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  <a:ea typeface="Arial Rounded"/>
                          <a:cs typeface="Arial Rounded"/>
                          <a:sym typeface="Arial Rounded"/>
                        </a:rPr>
                        <a:t>hamstrings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muscles that run down the back of the leg</a:t>
                      </a:r>
                      <a:endParaRPr lang="en-GB" sz="1200" b="0" i="0" u="none" strike="noStrike" cap="none" dirty="0">
                        <a:solidFill>
                          <a:srgbClr val="807E80"/>
                        </a:solidFill>
                        <a:effectLst/>
                        <a:latin typeface="Arial Rounded MT Bold" panose="020F0704030504030204" pitchFamily="34" charset="0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754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endParaRPr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200" b="0" dirty="0">
                          <a:solidFill>
                            <a:srgbClr val="807E80"/>
                          </a:solidFill>
                          <a:latin typeface="Arial Rounded MT Bold" panose="020F0704030504030204" pitchFamily="34" charset="0"/>
                          <a:ea typeface="Arial Rounded"/>
                          <a:cs typeface="Arial Rounded"/>
                          <a:sym typeface="Arial Rounded"/>
                        </a:rPr>
                        <a:t>biceps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0" i="0" u="none" strike="noStrike" kern="1200" dirty="0">
                          <a:solidFill>
                            <a:srgbClr val="807E80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muscles found in the upper arm</a:t>
                      </a:r>
                      <a:endParaRPr sz="1200" b="0" dirty="0">
                        <a:solidFill>
                          <a:srgbClr val="807E80"/>
                        </a:solidFill>
                        <a:latin typeface="Arial Rounded MT Bold" panose="020F0704030504030204" pitchFamily="34" charset="0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28575" cap="flat" cmpd="sng" algn="ctr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55C7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925437"/>
                  </a:ext>
                </a:extLst>
              </a:tr>
            </a:tbl>
          </a:graphicData>
        </a:graphic>
      </p:graphicFrame>
      <p:sp>
        <p:nvSpPr>
          <p:cNvPr id="44" name="Google Shape;234;p3">
            <a:extLst>
              <a:ext uri="{FF2B5EF4-FFF2-40B4-BE49-F238E27FC236}">
                <a16:creationId xmlns:a16="http://schemas.microsoft.com/office/drawing/2014/main" id="{6207A965-B2F7-AC69-F78F-66328672F209}"/>
              </a:ext>
            </a:extLst>
          </p:cNvPr>
          <p:cNvSpPr/>
          <p:nvPr/>
        </p:nvSpPr>
        <p:spPr>
          <a:xfrm>
            <a:off x="108585" y="681714"/>
            <a:ext cx="5826390" cy="5972789"/>
          </a:xfrm>
          <a:prstGeom prst="roundRect">
            <a:avLst>
              <a:gd name="adj" fmla="val 2002"/>
            </a:avLst>
          </a:prstGeom>
          <a:noFill/>
          <a:ln w="28575" cap="flat" cmpd="sng">
            <a:solidFill>
              <a:srgbClr val="55C7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1" i="0" u="none" strike="noStrike" cap="none">
              <a:solidFill>
                <a:srgbClr val="33CCC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45" name="Google Shape;231;p3">
            <a:extLst>
              <a:ext uri="{FF2B5EF4-FFF2-40B4-BE49-F238E27FC236}">
                <a16:creationId xmlns:a16="http://schemas.microsoft.com/office/drawing/2014/main" id="{15235E6E-9A77-DBAE-AFB5-B45E341777BA}"/>
              </a:ext>
            </a:extLst>
          </p:cNvPr>
          <p:cNvGrpSpPr/>
          <p:nvPr/>
        </p:nvGrpSpPr>
        <p:grpSpPr>
          <a:xfrm>
            <a:off x="1762209" y="70033"/>
            <a:ext cx="2691987" cy="618583"/>
            <a:chOff x="4168240" y="976588"/>
            <a:chExt cx="2385997" cy="618583"/>
          </a:xfrm>
        </p:grpSpPr>
        <p:pic>
          <p:nvPicPr>
            <p:cNvPr id="46" name="Google Shape;232;p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E523352-703D-F22C-8CB3-00506BEECCD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168240" y="976588"/>
              <a:ext cx="2385997" cy="617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233;p3">
              <a:extLst>
                <a:ext uri="{FF2B5EF4-FFF2-40B4-BE49-F238E27FC236}">
                  <a16:creationId xmlns:a16="http://schemas.microsoft.com/office/drawing/2014/main" id="{380F406F-14F5-330A-AA38-9DBE4BDF8568}"/>
                </a:ext>
              </a:extLst>
            </p:cNvPr>
            <p:cNvSpPr/>
            <p:nvPr/>
          </p:nvSpPr>
          <p:spPr>
            <a:xfrm>
              <a:off x="4443387" y="1110052"/>
              <a:ext cx="1738462" cy="234537"/>
            </a:xfrm>
            <a:prstGeom prst="rect">
              <a:avLst/>
            </a:prstGeom>
            <a:solidFill>
              <a:srgbClr val="55C7CC"/>
            </a:solidFill>
            <a:ln w="12700" cap="flat" cmpd="sng">
              <a:solidFill>
                <a:srgbClr val="55C7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 Rounded MT Bold" panose="020F0704030504030204" pitchFamily="34" charset="77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34;p3">
              <a:extLst>
                <a:ext uri="{FF2B5EF4-FFF2-40B4-BE49-F238E27FC236}">
                  <a16:creationId xmlns:a16="http://schemas.microsoft.com/office/drawing/2014/main" id="{E7F2FBD1-4C3D-7F05-7C27-F9FFCF94EFE9}"/>
                </a:ext>
              </a:extLst>
            </p:cNvPr>
            <p:cNvSpPr txBox="1"/>
            <p:nvPr/>
          </p:nvSpPr>
          <p:spPr>
            <a:xfrm>
              <a:off x="4639439" y="1071991"/>
              <a:ext cx="1388457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 Rounded"/>
                <a:buNone/>
              </a:pPr>
              <a:r>
                <a:rPr lang="en-GB" sz="1400" b="1" i="0" u="none" strike="noStrike" cap="none" dirty="0">
                  <a:solidFill>
                    <a:srgbClr val="FFFFFF"/>
                  </a:solidFill>
                  <a:latin typeface="Arial Rounded MT Bold" panose="020F0704030504030204" pitchFamily="34" charset="77"/>
                  <a:ea typeface="Arial Rounded"/>
                  <a:cs typeface="Arial Rounded"/>
                  <a:sym typeface="Arial Rounded"/>
                </a:rPr>
                <a:t>Rocket Words</a:t>
              </a:r>
              <a:endParaRPr dirty="0">
                <a:latin typeface="Arial Rounded MT Bold" panose="020F0704030504030204" pitchFamily="34" charset="77"/>
              </a:endParaRPr>
            </a:p>
          </p:txBody>
        </p:sp>
      </p:grpSp>
      <p:pic>
        <p:nvPicPr>
          <p:cNvPr id="52" name="Picture 51" descr="A picture containing food, plate, vegetable, fruit&#10;&#10;Description automatically generated">
            <a:extLst>
              <a:ext uri="{FF2B5EF4-FFF2-40B4-BE49-F238E27FC236}">
                <a16:creationId xmlns:a16="http://schemas.microsoft.com/office/drawing/2014/main" id="{347E1BA2-10B5-4920-CD27-95F4DE65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5" y="746294"/>
            <a:ext cx="642521" cy="424331"/>
          </a:xfrm>
          <a:prstGeom prst="rect">
            <a:avLst/>
          </a:prstGeom>
        </p:spPr>
      </p:pic>
      <p:pic>
        <p:nvPicPr>
          <p:cNvPr id="54" name="Picture 53" descr="A picture containing glass&#10;&#10;Description automatically generated">
            <a:extLst>
              <a:ext uri="{FF2B5EF4-FFF2-40B4-BE49-F238E27FC236}">
                <a16:creationId xmlns:a16="http://schemas.microsoft.com/office/drawing/2014/main" id="{56E0CB97-87CC-D8EF-4298-33F2BA5F8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65" y="1318623"/>
            <a:ext cx="628397" cy="347255"/>
          </a:xfrm>
          <a:prstGeom prst="rect">
            <a:avLst/>
          </a:prstGeom>
        </p:spPr>
      </p:pic>
      <p:pic>
        <p:nvPicPr>
          <p:cNvPr id="56" name="Picture 55" descr="Text&#10;&#10;Description automatically generated">
            <a:extLst>
              <a:ext uri="{FF2B5EF4-FFF2-40B4-BE49-F238E27FC236}">
                <a16:creationId xmlns:a16="http://schemas.microsoft.com/office/drawing/2014/main" id="{386BDFD7-F75C-9D22-14DA-503133959B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" t="24618" r="-370" b="21110"/>
          <a:stretch/>
        </p:blipFill>
        <p:spPr>
          <a:xfrm>
            <a:off x="252199" y="1779242"/>
            <a:ext cx="436034" cy="315522"/>
          </a:xfrm>
          <a:prstGeom prst="rect">
            <a:avLst/>
          </a:prstGeom>
        </p:spPr>
      </p:pic>
      <p:pic>
        <p:nvPicPr>
          <p:cNvPr id="58" name="Picture 57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9D033044-FA16-C527-797B-ECA8E2553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828" y="2306572"/>
            <a:ext cx="436035" cy="32702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382479C-7C52-ADBF-0CAC-F2D94461B7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796" y="2815874"/>
            <a:ext cx="534839" cy="356002"/>
          </a:xfrm>
          <a:prstGeom prst="rect">
            <a:avLst/>
          </a:prstGeom>
        </p:spPr>
      </p:pic>
      <p:pic>
        <p:nvPicPr>
          <p:cNvPr id="62" name="Picture 61" descr="A picture containing arthropod, invertebrate, spider&#10;&#10;Description automatically generated">
            <a:extLst>
              <a:ext uri="{FF2B5EF4-FFF2-40B4-BE49-F238E27FC236}">
                <a16:creationId xmlns:a16="http://schemas.microsoft.com/office/drawing/2014/main" id="{6E524C15-D894-8434-B33B-C790111530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680" y="3337286"/>
            <a:ext cx="531711" cy="354474"/>
          </a:xfrm>
          <a:prstGeom prst="rect">
            <a:avLst/>
          </a:prstGeom>
        </p:spPr>
      </p:pic>
      <p:pic>
        <p:nvPicPr>
          <p:cNvPr id="64" name="Picture 63" descr="A close-up of a bone&#10;&#10;Description automatically generated with medium confidence">
            <a:extLst>
              <a:ext uri="{FF2B5EF4-FFF2-40B4-BE49-F238E27FC236}">
                <a16:creationId xmlns:a16="http://schemas.microsoft.com/office/drawing/2014/main" id="{F370B56F-704E-3124-56D8-ECBB68A6D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329690" y="3799977"/>
            <a:ext cx="359171" cy="478895"/>
          </a:xfrm>
          <a:prstGeom prst="rect">
            <a:avLst/>
          </a:prstGeom>
        </p:spPr>
      </p:pic>
      <p:pic>
        <p:nvPicPr>
          <p:cNvPr id="66" name="Picture 65" descr="A picture containing grass, outdoor, person, footwear&#10;&#10;Description automatically generated">
            <a:extLst>
              <a:ext uri="{FF2B5EF4-FFF2-40B4-BE49-F238E27FC236}">
                <a16:creationId xmlns:a16="http://schemas.microsoft.com/office/drawing/2014/main" id="{0F30C562-87B0-531B-8FCC-32A26A899F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636" y="4334355"/>
            <a:ext cx="531712" cy="356690"/>
          </a:xfrm>
          <a:prstGeom prst="rect">
            <a:avLst/>
          </a:prstGeom>
        </p:spPr>
      </p:pic>
      <p:pic>
        <p:nvPicPr>
          <p:cNvPr id="68" name="Picture 67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D67764F3-BC2C-0371-16EB-D62F81B888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342" y="4786967"/>
            <a:ext cx="450293" cy="374775"/>
          </a:xfrm>
          <a:prstGeom prst="rect">
            <a:avLst/>
          </a:prstGeom>
        </p:spPr>
      </p:pic>
      <p:pic>
        <p:nvPicPr>
          <p:cNvPr id="70" name="Picture 69" descr="A picture containing white&#10;&#10;Description automatically generated">
            <a:extLst>
              <a:ext uri="{FF2B5EF4-FFF2-40B4-BE49-F238E27FC236}">
                <a16:creationId xmlns:a16="http://schemas.microsoft.com/office/drawing/2014/main" id="{AC6F82DC-CF6A-6DFE-622A-B68534342C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333977" y="5180383"/>
            <a:ext cx="347115" cy="520673"/>
          </a:xfrm>
          <a:prstGeom prst="rect">
            <a:avLst/>
          </a:prstGeom>
        </p:spPr>
      </p:pic>
      <p:pic>
        <p:nvPicPr>
          <p:cNvPr id="72" name="Picture 71" descr="A person running on a road&#10;&#10;Description automatically generated with medium confidence">
            <a:extLst>
              <a:ext uri="{FF2B5EF4-FFF2-40B4-BE49-F238E27FC236}">
                <a16:creationId xmlns:a16="http://schemas.microsoft.com/office/drawing/2014/main" id="{B51E9C9B-4B47-7D00-60D9-634E0EEEAB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117" y="5773423"/>
            <a:ext cx="520673" cy="347115"/>
          </a:xfrm>
          <a:prstGeom prst="rect">
            <a:avLst/>
          </a:prstGeom>
        </p:spPr>
      </p:pic>
      <p:pic>
        <p:nvPicPr>
          <p:cNvPr id="74" name="Picture 7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1075DF03-4ACC-9D33-DB1F-2F4070EEE43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0354" b="12487"/>
          <a:stretch/>
        </p:blipFill>
        <p:spPr>
          <a:xfrm>
            <a:off x="178281" y="6256017"/>
            <a:ext cx="630463" cy="349143"/>
          </a:xfrm>
          <a:prstGeom prst="rect">
            <a:avLst/>
          </a:prstGeom>
        </p:spPr>
      </p:pic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ABE11B9-356E-7CC2-D7D9-6C07195D2EA3}"/>
              </a:ext>
            </a:extLst>
          </p:cNvPr>
          <p:cNvSpPr/>
          <p:nvPr/>
        </p:nvSpPr>
        <p:spPr>
          <a:xfrm>
            <a:off x="6034677" y="213590"/>
            <a:ext cx="3773857" cy="1993742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D3166A56-715B-E033-D568-B271D098C36F}"/>
              </a:ext>
            </a:extLst>
          </p:cNvPr>
          <p:cNvSpPr/>
          <p:nvPr/>
        </p:nvSpPr>
        <p:spPr>
          <a:xfrm>
            <a:off x="6048960" y="4691045"/>
            <a:ext cx="3773857" cy="1982781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105CB42-8B65-AF72-5E7A-502F017F7178}"/>
              </a:ext>
            </a:extLst>
          </p:cNvPr>
          <p:cNvSpPr/>
          <p:nvPr/>
        </p:nvSpPr>
        <p:spPr>
          <a:xfrm>
            <a:off x="6048958" y="2286106"/>
            <a:ext cx="3773857" cy="2227326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53449-5B79-BABB-42D2-09A13EC655EC}"/>
              </a:ext>
            </a:extLst>
          </p:cNvPr>
          <p:cNvSpPr txBox="1"/>
          <p:nvPr/>
        </p:nvSpPr>
        <p:spPr>
          <a:xfrm>
            <a:off x="6069638" y="237563"/>
            <a:ext cx="36649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9193"/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pPr algn="ctr"/>
            <a:endParaRPr lang="en-US" sz="1100" dirty="0">
              <a:solidFill>
                <a:srgbClr val="009193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Year 2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342900" lvl="0" indent="-342900" algn="l">
              <a:buSzPts val="1100"/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n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otice that animals, including humans, have offspring, which grow into adults.</a:t>
            </a:r>
          </a:p>
          <a:p>
            <a:pPr marL="342900" lvl="0" indent="-342900" algn="l">
              <a:buSzPts val="1100"/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find out about and describe the basic needs of animals, including humans, for survival (water, food and air).</a:t>
            </a:r>
          </a:p>
          <a:p>
            <a:pPr marL="342900" lvl="0" indent="-342900" algn="l">
              <a:buSzPts val="1100"/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d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escribe the importance for humans of exercise, eating the right amounts of different types of food, and hygiene.</a:t>
            </a:r>
            <a:endParaRPr lang="en-US" sz="1000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D7ED16-9606-1416-D04E-F0ACEC4C340E}"/>
              </a:ext>
            </a:extLst>
          </p:cNvPr>
          <p:cNvSpPr txBox="1"/>
          <p:nvPr/>
        </p:nvSpPr>
        <p:spPr>
          <a:xfrm>
            <a:off x="6107336" y="2468548"/>
            <a:ext cx="37011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9193"/>
                </a:solidFill>
                <a:latin typeface="Century Gothic" panose="020B0502020202020204" pitchFamily="34" charset="0"/>
              </a:rPr>
              <a:t>What I will learn now:</a:t>
            </a:r>
          </a:p>
          <a:p>
            <a:pPr algn="ctr"/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r>
              <a:rPr lang="en-GB" sz="1100" dirty="0">
                <a:latin typeface="Century Gothic" panose="020B0502020202020204" pitchFamily="34" charset="0"/>
              </a:rPr>
              <a:t>Year 5</a:t>
            </a:r>
          </a:p>
          <a:p>
            <a:pPr algn="ctr"/>
            <a:endParaRPr lang="en-GB" sz="1100" dirty="0">
              <a:latin typeface="Century Gothic" panose="020B0502020202020204" pitchFamily="34" charset="0"/>
            </a:endParaRPr>
          </a:p>
          <a:p>
            <a:r>
              <a:rPr lang="en-GB" sz="1100" dirty="0">
                <a:latin typeface="Century Gothic" panose="020B0502020202020204" pitchFamily="34" charset="0"/>
              </a:rPr>
              <a:t> ❑ I can identify that animals, including humans, need the right types and amount of nutrition, and that they cannot make their own food; they get nutrition from what they eat </a:t>
            </a:r>
          </a:p>
          <a:p>
            <a:r>
              <a:rPr lang="en-GB" sz="1100" dirty="0">
                <a:latin typeface="Century Gothic" panose="020B0502020202020204" pitchFamily="34" charset="0"/>
              </a:rPr>
              <a:t>❑ I can identify that humans and some other animals have skeletons and muscles for support, protection and movement</a:t>
            </a:r>
            <a:endParaRPr lang="en-US" sz="1100" dirty="0">
              <a:latin typeface="Century Gothic" panose="020B0502020202020204" pitchFamily="34" charset="0"/>
            </a:endParaRPr>
          </a:p>
          <a:p>
            <a:pPr algn="ctr"/>
            <a:endParaRPr lang="en-US" sz="1100" dirty="0">
              <a:latin typeface="Arial Rounded MT Bold" panose="020F070403050403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BBE24F-7FBC-35BB-3453-AB30CC30D1B7}"/>
              </a:ext>
            </a:extLst>
          </p:cNvPr>
          <p:cNvSpPr txBox="1"/>
          <p:nvPr/>
        </p:nvSpPr>
        <p:spPr>
          <a:xfrm>
            <a:off x="6126221" y="4888723"/>
            <a:ext cx="361933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9193"/>
                </a:solidFill>
                <a:latin typeface="Arial Rounded MT Bold" panose="020F0704030504030204" pitchFamily="34" charset="77"/>
              </a:rPr>
              <a:t>What I will learn next:</a:t>
            </a:r>
          </a:p>
          <a:p>
            <a:pPr algn="ctr"/>
            <a:endParaRPr lang="en-US" sz="1100" dirty="0">
              <a:latin typeface="Arial Rounded MT Bold" panose="020F0704030504030204" pitchFamily="34" charset="0"/>
            </a:endParaRPr>
          </a:p>
          <a:p>
            <a:pPr algn="ctr"/>
            <a:endParaRPr lang="en-GB" sz="1100" dirty="0">
              <a:solidFill>
                <a:srgbClr val="807E80"/>
              </a:solidFill>
              <a:latin typeface="Century Gothic" panose="020B0502020202020204" pitchFamily="34" charset="0"/>
            </a:endParaRPr>
          </a:p>
          <a:p>
            <a:r>
              <a:rPr lang="en-GB" sz="1100" dirty="0">
                <a:solidFill>
                  <a:srgbClr val="807E80"/>
                </a:solidFill>
                <a:latin typeface="Century Gothic" panose="020B0502020202020204" pitchFamily="34" charset="0"/>
              </a:rPr>
              <a:t>❑ I can describe the simple functions of the basic parts of the digestive system in humans</a:t>
            </a:r>
          </a:p>
          <a:p>
            <a:r>
              <a:rPr lang="en-GB" sz="1100" dirty="0">
                <a:solidFill>
                  <a:srgbClr val="807E80"/>
                </a:solidFill>
                <a:latin typeface="Century Gothic" panose="020B0502020202020204" pitchFamily="34" charset="0"/>
              </a:rPr>
              <a:t>❑ I can identify the different types of teeth in humans and their simple functions </a:t>
            </a:r>
          </a:p>
          <a:p>
            <a:r>
              <a:rPr lang="en-GB" sz="1100" dirty="0">
                <a:solidFill>
                  <a:srgbClr val="807E80"/>
                </a:solidFill>
                <a:latin typeface="Century Gothic" panose="020B0502020202020204" pitchFamily="34" charset="0"/>
              </a:rPr>
              <a:t>❑ I can construct and interpret a variety of food chains, identifying producers, predators and prey</a:t>
            </a:r>
            <a:endParaRPr lang="en-GB" sz="1100" dirty="0">
              <a:solidFill>
                <a:srgbClr val="807E8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95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4488367" y="1189190"/>
            <a:ext cx="5268928" cy="119490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4488367" y="2499336"/>
            <a:ext cx="5288044" cy="2717811"/>
          </a:xfrm>
          <a:prstGeom prst="roundRect">
            <a:avLst>
              <a:gd name="adj" fmla="val 2524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33946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Animals, including humans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6" y="35872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3306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3A1B6100-7F7C-E799-1D2E-6F39C35BF3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6436" y="135352"/>
            <a:ext cx="1447033" cy="771376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C6760F-905F-23D5-FF50-ED83BB2D361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44" t="63692" r="31953" b="10764"/>
          <a:stretch/>
        </p:blipFill>
        <p:spPr>
          <a:xfrm>
            <a:off x="4561760" y="1419537"/>
            <a:ext cx="1947519" cy="5890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2A0706D-3FCE-F94D-F68C-8A2B095B4565}"/>
              </a:ext>
            </a:extLst>
          </p:cNvPr>
          <p:cNvSpPr txBox="1"/>
          <p:nvPr/>
        </p:nvSpPr>
        <p:spPr>
          <a:xfrm>
            <a:off x="5935437" y="1189854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5C7CC"/>
                </a:solidFill>
                <a:latin typeface="Arial Rounded MT Bold" panose="020F0704030504030204" pitchFamily="34" charset="77"/>
              </a:rPr>
              <a:t>What are the 5 food groups?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6DE10CFF-2C70-49A1-C264-6921AF3FD8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447" t="8039"/>
          <a:stretch/>
        </p:blipFill>
        <p:spPr>
          <a:xfrm>
            <a:off x="267836" y="1500478"/>
            <a:ext cx="4130849" cy="4824409"/>
          </a:xfrm>
          <a:prstGeom prst="rect">
            <a:avLst/>
          </a:prstGeom>
        </p:spPr>
      </p:pic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148707" y="1298416"/>
            <a:ext cx="4208204" cy="5146155"/>
          </a:xfrm>
          <a:prstGeom prst="roundRect">
            <a:avLst>
              <a:gd name="adj" fmla="val 1797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49D639A8-9AE1-535F-FA72-9F0B8AC08A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80416" y="2693111"/>
            <a:ext cx="3796860" cy="24571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559629-8FFC-EBD3-BDE7-D4B7B69943E4}"/>
              </a:ext>
            </a:extLst>
          </p:cNvPr>
          <p:cNvSpPr txBox="1"/>
          <p:nvPr/>
        </p:nvSpPr>
        <p:spPr>
          <a:xfrm>
            <a:off x="1034066" y="1290800"/>
            <a:ext cx="2765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5C7CC"/>
                </a:solidFill>
                <a:latin typeface="Arial Rounded MT Bold" panose="020F0704030504030204" pitchFamily="34" charset="77"/>
              </a:rPr>
              <a:t>Label the parts of the human skeleton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9F5503-4CEB-6460-9906-C5977F91616B}"/>
              </a:ext>
            </a:extLst>
          </p:cNvPr>
          <p:cNvSpPr txBox="1"/>
          <p:nvPr/>
        </p:nvSpPr>
        <p:spPr>
          <a:xfrm>
            <a:off x="6113672" y="2469242"/>
            <a:ext cx="1963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5C7CC"/>
                </a:solidFill>
                <a:latin typeface="Arial Rounded MT Bold" panose="020F0704030504030204" pitchFamily="34" charset="77"/>
              </a:rPr>
              <a:t>Label the human muscles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2762B-508F-560B-A874-8486F089D110}"/>
              </a:ext>
            </a:extLst>
          </p:cNvPr>
          <p:cNvSpPr txBox="1"/>
          <p:nvPr/>
        </p:nvSpPr>
        <p:spPr>
          <a:xfrm>
            <a:off x="1028970" y="385746"/>
            <a:ext cx="326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Before and After Test</a:t>
            </a:r>
            <a:endParaRPr lang="en-GB" sz="1200" b="1" i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A99975F-34AD-FFAA-BDBF-B6610CCECB3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44" t="32251" r="2262" b="44442"/>
          <a:stretch/>
        </p:blipFill>
        <p:spPr>
          <a:xfrm>
            <a:off x="6509279" y="1412755"/>
            <a:ext cx="3209185" cy="6100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8137C7-8D6E-352C-D009-50DFF5147125}"/>
              </a:ext>
            </a:extLst>
          </p:cNvPr>
          <p:cNvSpPr txBox="1"/>
          <p:nvPr/>
        </p:nvSpPr>
        <p:spPr>
          <a:xfrm>
            <a:off x="6578550" y="2031758"/>
            <a:ext cx="8771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C175F3-1996-BB86-EC4A-D7CAB38779C4}"/>
              </a:ext>
            </a:extLst>
          </p:cNvPr>
          <p:cNvSpPr txBox="1"/>
          <p:nvPr/>
        </p:nvSpPr>
        <p:spPr>
          <a:xfrm>
            <a:off x="7782083" y="2031758"/>
            <a:ext cx="8002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FB8A13-1A81-7406-01CC-CB8486897258}"/>
              </a:ext>
            </a:extLst>
          </p:cNvPr>
          <p:cNvSpPr txBox="1"/>
          <p:nvPr/>
        </p:nvSpPr>
        <p:spPr>
          <a:xfrm>
            <a:off x="8827233" y="2031758"/>
            <a:ext cx="8002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8E4940-74E7-1B39-B9C9-B598F0C479B3}"/>
              </a:ext>
            </a:extLst>
          </p:cNvPr>
          <p:cNvSpPr txBox="1"/>
          <p:nvPr/>
        </p:nvSpPr>
        <p:spPr>
          <a:xfrm>
            <a:off x="5615146" y="2035512"/>
            <a:ext cx="80021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CC4734-3493-36FC-B598-A7FCD6BF384D}"/>
              </a:ext>
            </a:extLst>
          </p:cNvPr>
          <p:cNvSpPr txBox="1"/>
          <p:nvPr/>
        </p:nvSpPr>
        <p:spPr>
          <a:xfrm>
            <a:off x="4561760" y="2031758"/>
            <a:ext cx="87716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B34867-FAD5-E14F-CDDA-6D8268918B70}"/>
              </a:ext>
            </a:extLst>
          </p:cNvPr>
          <p:cNvSpPr txBox="1"/>
          <p:nvPr/>
        </p:nvSpPr>
        <p:spPr>
          <a:xfrm>
            <a:off x="3164332" y="1587142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7B836D-2EF0-A418-FAEC-93B25D0405EC}"/>
              </a:ext>
            </a:extLst>
          </p:cNvPr>
          <p:cNvSpPr txBox="1"/>
          <p:nvPr/>
        </p:nvSpPr>
        <p:spPr>
          <a:xfrm>
            <a:off x="231759" y="3078953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B9506F-8294-DAA3-D916-A07A0F748F70}"/>
              </a:ext>
            </a:extLst>
          </p:cNvPr>
          <p:cNvSpPr txBox="1"/>
          <p:nvPr/>
        </p:nvSpPr>
        <p:spPr>
          <a:xfrm>
            <a:off x="290751" y="6157149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cranium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DC8A29-1C8E-8ED4-9295-0F1BC0C01E98}"/>
              </a:ext>
            </a:extLst>
          </p:cNvPr>
          <p:cNvSpPr txBox="1"/>
          <p:nvPr/>
        </p:nvSpPr>
        <p:spPr>
          <a:xfrm>
            <a:off x="964713" y="6158875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scapula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DEDA0D-0163-5DC1-78A9-4E31BDD07D33}"/>
              </a:ext>
            </a:extLst>
          </p:cNvPr>
          <p:cNvSpPr txBox="1"/>
          <p:nvPr/>
        </p:nvSpPr>
        <p:spPr>
          <a:xfrm>
            <a:off x="3141820" y="5259179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9F7377-437C-9CF5-A562-D243C75B0AB6}"/>
              </a:ext>
            </a:extLst>
          </p:cNvPr>
          <p:cNvSpPr txBox="1"/>
          <p:nvPr/>
        </p:nvSpPr>
        <p:spPr>
          <a:xfrm>
            <a:off x="3154491" y="2664789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3ABA18-A2E7-33C6-7503-EE9D3DD6B5E2}"/>
              </a:ext>
            </a:extLst>
          </p:cNvPr>
          <p:cNvSpPr txBox="1"/>
          <p:nvPr/>
        </p:nvSpPr>
        <p:spPr>
          <a:xfrm>
            <a:off x="722346" y="5848196"/>
            <a:ext cx="56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fibula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18B536-2CC8-D4AD-1380-D6AFD6709917}"/>
              </a:ext>
            </a:extLst>
          </p:cNvPr>
          <p:cNvSpPr txBox="1"/>
          <p:nvPr/>
        </p:nvSpPr>
        <p:spPr>
          <a:xfrm>
            <a:off x="2461623" y="6153100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rib cage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DD5FA5F-3D08-9BD6-B85D-AA2DDBFCF8F1}"/>
              </a:ext>
            </a:extLst>
          </p:cNvPr>
          <p:cNvSpPr txBox="1"/>
          <p:nvPr/>
        </p:nvSpPr>
        <p:spPr>
          <a:xfrm>
            <a:off x="3136991" y="4344319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C6CDB24-35C3-99F9-3B44-BC02ADFBB4AC}"/>
              </a:ext>
            </a:extLst>
          </p:cNvPr>
          <p:cNvSpPr txBox="1"/>
          <p:nvPr/>
        </p:nvSpPr>
        <p:spPr>
          <a:xfrm>
            <a:off x="3178858" y="6154065"/>
            <a:ext cx="587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femur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C1E886-00C8-E953-728D-662A55A8DE3D}"/>
              </a:ext>
            </a:extLst>
          </p:cNvPr>
          <p:cNvSpPr txBox="1"/>
          <p:nvPr/>
        </p:nvSpPr>
        <p:spPr>
          <a:xfrm>
            <a:off x="3745480" y="6160818"/>
            <a:ext cx="4828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tibia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B5B30C-F2EF-D785-06D3-A44DFC90BB15}"/>
              </a:ext>
            </a:extLst>
          </p:cNvPr>
          <p:cNvSpPr txBox="1"/>
          <p:nvPr/>
        </p:nvSpPr>
        <p:spPr>
          <a:xfrm>
            <a:off x="2904519" y="5813216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vertebrate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562EA0B-DFDA-E77B-D99A-8701F8F30C33}"/>
              </a:ext>
            </a:extLst>
          </p:cNvPr>
          <p:cNvSpPr txBox="1"/>
          <p:nvPr/>
        </p:nvSpPr>
        <p:spPr>
          <a:xfrm>
            <a:off x="290751" y="5149277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D6232D-AE71-BC2E-650C-ACFD13375EB4}"/>
              </a:ext>
            </a:extLst>
          </p:cNvPr>
          <p:cNvSpPr txBox="1"/>
          <p:nvPr/>
        </p:nvSpPr>
        <p:spPr>
          <a:xfrm>
            <a:off x="240237" y="2517907"/>
            <a:ext cx="11079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____________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96B4E0E-A0F9-E28A-6580-7770D581DFC2}"/>
              </a:ext>
            </a:extLst>
          </p:cNvPr>
          <p:cNvSpPr txBox="1"/>
          <p:nvPr/>
        </p:nvSpPr>
        <p:spPr>
          <a:xfrm>
            <a:off x="5156591" y="3121315"/>
            <a:ext cx="53732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_____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B0716F-6BCF-5688-5E1B-FAF7EF11BC91}"/>
              </a:ext>
            </a:extLst>
          </p:cNvPr>
          <p:cNvSpPr txBox="1"/>
          <p:nvPr/>
        </p:nvSpPr>
        <p:spPr>
          <a:xfrm>
            <a:off x="5156591" y="4911143"/>
            <a:ext cx="6431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biceps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557771-19B6-EDB0-7F47-55F94BCD1C4C}"/>
              </a:ext>
            </a:extLst>
          </p:cNvPr>
          <p:cNvSpPr txBox="1"/>
          <p:nvPr/>
        </p:nvSpPr>
        <p:spPr>
          <a:xfrm>
            <a:off x="8481064" y="3197335"/>
            <a:ext cx="60785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______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C40DCC-03B5-EF64-62BB-21BDBD29A8AD}"/>
              </a:ext>
            </a:extLst>
          </p:cNvPr>
          <p:cNvSpPr txBox="1"/>
          <p:nvPr/>
        </p:nvSpPr>
        <p:spPr>
          <a:xfrm>
            <a:off x="8400690" y="4941381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 Rounded MT Bold" panose="020F0704030504030204" pitchFamily="34" charset="77"/>
              </a:rPr>
              <a:t>triceps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29EB4E8-6613-B5C8-1F22-227D563559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86804" y="5417933"/>
            <a:ext cx="849821" cy="76272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E4549D4-7494-9872-91EE-8831CAC33A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3765" y="5587351"/>
            <a:ext cx="1023366" cy="642518"/>
          </a:xfrm>
          <a:prstGeom prst="rect">
            <a:avLst/>
          </a:prstGeom>
        </p:spPr>
      </p:pic>
      <p:pic>
        <p:nvPicPr>
          <p:cNvPr id="60" name="Picture 59" descr="A picture containing reptile&#10;&#10;Description automatically generated">
            <a:extLst>
              <a:ext uri="{FF2B5EF4-FFF2-40B4-BE49-F238E27FC236}">
                <a16:creationId xmlns:a16="http://schemas.microsoft.com/office/drawing/2014/main" id="{B7EB4677-959D-6F12-A1B7-538C503DD5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33142" y="5632620"/>
            <a:ext cx="1247922" cy="539466"/>
          </a:xfrm>
          <a:prstGeom prst="rect">
            <a:avLst/>
          </a:prstGeom>
        </p:spPr>
      </p:pic>
      <p:pic>
        <p:nvPicPr>
          <p:cNvPr id="62" name="Picture 61" descr="A picture containing furniture, table, seat&#10;&#10;Description automatically generated">
            <a:extLst>
              <a:ext uri="{FF2B5EF4-FFF2-40B4-BE49-F238E27FC236}">
                <a16:creationId xmlns:a16="http://schemas.microsoft.com/office/drawing/2014/main" id="{FB93725C-DE4A-364F-818E-80E6608B0D6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5894" y="5405243"/>
            <a:ext cx="949252" cy="83704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71B353B-E7D3-6FF6-F36D-9AEF67F31336}"/>
              </a:ext>
            </a:extLst>
          </p:cNvPr>
          <p:cNvSpPr txBox="1"/>
          <p:nvPr/>
        </p:nvSpPr>
        <p:spPr>
          <a:xfrm>
            <a:off x="6068358" y="5287776"/>
            <a:ext cx="2133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55C7CC"/>
                </a:solidFill>
                <a:latin typeface="Arial Rounded MT Bold" panose="020F0704030504030204" pitchFamily="34" charset="77"/>
              </a:rPr>
              <a:t>Identify the animal skeletons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324896E3-D4CC-DBA0-0953-414D2B777A0F}"/>
              </a:ext>
            </a:extLst>
          </p:cNvPr>
          <p:cNvSpPr/>
          <p:nvPr/>
        </p:nvSpPr>
        <p:spPr>
          <a:xfrm>
            <a:off x="4490065" y="5300381"/>
            <a:ext cx="5288044" cy="1140857"/>
          </a:xfrm>
          <a:prstGeom prst="roundRect">
            <a:avLst>
              <a:gd name="adj" fmla="val 2524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20CFDD-DEDC-5075-DAF2-F16884BD4875}"/>
              </a:ext>
            </a:extLst>
          </p:cNvPr>
          <p:cNvSpPr txBox="1"/>
          <p:nvPr/>
        </p:nvSpPr>
        <p:spPr>
          <a:xfrm>
            <a:off x="4833412" y="617852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9B6B4B7-33CB-BAE4-7425-2236F4C2EC05}"/>
              </a:ext>
            </a:extLst>
          </p:cNvPr>
          <p:cNvSpPr txBox="1"/>
          <p:nvPr/>
        </p:nvSpPr>
        <p:spPr>
          <a:xfrm>
            <a:off x="6111059" y="617208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3BDAC4-C3CA-70E3-ADC9-4ECEE5AFFCB1}"/>
              </a:ext>
            </a:extLst>
          </p:cNvPr>
          <p:cNvSpPr txBox="1"/>
          <p:nvPr/>
        </p:nvSpPr>
        <p:spPr>
          <a:xfrm>
            <a:off x="7506217" y="6176844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C5C1F2E-1656-CF2F-9FF2-CB3717B3CDCA}"/>
              </a:ext>
            </a:extLst>
          </p:cNvPr>
          <p:cNvSpPr txBox="1"/>
          <p:nvPr/>
        </p:nvSpPr>
        <p:spPr>
          <a:xfrm>
            <a:off x="8757848" y="617275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________</a:t>
            </a:r>
          </a:p>
        </p:txBody>
      </p:sp>
    </p:spTree>
    <p:extLst>
      <p:ext uri="{BB962C8B-B14F-4D97-AF65-F5344CB8AC3E}">
        <p14:creationId xmlns:p14="http://schemas.microsoft.com/office/powerpoint/2010/main" val="218567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1564</TotalTime>
  <Words>499</Words>
  <Application>Microsoft Office PowerPoint</Application>
  <PresentationFormat>A4 Paper (210x297 mm)</PresentationFormat>
  <Paragraphs>97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Arial Rounded</vt:lpstr>
      <vt:lpstr>Arial Rounded MT Bold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A Montgomery (Rotherhithe Primary School)</cp:lastModifiedBy>
  <cp:revision>44</cp:revision>
  <dcterms:created xsi:type="dcterms:W3CDTF">2022-07-14T08:20:57Z</dcterms:created>
  <dcterms:modified xsi:type="dcterms:W3CDTF">2025-09-17T16:21:43Z</dcterms:modified>
</cp:coreProperties>
</file>