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A765F6-2430-0989-3BE3-AF5936B4FE7A}" v="12" dt="2025-07-17T06:51:17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</pc:sldChg>
    </pc:docChg>
  </pc:docChgLst>
  <pc:docChgLst>
    <pc:chgData clId="Web-{89A765F6-2430-0989-3BE3-AF5936B4FE7A}"/>
    <pc:docChg chg="modSld">
      <pc:chgData name="" userId="" providerId="" clId="Web-{89A765F6-2430-0989-3BE3-AF5936B4FE7A}" dt="2025-07-17T06:50:53.716" v="1"/>
      <pc:docMkLst>
        <pc:docMk/>
      </pc:docMkLst>
      <pc:sldChg chg="modSp">
        <pc:chgData name="" userId="" providerId="" clId="Web-{89A765F6-2430-0989-3BE3-AF5936B4FE7A}" dt="2025-07-17T06:50:53.716" v="1"/>
        <pc:sldMkLst>
          <pc:docMk/>
          <pc:sldMk cId="948030855" sldId="261"/>
        </pc:sldMkLst>
        <pc:graphicFrameChg chg="mod modGraphic">
          <ac:chgData name="" userId="" providerId="" clId="Web-{89A765F6-2430-0989-3BE3-AF5936B4FE7A}" dt="2025-07-17T06:50:53.716" v="1"/>
          <ac:graphicFrameMkLst>
            <pc:docMk/>
            <pc:sldMk cId="948030855" sldId="261"/>
            <ac:graphicFrameMk id="4" creationId="{BFBFF945-9FE5-B9CF-496F-22B18780ED4F}"/>
          </ac:graphicFrameMkLst>
        </pc:graphicFrameChg>
      </pc:sldChg>
    </pc:docChg>
  </pc:docChgLst>
  <pc:docChgLst>
    <pc:chgData name="A Montgomery (Rotherhithe Primary School)" userId="S::amontgomery@rotherhithe.southwark.sch.uk::a5f23681-46ec-49e8-b833-5cf5d4fd877e" providerId="AD" clId="Web-{89A765F6-2430-0989-3BE3-AF5936B4FE7A}"/>
    <pc:docChg chg="modSld">
      <pc:chgData name="A Montgomery (Rotherhithe Primary School)" userId="S::amontgomery@rotherhithe.southwark.sch.uk::a5f23681-46ec-49e8-b833-5cf5d4fd877e" providerId="AD" clId="Web-{89A765F6-2430-0989-3BE3-AF5936B4FE7A}" dt="2025-07-17T06:51:16.796" v="3"/>
      <pc:docMkLst>
        <pc:docMk/>
      </pc:docMkLst>
      <pc:sldChg chg="modSp">
        <pc:chgData name="A Montgomery (Rotherhithe Primary School)" userId="S::amontgomery@rotherhithe.southwark.sch.uk::a5f23681-46ec-49e8-b833-5cf5d4fd877e" providerId="AD" clId="Web-{89A765F6-2430-0989-3BE3-AF5936B4FE7A}" dt="2025-07-17T06:51:16.796" v="3"/>
        <pc:sldMkLst>
          <pc:docMk/>
          <pc:sldMk cId="948030855" sldId="261"/>
        </pc:sldMkLst>
        <pc:graphicFrameChg chg="mod modGraphic">
          <ac:chgData name="A Montgomery (Rotherhithe Primary School)" userId="S::amontgomery@rotherhithe.southwark.sch.uk::a5f23681-46ec-49e8-b833-5cf5d4fd877e" providerId="AD" clId="Web-{89A765F6-2430-0989-3BE3-AF5936B4FE7A}" dt="2025-07-17T06:51:16.796" v="3"/>
          <ac:graphicFrameMkLst>
            <pc:docMk/>
            <pc:sldMk cId="948030855" sldId="261"/>
            <ac:graphicFrameMk id="4" creationId="{BFBFF945-9FE5-B9CF-496F-22B18780ED4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16/07/2025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33685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Rotherhithe Primary Year 6 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Windrush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104239"/>
              </p:ext>
            </p:extLst>
          </p:nvPr>
        </p:nvGraphicFramePr>
        <p:xfrm>
          <a:off x="212025" y="760490"/>
          <a:ext cx="3080848" cy="660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848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3269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403002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Local history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11689"/>
              </p:ext>
            </p:extLst>
          </p:nvPr>
        </p:nvGraphicFramePr>
        <p:xfrm>
          <a:off x="3404103" y="818981"/>
          <a:ext cx="3331675" cy="1997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1675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5970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1709786">
                <a:tc>
                  <a:txBody>
                    <a:bodyPr/>
                    <a:lstStyle/>
                    <a:p>
                      <a:pPr fontAlgn="base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-Introduce the British Empire and the Transatlantic slave trade  </a:t>
                      </a:r>
                    </a:p>
                    <a:p>
                      <a:pPr fontAlgn="base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-Research and explore the participation of people of Caribbean descent during and after WW2  </a:t>
                      </a:r>
                    </a:p>
                    <a:p>
                      <a:pPr fontAlgn="base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-Understand bias against certain artefacts from the past. 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000" kern="1200" dirty="0" err="1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and discuss the roles of individuals from the Windrush period, understanding why they migrated and being able to evaluate their achievements to British history and culture. 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5F9BEE5B-AF38-2657-1DC4-16F395CF9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99001"/>
              </p:ext>
            </p:extLst>
          </p:nvPr>
        </p:nvGraphicFramePr>
        <p:xfrm>
          <a:off x="298764" y="5148107"/>
          <a:ext cx="6111089" cy="14813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51987">
                  <a:extLst>
                    <a:ext uri="{9D8B030D-6E8A-4147-A177-3AD203B41FA5}">
                      <a16:colId xmlns:a16="http://schemas.microsoft.com/office/drawing/2014/main" val="4123191111"/>
                    </a:ext>
                  </a:extLst>
                </a:gridCol>
                <a:gridCol w="751987">
                  <a:extLst>
                    <a:ext uri="{9D8B030D-6E8A-4147-A177-3AD203B41FA5}">
                      <a16:colId xmlns:a16="http://schemas.microsoft.com/office/drawing/2014/main" val="2501104345"/>
                    </a:ext>
                  </a:extLst>
                </a:gridCol>
                <a:gridCol w="751987">
                  <a:extLst>
                    <a:ext uri="{9D8B030D-6E8A-4147-A177-3AD203B41FA5}">
                      <a16:colId xmlns:a16="http://schemas.microsoft.com/office/drawing/2014/main" val="4291261142"/>
                    </a:ext>
                  </a:extLst>
                </a:gridCol>
                <a:gridCol w="982105">
                  <a:extLst>
                    <a:ext uri="{9D8B030D-6E8A-4147-A177-3AD203B41FA5}">
                      <a16:colId xmlns:a16="http://schemas.microsoft.com/office/drawing/2014/main" val="2909732564"/>
                    </a:ext>
                  </a:extLst>
                </a:gridCol>
                <a:gridCol w="1015964">
                  <a:extLst>
                    <a:ext uri="{9D8B030D-6E8A-4147-A177-3AD203B41FA5}">
                      <a16:colId xmlns:a16="http://schemas.microsoft.com/office/drawing/2014/main" val="610383245"/>
                    </a:ext>
                  </a:extLst>
                </a:gridCol>
                <a:gridCol w="751987">
                  <a:extLst>
                    <a:ext uri="{9D8B030D-6E8A-4147-A177-3AD203B41FA5}">
                      <a16:colId xmlns:a16="http://schemas.microsoft.com/office/drawing/2014/main" val="2390227944"/>
                    </a:ext>
                  </a:extLst>
                </a:gridCol>
                <a:gridCol w="1105072">
                  <a:extLst>
                    <a:ext uri="{9D8B030D-6E8A-4147-A177-3AD203B41FA5}">
                      <a16:colId xmlns:a16="http://schemas.microsoft.com/office/drawing/2014/main" val="1626706093"/>
                    </a:ext>
                  </a:extLst>
                </a:gridCol>
              </a:tblGrid>
              <a:tr h="240792">
                <a:tc gridSpan="7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300" b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TIMELINE</a:t>
                      </a: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72233"/>
                  </a:ext>
                </a:extLst>
              </a:tr>
              <a:tr h="281205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1948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1958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1959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1963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1965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2012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2018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14831066"/>
                  </a:ext>
                </a:extLst>
              </a:tr>
              <a:tr h="757856"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British nationality act</a:t>
                      </a:r>
                    </a:p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HMT Windrush ship arrives in London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Racist attacks on the Notting Hill community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First Caribbean carnival organised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British bus boycott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Race Relations Act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Windrush celebrated at London </a:t>
                      </a:r>
                    </a:p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Olympics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First Windrush day celebrated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129281315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039189"/>
              </p:ext>
            </p:extLst>
          </p:nvPr>
        </p:nvGraphicFramePr>
        <p:xfrm>
          <a:off x="6871581" y="1640435"/>
          <a:ext cx="2897108" cy="4687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126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1520982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7315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333852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Caribbean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The region consisting of the Caribbean Sea, its islands (including the West Indies), and the surrounding coasts.</a:t>
                      </a:r>
                      <a:endParaRPr lang="en-US" sz="9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39221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Citizen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GB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GB" sz="900" dirty="0"/>
                        <a:t>A legally recognized subject or national of a state or commonwealth. 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64202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Commonwealth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An international association consisting of the UK together with states that were previously part of the British Empire, and dependencies. </a:t>
                      </a:r>
                      <a:endParaRPr lang="en-US" sz="9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7939104"/>
                  </a:ext>
                </a:extLst>
              </a:tr>
              <a:tr h="392210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Discrimination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900" dirty="0"/>
                        <a:t>The unjust or prejudicial treatment of different categories of people, especially on the grounds of race, age, sex, or disability. 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455253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Immigration</a:t>
                      </a:r>
                      <a:endParaRPr lang="en-US" sz="4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The action of coming to live permanently in a foreign country. </a:t>
                      </a:r>
                      <a:endParaRPr lang="en-US" sz="300" b="0" dirty="0">
                        <a:latin typeface="Century Gothic" panose="020B0502020202020204" pitchFamily="34" charset="0"/>
                      </a:endParaRPr>
                    </a:p>
                    <a:p>
                      <a:endParaRPr lang="en-US" sz="9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  <a:tr h="482716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Race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dirty="0"/>
                        <a:t>A group of people sharing the same culture, history, language</a:t>
                      </a:r>
                      <a:endParaRPr lang="en-US" sz="8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934834"/>
                  </a:ext>
                </a:extLst>
              </a:tr>
              <a:tr h="455253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Voyage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A long journey involving travel by sea or in space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49196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26313" y="1502875"/>
            <a:ext cx="2989682" cy="425323"/>
          </a:xfrm>
          <a:prstGeom prst="rect">
            <a:avLst/>
          </a:prstGeom>
        </p:spPr>
      </p:pic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35078"/>
              </p:ext>
            </p:extLst>
          </p:nvPr>
        </p:nvGraphicFramePr>
        <p:xfrm>
          <a:off x="6873868" y="778600"/>
          <a:ext cx="2605111" cy="611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111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4311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354409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WW2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40588" y="1551336"/>
            <a:ext cx="2199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Benjamin Zephaniah </a:t>
            </a:r>
            <a:endParaRPr lang="en-US" sz="1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32719" y="2945570"/>
            <a:ext cx="1518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 pitchFamily="34" charset="0"/>
              </a:rPr>
              <a:t>immigration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39706" y="3305437"/>
            <a:ext cx="1744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 pitchFamily="34" charset="0"/>
              </a:rPr>
              <a:t>discrimination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4819005-F3F6-4E82-852E-B8785633E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189" y="2003727"/>
            <a:ext cx="1699331" cy="194787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CDE9413-191C-CEC9-97CB-CE1A612734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3083" y="3707216"/>
            <a:ext cx="1857634" cy="11050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4C9A8AC-0F06-42ED-EF97-B9F265DCBA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9384" y="3361859"/>
            <a:ext cx="2293026" cy="135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030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Props1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F59818-B50A-4AC6-958B-D2A23612E4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925</TotalTime>
  <Words>262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 Weldon (Rotherhithe Primary School)</cp:lastModifiedBy>
  <cp:revision>96</cp:revision>
  <dcterms:created xsi:type="dcterms:W3CDTF">2023-06-04T13:12:37Z</dcterms:created>
  <dcterms:modified xsi:type="dcterms:W3CDTF">2025-07-17T06:51:19Z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