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61" r:id="rId5"/>
  </p:sldIdLst>
  <p:sldSz cx="9906000" cy="6858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72A07"/>
    <a:srgbClr val="FEDBDA"/>
    <a:srgbClr val="6B17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6A87F2C-CD53-D4BF-06DC-783C4E6497CB}" v="36" dt="2025-07-15T13:20:40.43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70" d="100"/>
          <a:sy n="70" d="100"/>
        </p:scale>
        <p:origin x="-1012" y="-1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 Weldon (Rotherhithe Primary School)" userId="S::aweldon@rotherhithe.southwark.sch.uk::f41afa68-8f1c-4982-b0ed-b9c873a52b5c" providerId="AD" clId="Web-{46A87F2C-CD53-D4BF-06DC-783C4E6497CB}"/>
    <pc:docChg chg="modSld">
      <pc:chgData name="A Weldon (Rotherhithe Primary School)" userId="S::aweldon@rotherhithe.southwark.sch.uk::f41afa68-8f1c-4982-b0ed-b9c873a52b5c" providerId="AD" clId="Web-{46A87F2C-CD53-D4BF-06DC-783C4E6497CB}" dt="2025-07-15T13:20:40.430" v="33"/>
      <pc:docMkLst>
        <pc:docMk/>
      </pc:docMkLst>
      <pc:sldChg chg="modSp">
        <pc:chgData name="A Weldon (Rotherhithe Primary School)" userId="S::aweldon@rotherhithe.southwark.sch.uk::f41afa68-8f1c-4982-b0ed-b9c873a52b5c" providerId="AD" clId="Web-{46A87F2C-CD53-D4BF-06DC-783C4E6497CB}" dt="2025-07-15T13:20:40.430" v="33"/>
        <pc:sldMkLst>
          <pc:docMk/>
          <pc:sldMk cId="948030855" sldId="261"/>
        </pc:sldMkLst>
        <pc:graphicFrameChg chg="mod modGraphic">
          <ac:chgData name="A Weldon (Rotherhithe Primary School)" userId="S::aweldon@rotherhithe.southwark.sch.uk::f41afa68-8f1c-4982-b0ed-b9c873a52b5c" providerId="AD" clId="Web-{46A87F2C-CD53-D4BF-06DC-783C4E6497CB}" dt="2025-07-15T13:20:31.883" v="9"/>
          <ac:graphicFrameMkLst>
            <pc:docMk/>
            <pc:sldMk cId="948030855" sldId="261"/>
            <ac:graphicFrameMk id="5" creationId="{21ADBD7A-BA23-BBF0-4219-54D1E32CBB46}"/>
          </ac:graphicFrameMkLst>
        </pc:graphicFrameChg>
        <pc:graphicFrameChg chg="mod modGraphic">
          <ac:chgData name="A Weldon (Rotherhithe Primary School)" userId="S::aweldon@rotherhithe.southwark.sch.uk::f41afa68-8f1c-4982-b0ed-b9c873a52b5c" providerId="AD" clId="Web-{46A87F2C-CD53-D4BF-06DC-783C4E6497CB}" dt="2025-07-15T13:20:40.430" v="33"/>
          <ac:graphicFrameMkLst>
            <pc:docMk/>
            <pc:sldMk cId="948030855" sldId="261"/>
            <ac:graphicFrameMk id="9" creationId="{21ADBD7A-BA23-BBF0-4219-54D1E32CBB46}"/>
          </ac:graphicFrameMkLst>
        </pc:graphicFrameChg>
      </pc:sldChg>
    </pc:docChg>
  </pc:docChgLst>
  <pc:docChgLst>
    <pc:chgData name="Michelle Powell" userId="da5e6b4a6d11fd94" providerId="LiveId" clId="{7DD5C518-7A64-49A1-8B53-3DDECCC8A8DF}"/>
    <pc:docChg chg="undo custSel modSld">
      <pc:chgData name="Michelle Powell" userId="da5e6b4a6d11fd94" providerId="LiveId" clId="{7DD5C518-7A64-49A1-8B53-3DDECCC8A8DF}" dt="2023-07-09T19:25:07.522" v="1617" actId="14100"/>
      <pc:docMkLst>
        <pc:docMk/>
      </pc:docMkLst>
      <pc:sldChg chg="modSp mod">
        <pc:chgData name="Michelle Powell" userId="da5e6b4a6d11fd94" providerId="LiveId" clId="{7DD5C518-7A64-49A1-8B53-3DDECCC8A8DF}" dt="2023-07-09T19:19:48.339" v="1583" actId="20577"/>
        <pc:sldMkLst>
          <pc:docMk/>
          <pc:sldMk cId="1645807505" sldId="256"/>
        </pc:sldMkLst>
      </pc:sldChg>
      <pc:sldChg chg="modSp mod">
        <pc:chgData name="Michelle Powell" userId="da5e6b4a6d11fd94" providerId="LiveId" clId="{7DD5C518-7A64-49A1-8B53-3DDECCC8A8DF}" dt="2023-07-09T19:13:05.279" v="1556" actId="1076"/>
        <pc:sldMkLst>
          <pc:docMk/>
          <pc:sldMk cId="3190854378" sldId="257"/>
        </pc:sldMkLst>
      </pc:sldChg>
      <pc:sldChg chg="modSp mod">
        <pc:chgData name="Michelle Powell" userId="da5e6b4a6d11fd94" providerId="LiveId" clId="{7DD5C518-7A64-49A1-8B53-3DDECCC8A8DF}" dt="2023-07-09T18:39:38.322" v="1452" actId="113"/>
        <pc:sldMkLst>
          <pc:docMk/>
          <pc:sldMk cId="4038042272" sldId="258"/>
        </pc:sldMkLst>
      </pc:sldChg>
      <pc:sldChg chg="modSp mod">
        <pc:chgData name="Michelle Powell" userId="da5e6b4a6d11fd94" providerId="LiveId" clId="{7DD5C518-7A64-49A1-8B53-3DDECCC8A8DF}" dt="2023-07-09T19:21:03.496" v="1589" actId="20577"/>
        <pc:sldMkLst>
          <pc:docMk/>
          <pc:sldMk cId="104117920" sldId="259"/>
        </pc:sldMkLst>
      </pc:sldChg>
      <pc:sldChg chg="addSp delSp modSp mod">
        <pc:chgData name="Michelle Powell" userId="da5e6b4a6d11fd94" providerId="LiveId" clId="{7DD5C518-7A64-49A1-8B53-3DDECCC8A8DF}" dt="2023-07-09T19:24:29.733" v="1614" actId="1076"/>
        <pc:sldMkLst>
          <pc:docMk/>
          <pc:sldMk cId="1863207395" sldId="260"/>
        </pc:sldMkLst>
      </pc:sldChg>
      <pc:sldChg chg="modSp mod">
        <pc:chgData name="Michelle Powell" userId="da5e6b4a6d11fd94" providerId="LiveId" clId="{7DD5C518-7A64-49A1-8B53-3DDECCC8A8DF}" dt="2023-07-09T19:25:07.522" v="1617" actId="14100"/>
        <pc:sldMkLst>
          <pc:docMk/>
          <pc:sldMk cId="948030855" sldId="261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B6900-1B45-4D6F-9212-0024472E8C17}" type="datetimeFigureOut">
              <a:rPr lang="en-GB" smtClean="0"/>
              <a:pPr/>
              <a:t>15/07/2025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D1647-31E5-43F1-9A53-991815E35BC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74661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B6900-1B45-4D6F-9212-0024472E8C17}" type="datetimeFigureOut">
              <a:rPr lang="en-GB" smtClean="0"/>
              <a:pPr/>
              <a:t>15/07/2025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D1647-31E5-43F1-9A53-991815E35BC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9091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B6900-1B45-4D6F-9212-0024472E8C17}" type="datetimeFigureOut">
              <a:rPr lang="en-GB" smtClean="0"/>
              <a:pPr/>
              <a:t>15/07/2025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D1647-31E5-43F1-9A53-991815E35BC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16320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B6900-1B45-4D6F-9212-0024472E8C17}" type="datetimeFigureOut">
              <a:rPr lang="en-GB" smtClean="0"/>
              <a:pPr/>
              <a:t>15/07/2025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D1647-31E5-43F1-9A53-991815E35BC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13042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B6900-1B45-4D6F-9212-0024472E8C17}" type="datetimeFigureOut">
              <a:rPr lang="en-GB" smtClean="0"/>
              <a:pPr/>
              <a:t>15/07/2025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D1647-31E5-43F1-9A53-991815E35BC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4375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B6900-1B45-4D6F-9212-0024472E8C17}" type="datetimeFigureOut">
              <a:rPr lang="en-GB" smtClean="0"/>
              <a:pPr/>
              <a:t>15/07/2025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D1647-31E5-43F1-9A53-991815E35BC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39474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B6900-1B45-4D6F-9212-0024472E8C17}" type="datetimeFigureOut">
              <a:rPr lang="en-GB" smtClean="0"/>
              <a:pPr/>
              <a:t>15/07/2025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D1647-31E5-43F1-9A53-991815E35BC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48924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B6900-1B45-4D6F-9212-0024472E8C17}" type="datetimeFigureOut">
              <a:rPr lang="en-GB" smtClean="0"/>
              <a:pPr/>
              <a:t>15/07/2025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D1647-31E5-43F1-9A53-991815E35BC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6968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B6900-1B45-4D6F-9212-0024472E8C17}" type="datetimeFigureOut">
              <a:rPr lang="en-GB" smtClean="0"/>
              <a:pPr/>
              <a:t>15/07/2025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D1647-31E5-43F1-9A53-991815E35BC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66027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B6900-1B45-4D6F-9212-0024472E8C17}" type="datetimeFigureOut">
              <a:rPr lang="en-GB" smtClean="0"/>
              <a:pPr/>
              <a:t>15/07/2025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D1647-31E5-43F1-9A53-991815E35BC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20626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B6900-1B45-4D6F-9212-0024472E8C17}" type="datetimeFigureOut">
              <a:rPr lang="en-GB" smtClean="0"/>
              <a:pPr/>
              <a:t>15/07/2025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D1647-31E5-43F1-9A53-991815E35BC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59770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4B6900-1B45-4D6F-9212-0024472E8C17}" type="datetimeFigureOut">
              <a:rPr lang="en-GB" smtClean="0"/>
              <a:pPr/>
              <a:t>15/07/2025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0D1647-31E5-43F1-9A53-991815E35BC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65376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BFBFF945-9FE5-B9CF-496F-22B18780ED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1082766"/>
              </p:ext>
            </p:extLst>
          </p:nvPr>
        </p:nvGraphicFramePr>
        <p:xfrm>
          <a:off x="200562" y="234536"/>
          <a:ext cx="9486983" cy="4400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86983">
                  <a:extLst>
                    <a:ext uri="{9D8B030D-6E8A-4147-A177-3AD203B41FA5}">
                      <a16:colId xmlns:a16="http://schemas.microsoft.com/office/drawing/2014/main" val="2710076906"/>
                    </a:ext>
                  </a:extLst>
                </a:gridCol>
              </a:tblGrid>
              <a:tr h="272415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Chelsea Market" panose="02000000000000000000" pitchFamily="2" charset="0"/>
                          <a:ea typeface="Chelsea Market" panose="02000000000000000000" pitchFamily="2" charset="0"/>
                        </a:rPr>
                        <a:t>Rotherhithe Primary- Year 6 – </a:t>
                      </a:r>
                      <a:r>
                        <a:rPr lang="en-GB" sz="2400" b="1" i="1" dirty="0">
                          <a:solidFill>
                            <a:srgbClr val="FF0000"/>
                          </a:solidFill>
                          <a:latin typeface="Chelsea Market" panose="02000000000000000000" pitchFamily="2" charset="0"/>
                          <a:ea typeface="Chelsea Market" panose="02000000000000000000" pitchFamily="2" charset="0"/>
                        </a:rPr>
                        <a:t>World War II</a:t>
                      </a:r>
                    </a:p>
                  </a:txBody>
                  <a:tcPr marL="74295" marR="74295" marT="37148" marB="37148" anchor="ctr">
                    <a:lnL w="28575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9550755"/>
                  </a:ext>
                </a:extLst>
              </a:tr>
            </a:tbl>
          </a:graphicData>
        </a:graphic>
      </p:graphicFrame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21ADBD7A-BA23-BBF0-4219-54D1E32CBB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4047971"/>
              </p:ext>
            </p:extLst>
          </p:nvPr>
        </p:nvGraphicFramePr>
        <p:xfrm>
          <a:off x="212025" y="760490"/>
          <a:ext cx="3080848" cy="6601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80848">
                  <a:extLst>
                    <a:ext uri="{9D8B030D-6E8A-4147-A177-3AD203B41FA5}">
                      <a16:colId xmlns:a16="http://schemas.microsoft.com/office/drawing/2014/main" val="4007857086"/>
                    </a:ext>
                  </a:extLst>
                </a:gridCol>
              </a:tblGrid>
              <a:tr h="232694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rgbClr val="FFFF00"/>
                          </a:solidFill>
                          <a:latin typeface="Chelsea Market" panose="02000000000000000000" pitchFamily="2" charset="0"/>
                          <a:ea typeface="Chelsea Market" panose="02000000000000000000" pitchFamily="2" charset="0"/>
                        </a:rPr>
                        <a:t>What I should already know</a:t>
                      </a: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2976555512"/>
                  </a:ext>
                </a:extLst>
              </a:tr>
              <a:tr h="403002">
                <a:tc>
                  <a:txBody>
                    <a:bodyPr/>
                    <a:lstStyle/>
                    <a:p>
                      <a:pPr marL="285750" indent="-285750" algn="l">
                        <a:lnSpc>
                          <a:spcPct val="150000"/>
                        </a:lnSpc>
                        <a:buFont typeface="Arial" pitchFamily="34" charset="0"/>
                        <a:buChar char="•"/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latin typeface="Century Gothic"/>
                        </a:rPr>
                        <a:t>Windrush</a:t>
                      </a:r>
                      <a:endParaRPr lang="en-GB" sz="14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2755728088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91F5F957-8145-5E23-56C7-646BB4CBFB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5294781"/>
              </p:ext>
            </p:extLst>
          </p:nvPr>
        </p:nvGraphicFramePr>
        <p:xfrm>
          <a:off x="3974472" y="746553"/>
          <a:ext cx="2616452" cy="38163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16452">
                  <a:extLst>
                    <a:ext uri="{9D8B030D-6E8A-4147-A177-3AD203B41FA5}">
                      <a16:colId xmlns:a16="http://schemas.microsoft.com/office/drawing/2014/main" val="259301043"/>
                    </a:ext>
                  </a:extLst>
                </a:gridCol>
              </a:tblGrid>
              <a:tr h="353544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chemeClr val="bg1"/>
                          </a:solidFill>
                          <a:latin typeface="Chelsea Market" panose="02000000000000000000" pitchFamily="2" charset="0"/>
                          <a:ea typeface="Chelsea Market" panose="02000000000000000000" pitchFamily="2" charset="0"/>
                        </a:rPr>
                        <a:t>What will I learn in this unit?</a:t>
                      </a:r>
                    </a:p>
                  </a:txBody>
                  <a:tcPr marL="74295" marR="74295" marT="37148" marB="37148" anchor="ctr">
                    <a:lnL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D72A07">
                        <a:alpha val="6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4064454"/>
                  </a:ext>
                </a:extLst>
              </a:tr>
              <a:tr h="3462850"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q"/>
                      </a:pPr>
                      <a:r>
                        <a:rPr lang="en-US" sz="1300" kern="1200" dirty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When the war started/ended </a:t>
                      </a:r>
                    </a:p>
                    <a:p>
                      <a:pPr>
                        <a:buFont typeface="Wingdings" pitchFamily="2" charset="2"/>
                        <a:buChar char="q"/>
                      </a:pPr>
                      <a:r>
                        <a:rPr lang="en-US" sz="1300" kern="1200" dirty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The countries that fought in the World War </a:t>
                      </a:r>
                    </a:p>
                    <a:p>
                      <a:pPr>
                        <a:buFont typeface="Wingdings" pitchFamily="2" charset="2"/>
                        <a:buChar char="q"/>
                      </a:pPr>
                      <a:r>
                        <a:rPr lang="en-US" sz="1300" kern="1200" dirty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What rationing was</a:t>
                      </a:r>
                    </a:p>
                    <a:p>
                      <a:pPr>
                        <a:buFont typeface="Wingdings" pitchFamily="2" charset="2"/>
                        <a:buChar char="q"/>
                      </a:pPr>
                      <a:r>
                        <a:rPr lang="en-US" sz="1300" kern="1200" dirty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Which places were bombed and why </a:t>
                      </a:r>
                    </a:p>
                    <a:p>
                      <a:pPr>
                        <a:buFont typeface="Wingdings" pitchFamily="2" charset="2"/>
                        <a:buChar char="q"/>
                      </a:pPr>
                      <a:r>
                        <a:rPr lang="en-US" sz="1300" kern="1200" dirty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What the Blitz was and who was affected </a:t>
                      </a:r>
                    </a:p>
                    <a:p>
                      <a:pPr>
                        <a:buFont typeface="Wingdings" pitchFamily="2" charset="2"/>
                        <a:buChar char="q"/>
                      </a:pPr>
                      <a:r>
                        <a:rPr lang="en-US" sz="1300" kern="1200" dirty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What evacuation meant </a:t>
                      </a:r>
                    </a:p>
                    <a:p>
                      <a:pPr>
                        <a:buFont typeface="Wingdings" pitchFamily="2" charset="2"/>
                        <a:buChar char="q"/>
                      </a:pPr>
                      <a:r>
                        <a:rPr lang="en-US" sz="1300" kern="1200" dirty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What D-Day was </a:t>
                      </a:r>
                    </a:p>
                    <a:p>
                      <a:pPr>
                        <a:buFont typeface="Wingdings" pitchFamily="2" charset="2"/>
                        <a:buChar char="q"/>
                      </a:pPr>
                      <a:r>
                        <a:rPr lang="en-US" sz="1300" kern="1200" dirty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Why propaganda was important </a:t>
                      </a:r>
                    </a:p>
                    <a:p>
                      <a:pPr>
                        <a:buFont typeface="Wingdings" pitchFamily="2" charset="2"/>
                        <a:buChar char="q"/>
                      </a:pPr>
                      <a:r>
                        <a:rPr lang="en-US" sz="1300" kern="1200" dirty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The role of men and women during the war </a:t>
                      </a:r>
                    </a:p>
                    <a:p>
                      <a:pPr>
                        <a:buFont typeface="Wingdings" pitchFamily="2" charset="2"/>
                        <a:buChar char="q"/>
                      </a:pPr>
                      <a:r>
                        <a:rPr lang="en-US" sz="1300" kern="1200" dirty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How the Second World War changed the world</a:t>
                      </a:r>
                    </a:p>
                  </a:txBody>
                  <a:tcPr marL="74295" marR="74295" marT="37148" marB="37148">
                    <a:lnL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0157560"/>
                  </a:ext>
                </a:extLst>
              </a:tr>
            </a:tbl>
          </a:graphicData>
        </a:graphic>
      </p:graphicFrame>
      <p:graphicFrame>
        <p:nvGraphicFramePr>
          <p:cNvPr id="34" name="Table 34">
            <a:extLst>
              <a:ext uri="{FF2B5EF4-FFF2-40B4-BE49-F238E27FC236}">
                <a16:creationId xmlns:a16="http://schemas.microsoft.com/office/drawing/2014/main" id="{5F9BEE5B-AF38-2657-1DC4-16F395CF9C6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8053407"/>
              </p:ext>
            </p:extLst>
          </p:nvPr>
        </p:nvGraphicFramePr>
        <p:xfrm>
          <a:off x="190601" y="4894610"/>
          <a:ext cx="9506904" cy="1838328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792242">
                  <a:extLst>
                    <a:ext uri="{9D8B030D-6E8A-4147-A177-3AD203B41FA5}">
                      <a16:colId xmlns:a16="http://schemas.microsoft.com/office/drawing/2014/main" val="4123191111"/>
                    </a:ext>
                  </a:extLst>
                </a:gridCol>
                <a:gridCol w="792242">
                  <a:extLst>
                    <a:ext uri="{9D8B030D-6E8A-4147-A177-3AD203B41FA5}">
                      <a16:colId xmlns:a16="http://schemas.microsoft.com/office/drawing/2014/main" val="2501104345"/>
                    </a:ext>
                  </a:extLst>
                </a:gridCol>
                <a:gridCol w="792242">
                  <a:extLst>
                    <a:ext uri="{9D8B030D-6E8A-4147-A177-3AD203B41FA5}">
                      <a16:colId xmlns:a16="http://schemas.microsoft.com/office/drawing/2014/main" val="4291261142"/>
                    </a:ext>
                  </a:extLst>
                </a:gridCol>
                <a:gridCol w="792242">
                  <a:extLst>
                    <a:ext uri="{9D8B030D-6E8A-4147-A177-3AD203B41FA5}">
                      <a16:colId xmlns:a16="http://schemas.microsoft.com/office/drawing/2014/main" val="2909732564"/>
                    </a:ext>
                  </a:extLst>
                </a:gridCol>
                <a:gridCol w="792242">
                  <a:extLst>
                    <a:ext uri="{9D8B030D-6E8A-4147-A177-3AD203B41FA5}">
                      <a16:colId xmlns:a16="http://schemas.microsoft.com/office/drawing/2014/main" val="1197703374"/>
                    </a:ext>
                  </a:extLst>
                </a:gridCol>
                <a:gridCol w="792242">
                  <a:extLst>
                    <a:ext uri="{9D8B030D-6E8A-4147-A177-3AD203B41FA5}">
                      <a16:colId xmlns:a16="http://schemas.microsoft.com/office/drawing/2014/main" val="610383245"/>
                    </a:ext>
                  </a:extLst>
                </a:gridCol>
                <a:gridCol w="792242">
                  <a:extLst>
                    <a:ext uri="{9D8B030D-6E8A-4147-A177-3AD203B41FA5}">
                      <a16:colId xmlns:a16="http://schemas.microsoft.com/office/drawing/2014/main" val="2390227944"/>
                    </a:ext>
                  </a:extLst>
                </a:gridCol>
                <a:gridCol w="792242">
                  <a:extLst>
                    <a:ext uri="{9D8B030D-6E8A-4147-A177-3AD203B41FA5}">
                      <a16:colId xmlns:a16="http://schemas.microsoft.com/office/drawing/2014/main" val="1626706093"/>
                    </a:ext>
                  </a:extLst>
                </a:gridCol>
                <a:gridCol w="792242">
                  <a:extLst>
                    <a:ext uri="{9D8B030D-6E8A-4147-A177-3AD203B41FA5}">
                      <a16:colId xmlns:a16="http://schemas.microsoft.com/office/drawing/2014/main" val="1244848088"/>
                    </a:ext>
                  </a:extLst>
                </a:gridCol>
                <a:gridCol w="792242">
                  <a:extLst>
                    <a:ext uri="{9D8B030D-6E8A-4147-A177-3AD203B41FA5}">
                      <a16:colId xmlns:a16="http://schemas.microsoft.com/office/drawing/2014/main" val="2427181300"/>
                    </a:ext>
                  </a:extLst>
                </a:gridCol>
                <a:gridCol w="792242">
                  <a:extLst>
                    <a:ext uri="{9D8B030D-6E8A-4147-A177-3AD203B41FA5}">
                      <a16:colId xmlns:a16="http://schemas.microsoft.com/office/drawing/2014/main" val="2275794366"/>
                    </a:ext>
                  </a:extLst>
                </a:gridCol>
                <a:gridCol w="792242">
                  <a:extLst>
                    <a:ext uri="{9D8B030D-6E8A-4147-A177-3AD203B41FA5}">
                      <a16:colId xmlns:a16="http://schemas.microsoft.com/office/drawing/2014/main" val="3285182128"/>
                    </a:ext>
                  </a:extLst>
                </a:gridCol>
              </a:tblGrid>
              <a:tr h="241458">
                <a:tc gridSpan="12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1300" b="1" u="none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helsea Market" panose="02000000000000000000" pitchFamily="2" charset="0"/>
                          <a:ea typeface="Chelsea Market" panose="02000000000000000000" pitchFamily="2" charset="0"/>
                          <a:cs typeface="+mn-cs"/>
                        </a:rPr>
                        <a:t>TIMELINE</a:t>
                      </a:r>
                    </a:p>
                  </a:txBody>
                  <a:tcPr marL="74295" marR="74295" marT="37148" marB="37148" anchor="ctr"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GB" sz="1300" b="1" u="none" kern="12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Chelsea Market" panose="02000000000000000000" pitchFamily="2" charset="0"/>
                        <a:ea typeface="Chelsea Market" panose="02000000000000000000" pitchFamily="2" charset="0"/>
                        <a:cs typeface="+mn-cs"/>
                      </a:endParaRPr>
                    </a:p>
                  </a:txBody>
                  <a:tcPr marL="74295" marR="74295" marT="37148" marB="37148" anchor="ctr"/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GB" sz="1300" b="1" u="none" kern="12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Chelsea Market" panose="02000000000000000000" pitchFamily="2" charset="0"/>
                        <a:ea typeface="Chelsea Market" panose="02000000000000000000" pitchFamily="2" charset="0"/>
                        <a:cs typeface="+mn-cs"/>
                      </a:endParaRPr>
                    </a:p>
                  </a:txBody>
                  <a:tcPr marL="74295" marR="74295" marT="37148" marB="37148" anchor="ctr"/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GB" sz="1300" b="1" u="none" kern="12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Chelsea Market" panose="02000000000000000000" pitchFamily="2" charset="0"/>
                        <a:ea typeface="Chelsea Market" panose="02000000000000000000" pitchFamily="2" charset="0"/>
                        <a:cs typeface="+mn-cs"/>
                      </a:endParaRPr>
                    </a:p>
                  </a:txBody>
                  <a:tcPr marL="74295" marR="74295" marT="37148" marB="37148" anchor="ctr"/>
                </a:tc>
                <a:extLst>
                  <a:ext uri="{0D108BD9-81ED-4DB2-BD59-A6C34878D82A}">
                    <a16:rowId xmlns:a16="http://schemas.microsoft.com/office/drawing/2014/main" val="961272233"/>
                  </a:ext>
                </a:extLst>
              </a:tr>
              <a:tr h="308998">
                <a:tc>
                  <a:txBody>
                    <a:bodyPr/>
                    <a:lstStyle/>
                    <a:p>
                      <a:pPr algn="ctr"/>
                      <a:r>
                        <a:rPr lang="en-GB" sz="800" b="1" dirty="0">
                          <a:solidFill>
                            <a:srgbClr val="D72A07"/>
                          </a:solidFill>
                          <a:latin typeface="Century Gothic" panose="020B0502020202020204" pitchFamily="34" charset="0"/>
                        </a:rPr>
                        <a:t>SEP 1, 1939</a:t>
                      </a:r>
                    </a:p>
                  </a:txBody>
                  <a:tcPr marL="74295" marR="74295" marT="37148" marB="3714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b="1" dirty="0">
                          <a:solidFill>
                            <a:srgbClr val="D72A07"/>
                          </a:solidFill>
                          <a:latin typeface="Century Gothic" panose="020B0502020202020204" pitchFamily="34" charset="0"/>
                        </a:rPr>
                        <a:t>SEP 3, 1939</a:t>
                      </a:r>
                    </a:p>
                  </a:txBody>
                  <a:tcPr marL="74295" marR="74295" marT="37148" marB="3714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b="1" dirty="0">
                          <a:solidFill>
                            <a:srgbClr val="D72A07"/>
                          </a:solidFill>
                          <a:latin typeface="Century Gothic" panose="020B0502020202020204" pitchFamily="34" charset="0"/>
                        </a:rPr>
                        <a:t>JAN 1940</a:t>
                      </a:r>
                    </a:p>
                  </a:txBody>
                  <a:tcPr marL="74295" marR="74295" marT="37148" marB="3714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b="1" dirty="0">
                          <a:solidFill>
                            <a:srgbClr val="D72A07"/>
                          </a:solidFill>
                          <a:latin typeface="Century Gothic" panose="020B0502020202020204" pitchFamily="34" charset="0"/>
                        </a:rPr>
                        <a:t>MAY-JUN 1940</a:t>
                      </a:r>
                    </a:p>
                  </a:txBody>
                  <a:tcPr marL="74295" marR="74295" marT="37148" marB="3714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b="1" dirty="0">
                          <a:solidFill>
                            <a:srgbClr val="D72A07"/>
                          </a:solidFill>
                          <a:latin typeface="Century Gothic" panose="020B0502020202020204" pitchFamily="34" charset="0"/>
                        </a:rPr>
                        <a:t>JULY 1940</a:t>
                      </a:r>
                    </a:p>
                  </a:txBody>
                  <a:tcPr marL="74295" marR="74295" marT="37148" marB="3714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b="1" dirty="0">
                          <a:solidFill>
                            <a:srgbClr val="D72A07"/>
                          </a:solidFill>
                          <a:latin typeface="Century Gothic" panose="020B0502020202020204" pitchFamily="34" charset="0"/>
                        </a:rPr>
                        <a:t>DEC 7, 1941</a:t>
                      </a:r>
                    </a:p>
                  </a:txBody>
                  <a:tcPr marL="74295" marR="74295" marT="37148" marB="3714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b="1" dirty="0">
                          <a:solidFill>
                            <a:srgbClr val="D72A07"/>
                          </a:solidFill>
                          <a:latin typeface="Century Gothic" panose="020B0502020202020204" pitchFamily="34" charset="0"/>
                        </a:rPr>
                        <a:t>JUN 6, 1944</a:t>
                      </a:r>
                    </a:p>
                  </a:txBody>
                  <a:tcPr marL="74295" marR="74295" marT="37148" marB="3714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b="1" dirty="0">
                          <a:solidFill>
                            <a:srgbClr val="D72A07"/>
                          </a:solidFill>
                          <a:latin typeface="Century Gothic" panose="020B0502020202020204" pitchFamily="34" charset="0"/>
                        </a:rPr>
                        <a:t>APR 30, 1945</a:t>
                      </a:r>
                    </a:p>
                  </a:txBody>
                  <a:tcPr marL="74295" marR="74295" marT="37148" marB="3714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b="1" dirty="0">
                          <a:solidFill>
                            <a:srgbClr val="D72A07"/>
                          </a:solidFill>
                          <a:latin typeface="Century Gothic" panose="020B0502020202020204" pitchFamily="34" charset="0"/>
                        </a:rPr>
                        <a:t>MAY 7, 1945</a:t>
                      </a:r>
                    </a:p>
                  </a:txBody>
                  <a:tcPr marL="74295" marR="74295" marT="37148" marB="3714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b="1" dirty="0">
                          <a:solidFill>
                            <a:srgbClr val="D72A07"/>
                          </a:solidFill>
                          <a:latin typeface="Century Gothic" panose="020B0502020202020204" pitchFamily="34" charset="0"/>
                        </a:rPr>
                        <a:t>AUG 1945</a:t>
                      </a:r>
                    </a:p>
                  </a:txBody>
                  <a:tcPr marL="74295" marR="74295" marT="37148" marB="3714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b="1" dirty="0">
                          <a:solidFill>
                            <a:srgbClr val="D72A07"/>
                          </a:solidFill>
                          <a:latin typeface="Century Gothic" panose="020B0502020202020204" pitchFamily="34" charset="0"/>
                        </a:rPr>
                        <a:t>SEP 2, 1945</a:t>
                      </a:r>
                    </a:p>
                  </a:txBody>
                  <a:tcPr marL="74295" marR="74295" marT="37148" marB="3714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b="1" dirty="0">
                          <a:solidFill>
                            <a:srgbClr val="D72A07"/>
                          </a:solidFill>
                          <a:latin typeface="Century Gothic" panose="020B0502020202020204" pitchFamily="34" charset="0"/>
                        </a:rPr>
                        <a:t>JULY 1954</a:t>
                      </a:r>
                    </a:p>
                  </a:txBody>
                  <a:tcPr marL="74295" marR="74295" marT="37148" marB="37148" anchor="ctr"/>
                </a:tc>
                <a:extLst>
                  <a:ext uri="{0D108BD9-81ED-4DB2-BD59-A6C34878D82A}">
                    <a16:rowId xmlns:a16="http://schemas.microsoft.com/office/drawing/2014/main" val="2814831066"/>
                  </a:ext>
                </a:extLst>
              </a:tr>
              <a:tr h="857386">
                <a:tc>
                  <a:txBody>
                    <a:bodyPr/>
                    <a:lstStyle/>
                    <a:p>
                      <a:pPr algn="ctr"/>
                      <a:r>
                        <a:rPr lang="en-GB" sz="7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Germany invades Poland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i="0" u="none" strike="noStrike" kern="1200" baseline="0" dirty="0">
                          <a:solidFill>
                            <a:schemeClr val="dk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Britain &amp; France declare war on Germany (WWII begins)</a:t>
                      </a:r>
                      <a:endParaRPr lang="en-GB" sz="7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i="0" u="none" strike="noStrike" kern="1200" baseline="0" dirty="0">
                          <a:solidFill>
                            <a:schemeClr val="dk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Rationing introduced across the UK</a:t>
                      </a:r>
                      <a:endParaRPr lang="en-GB" sz="7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i="0" u="none" strike="noStrike" kern="1200" baseline="0" dirty="0">
                          <a:solidFill>
                            <a:schemeClr val="dk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Dunkirk evacuated and France surrenders to Germany.</a:t>
                      </a:r>
                    </a:p>
                    <a:p>
                      <a:pPr algn="ctr"/>
                      <a:r>
                        <a:rPr lang="en-US" sz="700" b="0" i="0" u="none" strike="noStrike" kern="1200" baseline="0" dirty="0">
                          <a:solidFill>
                            <a:schemeClr val="dk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Germany uses blitzkrieg to take over much of Western Europe</a:t>
                      </a:r>
                      <a:endParaRPr lang="en-GB" sz="7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i="0" u="none" strike="noStrike" kern="1200" baseline="0" dirty="0">
                          <a:solidFill>
                            <a:schemeClr val="dk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Germany launches air attacks on Great Britain.</a:t>
                      </a:r>
                    </a:p>
                    <a:p>
                      <a:pPr algn="ctr"/>
                      <a:r>
                        <a:rPr lang="en-US" sz="700" b="0" i="0" u="none" strike="noStrike" kern="1200" baseline="0" dirty="0">
                          <a:solidFill>
                            <a:schemeClr val="dk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Germany, Italy, Japan signed the Tripartite Pact, creating the axis alliance</a:t>
                      </a:r>
                      <a:endParaRPr lang="en-GB" sz="7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i="0" u="none" strike="noStrike" kern="1200" baseline="0" dirty="0">
                          <a:solidFill>
                            <a:schemeClr val="dk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The Japanese attack the US navy in Pearl Harbor. The next day, the USA enters the war fighting with the allies</a:t>
                      </a:r>
                      <a:endParaRPr lang="en-GB" sz="7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i="0" u="none" strike="noStrike" kern="1200" baseline="0" dirty="0">
                          <a:solidFill>
                            <a:schemeClr val="dk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D-Day and the Normandy invasion. Allied forces invade France and push back the Germans.</a:t>
                      </a:r>
                      <a:endParaRPr lang="en-GB" sz="7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700" b="0" i="0" u="none" strike="noStrike" kern="1200" baseline="0" dirty="0">
                          <a:solidFill>
                            <a:schemeClr val="dk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Adolf Hitler commits suicide.</a:t>
                      </a:r>
                      <a:endParaRPr lang="en-GB" sz="7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700" b="0" i="0" u="none" strike="noStrike" kern="1200" baseline="0" dirty="0">
                          <a:solidFill>
                            <a:schemeClr val="dk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Germany surrenders &amp; victory in Europe is declared the next day.</a:t>
                      </a:r>
                      <a:endParaRPr lang="en-GB" sz="7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7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Atomic bombs dropped on Hiroshima &amp; Nagasaki, Japan by the US killing approximately 226,000 people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7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Japan surrenders, signalling the end of WWII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7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Rationing ends in the UK</a:t>
                      </a: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3129281315"/>
                  </a:ext>
                </a:extLst>
              </a:tr>
            </a:tbl>
          </a:graphicData>
        </a:graphic>
      </p:graphicFrame>
      <p:graphicFrame>
        <p:nvGraphicFramePr>
          <p:cNvPr id="3" name="Table 7">
            <a:extLst>
              <a:ext uri="{FF2B5EF4-FFF2-40B4-BE49-F238E27FC236}">
                <a16:creationId xmlns:a16="http://schemas.microsoft.com/office/drawing/2014/main" id="{C5B0CF2A-F3F6-0888-A936-8424959D31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4029497"/>
              </p:ext>
            </p:extLst>
          </p:nvPr>
        </p:nvGraphicFramePr>
        <p:xfrm>
          <a:off x="162961" y="1712862"/>
          <a:ext cx="3675707" cy="31553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0294">
                  <a:extLst>
                    <a:ext uri="{9D8B030D-6E8A-4147-A177-3AD203B41FA5}">
                      <a16:colId xmlns:a16="http://schemas.microsoft.com/office/drawing/2014/main" val="2563406102"/>
                    </a:ext>
                  </a:extLst>
                </a:gridCol>
                <a:gridCol w="2445413">
                  <a:extLst>
                    <a:ext uri="{9D8B030D-6E8A-4147-A177-3AD203B41FA5}">
                      <a16:colId xmlns:a16="http://schemas.microsoft.com/office/drawing/2014/main" val="2125979668"/>
                    </a:ext>
                  </a:extLst>
                </a:gridCol>
              </a:tblGrid>
              <a:tr h="273152"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b="1" kern="1200" dirty="0">
                          <a:solidFill>
                            <a:srgbClr val="FFFF00"/>
                          </a:solidFill>
                          <a:latin typeface="Chelsea Market" panose="02000000000000000000" pitchFamily="2" charset="0"/>
                          <a:ea typeface="Chelsea Market" panose="02000000000000000000" pitchFamily="2" charset="0"/>
                          <a:cs typeface="+mn-cs"/>
                        </a:rPr>
                        <a:t>Key Words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3971014"/>
                  </a:ext>
                </a:extLst>
              </a:tr>
              <a:tr h="333852">
                <a:tc>
                  <a:txBody>
                    <a:bodyPr/>
                    <a:lstStyle/>
                    <a:p>
                      <a:pPr marL="171450" indent="-171450" algn="l">
                        <a:buFont typeface="Wingdings" panose="05000000000000000000" pitchFamily="2" charset="2"/>
                        <a:buChar char="q"/>
                      </a:pPr>
                      <a:r>
                        <a:rPr lang="en-US" sz="900" b="1" dirty="0">
                          <a:solidFill>
                            <a:srgbClr val="FF0000"/>
                          </a:solidFill>
                          <a:latin typeface="Chelsea Market" panose="02000000000000000000" pitchFamily="2" charset="0"/>
                          <a:ea typeface="Chelsea Market" panose="02000000000000000000" pitchFamily="2" charset="0"/>
                        </a:rPr>
                        <a:t>Air raid shelter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800" b="0" dirty="0">
                          <a:latin typeface="Century Gothic" panose="020B0502020202020204" pitchFamily="34" charset="0"/>
                        </a:rPr>
                        <a:t>A building to protect people from bombs dropped by planes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30067645"/>
                  </a:ext>
                </a:extLst>
              </a:tr>
              <a:tr h="392210">
                <a:tc>
                  <a:txBody>
                    <a:bodyPr/>
                    <a:lstStyle/>
                    <a:p>
                      <a:pPr marL="171450" indent="-171450" algn="l">
                        <a:buFont typeface="Wingdings" panose="05000000000000000000" pitchFamily="2" charset="2"/>
                        <a:buChar char="q"/>
                      </a:pPr>
                      <a:r>
                        <a:rPr lang="en-US" sz="900" b="1" dirty="0">
                          <a:solidFill>
                            <a:srgbClr val="FF0000"/>
                          </a:solidFill>
                          <a:latin typeface="Chelsea Market" panose="02000000000000000000" pitchFamily="2" charset="0"/>
                          <a:ea typeface="Chelsea Market" panose="02000000000000000000" pitchFamily="2" charset="0"/>
                        </a:rPr>
                        <a:t>Allies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800" b="0" dirty="0">
                          <a:latin typeface="Century Gothic" panose="020B0502020202020204" pitchFamily="34" charset="0"/>
                        </a:rPr>
                        <a:t>Countries which fought on the British side (USA, Great Britain, France, Russia (1941-1945)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8872117"/>
                  </a:ext>
                </a:extLst>
              </a:tr>
              <a:tr h="364202">
                <a:tc>
                  <a:txBody>
                    <a:bodyPr/>
                    <a:lstStyle/>
                    <a:p>
                      <a:pPr marL="171450" indent="-171450" algn="l">
                        <a:buFont typeface="Wingdings" panose="05000000000000000000" pitchFamily="2" charset="2"/>
                        <a:buChar char="q"/>
                      </a:pPr>
                      <a:r>
                        <a:rPr lang="en-US" sz="900" b="1" dirty="0">
                          <a:solidFill>
                            <a:srgbClr val="FF0000"/>
                          </a:solidFill>
                          <a:latin typeface="Chelsea Market" panose="02000000000000000000" pitchFamily="2" charset="0"/>
                          <a:ea typeface="Chelsea Market" panose="02000000000000000000" pitchFamily="2" charset="0"/>
                        </a:rPr>
                        <a:t>Anderson Shelter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800" b="0" dirty="0">
                          <a:latin typeface="Century Gothic" panose="020B0502020202020204" pitchFamily="34" charset="0"/>
                        </a:rPr>
                        <a:t>Made of corrugated iron. Usually at the end of a garden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67939104"/>
                  </a:ext>
                </a:extLst>
              </a:tr>
              <a:tr h="392210">
                <a:tc>
                  <a:txBody>
                    <a:bodyPr/>
                    <a:lstStyle/>
                    <a:p>
                      <a:pPr marL="171450" indent="-171450" algn="l">
                        <a:buFont typeface="Wingdings" panose="05000000000000000000" pitchFamily="2" charset="2"/>
                        <a:buChar char="q"/>
                      </a:pPr>
                      <a:r>
                        <a:rPr lang="en-US" sz="900" b="1" dirty="0">
                          <a:solidFill>
                            <a:srgbClr val="FF0000"/>
                          </a:solidFill>
                          <a:latin typeface="Chelsea Market" panose="02000000000000000000" pitchFamily="2" charset="0"/>
                          <a:ea typeface="Chelsea Market" panose="02000000000000000000" pitchFamily="2" charset="0"/>
                        </a:rPr>
                        <a:t>Axis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800" b="0" dirty="0">
                          <a:latin typeface="Century Gothic" panose="020B0502020202020204" pitchFamily="34" charset="0"/>
                        </a:rPr>
                        <a:t>Countries which fought on the German side (Italy, Germany, Japan, Russia (1939-1941)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61239337"/>
                  </a:ext>
                </a:extLst>
              </a:tr>
              <a:tr h="455253">
                <a:tc>
                  <a:txBody>
                    <a:bodyPr/>
                    <a:lstStyle/>
                    <a:p>
                      <a:pPr marL="171450" indent="-171450" algn="l">
                        <a:buFont typeface="Wingdings" panose="05000000000000000000" pitchFamily="2" charset="2"/>
                        <a:buChar char="q"/>
                      </a:pPr>
                      <a:r>
                        <a:rPr lang="en-US" sz="900" b="1" dirty="0">
                          <a:solidFill>
                            <a:srgbClr val="FF0000"/>
                          </a:solidFill>
                          <a:latin typeface="Chelsea Market" panose="02000000000000000000" pitchFamily="2" charset="0"/>
                          <a:ea typeface="Chelsea Market" panose="02000000000000000000" pitchFamily="2" charset="0"/>
                        </a:rPr>
                        <a:t>Blitz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800" b="0" dirty="0">
                          <a:latin typeface="Century Gothic" panose="020B0502020202020204" pitchFamily="34" charset="0"/>
                        </a:rPr>
                        <a:t>Series of aerial bombing raids on the UK, mainly cities including London, Bristol, and Nottingham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6506427"/>
                  </a:ext>
                </a:extLst>
              </a:tr>
              <a:tr h="482716">
                <a:tc>
                  <a:txBody>
                    <a:bodyPr/>
                    <a:lstStyle/>
                    <a:p>
                      <a:pPr marL="171450" indent="-171450" algn="l">
                        <a:buFont typeface="Wingdings" panose="05000000000000000000" pitchFamily="2" charset="2"/>
                        <a:buChar char="q"/>
                      </a:pPr>
                      <a:r>
                        <a:rPr lang="en-US" sz="900" b="1" dirty="0">
                          <a:solidFill>
                            <a:srgbClr val="FF0000"/>
                          </a:solidFill>
                          <a:latin typeface="Chelsea Market" panose="02000000000000000000" pitchFamily="2" charset="0"/>
                          <a:ea typeface="Chelsea Market" panose="02000000000000000000" pitchFamily="2" charset="0"/>
                        </a:rPr>
                        <a:t>evacuee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800" b="0" dirty="0">
                          <a:latin typeface="Century Gothic" panose="020B0502020202020204" pitchFamily="34" charset="0"/>
                        </a:rPr>
                        <a:t>Someone who was evacuated, moved from a dangerous area to a safer place (normally from cities to rural areas)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48934834"/>
                  </a:ext>
                </a:extLst>
              </a:tr>
              <a:tr h="455253">
                <a:tc>
                  <a:txBody>
                    <a:bodyPr/>
                    <a:lstStyle/>
                    <a:p>
                      <a:pPr marL="171450" indent="-171450" algn="l">
                        <a:buFont typeface="Wingdings" panose="05000000000000000000" pitchFamily="2" charset="2"/>
                        <a:buChar char="q"/>
                      </a:pPr>
                      <a:r>
                        <a:rPr lang="en-US" sz="900" b="1" dirty="0">
                          <a:solidFill>
                            <a:srgbClr val="FF0000"/>
                          </a:solidFill>
                          <a:latin typeface="Chelsea Market" panose="02000000000000000000" pitchFamily="2" charset="0"/>
                          <a:ea typeface="Chelsea Market" panose="02000000000000000000" pitchFamily="2" charset="0"/>
                        </a:rPr>
                        <a:t>Fascism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800" b="0" dirty="0">
                          <a:latin typeface="Century Gothic" panose="020B0502020202020204" pitchFamily="34" charset="0"/>
                        </a:rPr>
                        <a:t>Right wing political view associated with not allowing opposition and total control by a dictator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63491965"/>
                  </a:ext>
                </a:extLst>
              </a:tr>
            </a:tbl>
          </a:graphicData>
        </a:graphic>
      </p:graphicFrame>
      <p:pic>
        <p:nvPicPr>
          <p:cNvPr id="8" name="Picture 7">
            <a:extLst>
              <a:ext uri="{FF2B5EF4-FFF2-40B4-BE49-F238E27FC236}">
                <a16:creationId xmlns:a16="http://schemas.microsoft.com/office/drawing/2014/main" id="{C91FC7CB-6A43-962A-1225-3313BE223CEF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3909" y="1457607"/>
            <a:ext cx="3684759" cy="488699"/>
          </a:xfrm>
          <a:prstGeom prst="rect">
            <a:avLst/>
          </a:prstGeom>
        </p:spPr>
      </p:pic>
      <p:graphicFrame>
        <p:nvGraphicFramePr>
          <p:cNvPr id="9" name="Table 5">
            <a:extLst>
              <a:ext uri="{FF2B5EF4-FFF2-40B4-BE49-F238E27FC236}">
                <a16:creationId xmlns:a16="http://schemas.microsoft.com/office/drawing/2014/main" id="{21ADBD7A-BA23-BBF0-4219-54D1E32CBB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123285"/>
              </p:ext>
            </p:extLst>
          </p:nvPr>
        </p:nvGraphicFramePr>
        <p:xfrm>
          <a:off x="6873868" y="778600"/>
          <a:ext cx="2605111" cy="6168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05111">
                  <a:extLst>
                    <a:ext uri="{9D8B030D-6E8A-4147-A177-3AD203B41FA5}">
                      <a16:colId xmlns:a16="http://schemas.microsoft.com/office/drawing/2014/main" val="4007857086"/>
                    </a:ext>
                  </a:extLst>
                </a:gridCol>
              </a:tblGrid>
              <a:tr h="243119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rgbClr val="FFFF00"/>
                          </a:solidFill>
                          <a:latin typeface="Chelsea Market" panose="02000000000000000000" pitchFamily="2" charset="0"/>
                          <a:ea typeface="Chelsea Market" panose="02000000000000000000" pitchFamily="2" charset="0"/>
                        </a:rPr>
                        <a:t>What I will learn next</a:t>
                      </a: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2976555512"/>
                  </a:ext>
                </a:extLst>
              </a:tr>
              <a:tr h="354409">
                <a:tc>
                  <a:txBody>
                    <a:bodyPr/>
                    <a:lstStyle/>
                    <a:p>
                      <a:pPr marL="285750" indent="-285750" algn="l">
                        <a:lnSpc>
                          <a:spcPct val="150000"/>
                        </a:lnSpc>
                        <a:buFont typeface="Arial" pitchFamily="34" charset="0"/>
                        <a:buChar char="•"/>
                      </a:pPr>
                      <a:r>
                        <a:rPr lang="en-GB" sz="1400">
                          <a:solidFill>
                            <a:schemeClr val="tx1"/>
                          </a:solidFill>
                          <a:latin typeface="Century Gothic"/>
                        </a:rPr>
                        <a:t>Local history</a:t>
                      </a:r>
                      <a:endParaRPr lang="en-US"/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2755728088"/>
                  </a:ext>
                </a:extLst>
              </a:tr>
            </a:tbl>
          </a:graphicData>
        </a:graphic>
      </p:graphicFrame>
      <p:pic>
        <p:nvPicPr>
          <p:cNvPr id="1026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44832" y="1466661"/>
            <a:ext cx="2842788" cy="21076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62526" y="3840736"/>
            <a:ext cx="2441213" cy="1018853"/>
          </a:xfrm>
          <a:prstGeom prst="rect">
            <a:avLst/>
          </a:prstGeom>
          <a:noFill/>
        </p:spPr>
      </p:pic>
      <p:sp>
        <p:nvSpPr>
          <p:cNvPr id="12" name="Rectangle 11"/>
          <p:cNvSpPr/>
          <p:nvPr/>
        </p:nvSpPr>
        <p:spPr>
          <a:xfrm>
            <a:off x="7347971" y="3597419"/>
            <a:ext cx="164019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b="1" dirty="0">
                <a:solidFill>
                  <a:srgbClr val="FF0000"/>
                </a:solidFill>
                <a:latin typeface="Century Gothic" pitchFamily="34" charset="0"/>
                <a:ea typeface="Chelsea Market" panose="02000000000000000000" pitchFamily="2" charset="0"/>
              </a:rPr>
              <a:t>Anderson shelter</a:t>
            </a:r>
            <a:endParaRPr lang="en-US" sz="1400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80308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8D9AA80867A9F45A260D426560E93F5" ma:contentTypeVersion="19" ma:contentTypeDescription="Create a new document." ma:contentTypeScope="" ma:versionID="2f2d041f7a1e53d003f8829a40fe3137">
  <xsd:schema xmlns:xsd="http://www.w3.org/2001/XMLSchema" xmlns:xs="http://www.w3.org/2001/XMLSchema" xmlns:p="http://schemas.microsoft.com/office/2006/metadata/properties" xmlns:ns2="6f49690c-def7-4262-a2a7-c674cb9a0db9" xmlns:ns3="54d3de96-1e39-49c4-81c1-27b5a60193ca" xmlns:ns4="b42ab54c-3ccc-420f-9dec-d8557292fef6" targetNamespace="http://schemas.microsoft.com/office/2006/metadata/properties" ma:root="true" ma:fieldsID="80241b08f1f78036f535c90b1a9edf75" ns2:_="" ns3:_="" ns4:_="">
    <xsd:import namespace="6f49690c-def7-4262-a2a7-c674cb9a0db9"/>
    <xsd:import namespace="54d3de96-1e39-49c4-81c1-27b5a60193ca"/>
    <xsd:import namespace="b42ab54c-3ccc-420f-9dec-d8557292fef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4:TaxCatchAll" minOccurs="0"/>
                <xsd:element ref="ns2:_Flow_SignoffStatu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49690c-def7-4262-a2a7-c674cb9a0db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a2ee9a29-5d3b-47f4-bb28-73bb36778aa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_Flow_SignoffStatus" ma:index="24" nillable="true" ma:displayName="Sign-off status" ma:internalName="Sign_x002d_off_x0020_status">
      <xsd:simpleType>
        <xsd:restriction base="dms:Text"/>
      </xsd:simpleType>
    </xsd:element>
    <xsd:element name="MediaServiceObjectDetectorVersions" ma:index="25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4d3de96-1e39-49c4-81c1-27b5a60193ca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2ab54c-3ccc-420f-9dec-d8557292fef6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6debb01f-d3d0-4d37-b937-29c69ee7f5be}" ma:internalName="TaxCatchAll" ma:showField="CatchAllData" ma:web="b42ab54c-3ccc-420f-9dec-d8557292fef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42ab54c-3ccc-420f-9dec-d8557292fef6" xsi:nil="true"/>
    <lcf76f155ced4ddcb4097134ff3c332f xmlns="6f49690c-def7-4262-a2a7-c674cb9a0db9">
      <Terms xmlns="http://schemas.microsoft.com/office/infopath/2007/PartnerControls"/>
    </lcf76f155ced4ddcb4097134ff3c332f>
    <_Flow_SignoffStatus xmlns="6f49690c-def7-4262-a2a7-c674cb9a0db9" xsi:nil="true"/>
  </documentManagement>
</p:properties>
</file>

<file path=customXml/itemProps1.xml><?xml version="1.0" encoding="utf-8"?>
<ds:datastoreItem xmlns:ds="http://schemas.openxmlformats.org/officeDocument/2006/customXml" ds:itemID="{00BBA644-44A6-4756-B937-D99C99A7D84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f49690c-def7-4262-a2a7-c674cb9a0db9"/>
    <ds:schemaRef ds:uri="54d3de96-1e39-49c4-81c1-27b5a60193ca"/>
    <ds:schemaRef ds:uri="b42ab54c-3ccc-420f-9dec-d8557292fef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8216259-654B-4239-965F-9F7CD48C5A6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3958B5B-1CEF-4AF3-BA62-A982056F8A2A}">
  <ds:schemaRefs>
    <ds:schemaRef ds:uri="http://schemas.microsoft.com/office/2006/metadata/properties"/>
    <ds:schemaRef ds:uri="http://schemas.microsoft.com/office/infopath/2007/PartnerControls"/>
    <ds:schemaRef ds:uri="b42ab54c-3ccc-420f-9dec-d8557292fef6"/>
    <ds:schemaRef ds:uri="6f49690c-def7-4262-a2a7-c674cb9a0db9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877</TotalTime>
  <Words>397</Words>
  <Application>Microsoft Office PowerPoint</Application>
  <PresentationFormat>A4 Paper (210x297 mm)</PresentationFormat>
  <Paragraphs>59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weldon.f.amber@outlook.com</dc:creator>
  <cp:lastModifiedBy>Amber</cp:lastModifiedBy>
  <cp:revision>60</cp:revision>
  <dcterms:created xsi:type="dcterms:W3CDTF">2023-06-04T13:12:37Z</dcterms:created>
  <dcterms:modified xsi:type="dcterms:W3CDTF">2025-07-15T13:20:51Z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0x010100B8D9AA80867A9F45A260D426560E93F5</vt:lpwstr>
  </property>
  <property fmtid="{D5CDD505-2E9C-101B-9397-08002B2CF9AE}" pid="3" name="MediaServiceImageTags">
    <vt:lpwstr/>
  </property>
</Properties>
</file>