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2A07"/>
    <a:srgbClr val="FEDBDA"/>
    <a:srgbClr val="6B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08F2F5-3008-AAC4-7998-E964E0811B3B}" v="42" dt="2025-07-15T13:19:00.7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86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Powell" userId="da5e6b4a6d11fd94" providerId="LiveId" clId="{7DD5C518-7A64-49A1-8B53-3DDECCC8A8DF}"/>
    <pc:docChg chg="undo custSel modSld">
      <pc:chgData name="Michelle Powell" userId="da5e6b4a6d11fd94" providerId="LiveId" clId="{7DD5C518-7A64-49A1-8B53-3DDECCC8A8DF}" dt="2023-07-09T19:25:07.522" v="1617" actId="14100"/>
      <pc:docMkLst>
        <pc:docMk/>
      </pc:docMkLst>
      <pc:sldChg chg="modSp mod">
        <pc:chgData name="Michelle Powell" userId="da5e6b4a6d11fd94" providerId="LiveId" clId="{7DD5C518-7A64-49A1-8B53-3DDECCC8A8DF}" dt="2023-07-09T19:19:48.339" v="1583" actId="20577"/>
        <pc:sldMkLst>
          <pc:docMk/>
          <pc:sldMk cId="1645807505" sldId="256"/>
        </pc:sldMkLst>
      </pc:sldChg>
      <pc:sldChg chg="modSp mod">
        <pc:chgData name="Michelle Powell" userId="da5e6b4a6d11fd94" providerId="LiveId" clId="{7DD5C518-7A64-49A1-8B53-3DDECCC8A8DF}" dt="2023-07-09T19:13:05.279" v="1556" actId="1076"/>
        <pc:sldMkLst>
          <pc:docMk/>
          <pc:sldMk cId="3190854378" sldId="257"/>
        </pc:sldMkLst>
      </pc:sldChg>
      <pc:sldChg chg="modSp mod">
        <pc:chgData name="Michelle Powell" userId="da5e6b4a6d11fd94" providerId="LiveId" clId="{7DD5C518-7A64-49A1-8B53-3DDECCC8A8DF}" dt="2023-07-09T18:39:38.322" v="1452" actId="113"/>
        <pc:sldMkLst>
          <pc:docMk/>
          <pc:sldMk cId="4038042272" sldId="258"/>
        </pc:sldMkLst>
      </pc:sldChg>
      <pc:sldChg chg="modSp mod">
        <pc:chgData name="Michelle Powell" userId="da5e6b4a6d11fd94" providerId="LiveId" clId="{7DD5C518-7A64-49A1-8B53-3DDECCC8A8DF}" dt="2023-07-09T19:21:03.496" v="1589" actId="20577"/>
        <pc:sldMkLst>
          <pc:docMk/>
          <pc:sldMk cId="104117920" sldId="259"/>
        </pc:sldMkLst>
      </pc:sldChg>
      <pc:sldChg chg="addSp delSp modSp mod">
        <pc:chgData name="Michelle Powell" userId="da5e6b4a6d11fd94" providerId="LiveId" clId="{7DD5C518-7A64-49A1-8B53-3DDECCC8A8DF}" dt="2023-07-09T19:24:29.733" v="1614" actId="1076"/>
        <pc:sldMkLst>
          <pc:docMk/>
          <pc:sldMk cId="1863207395" sldId="260"/>
        </pc:sldMkLst>
      </pc:sldChg>
      <pc:sldChg chg="modSp mod">
        <pc:chgData name="Michelle Powell" userId="da5e6b4a6d11fd94" providerId="LiveId" clId="{7DD5C518-7A64-49A1-8B53-3DDECCC8A8DF}" dt="2023-07-09T19:25:07.522" v="1617" actId="14100"/>
        <pc:sldMkLst>
          <pc:docMk/>
          <pc:sldMk cId="948030855" sldId="261"/>
        </pc:sldMkLst>
      </pc:sldChg>
    </pc:docChg>
  </pc:docChgLst>
  <pc:docChgLst>
    <pc:chgData name="A Weldon (Rotherhithe Primary School)" userId="S::aweldon@rotherhithe.southwark.sch.uk::f41afa68-8f1c-4982-b0ed-b9c873a52b5c" providerId="AD" clId="Web-{8B08F2F5-3008-AAC4-7998-E964E0811B3B}"/>
    <pc:docChg chg="modSld">
      <pc:chgData name="A Weldon (Rotherhithe Primary School)" userId="S::aweldon@rotherhithe.southwark.sch.uk::f41afa68-8f1c-4982-b0ed-b9c873a52b5c" providerId="AD" clId="Web-{8B08F2F5-3008-AAC4-7998-E964E0811B3B}" dt="2025-07-15T13:19:00.703" v="39"/>
      <pc:docMkLst>
        <pc:docMk/>
      </pc:docMkLst>
      <pc:sldChg chg="modSp">
        <pc:chgData name="A Weldon (Rotherhithe Primary School)" userId="S::aweldon@rotherhithe.southwark.sch.uk::f41afa68-8f1c-4982-b0ed-b9c873a52b5c" providerId="AD" clId="Web-{8B08F2F5-3008-AAC4-7998-E964E0811B3B}" dt="2025-07-15T13:19:00.703" v="39"/>
        <pc:sldMkLst>
          <pc:docMk/>
          <pc:sldMk cId="948030855" sldId="261"/>
        </pc:sldMkLst>
        <pc:graphicFrameChg chg="mod modGraphic">
          <ac:chgData name="A Weldon (Rotherhithe Primary School)" userId="S::aweldon@rotherhithe.southwark.sch.uk::f41afa68-8f1c-4982-b0ed-b9c873a52b5c" providerId="AD" clId="Web-{8B08F2F5-3008-AAC4-7998-E964E0811B3B}" dt="2025-07-15T13:18:42.280" v="1"/>
          <ac:graphicFrameMkLst>
            <pc:docMk/>
            <pc:sldMk cId="948030855" sldId="261"/>
            <ac:graphicFrameMk id="5" creationId="{21ADBD7A-BA23-BBF0-4219-54D1E32CBB46}"/>
          </ac:graphicFrameMkLst>
        </pc:graphicFrameChg>
        <pc:graphicFrameChg chg="mod modGraphic">
          <ac:chgData name="A Weldon (Rotherhithe Primary School)" userId="S::aweldon@rotherhithe.southwark.sch.uk::f41afa68-8f1c-4982-b0ed-b9c873a52b5c" providerId="AD" clId="Web-{8B08F2F5-3008-AAC4-7998-E964E0811B3B}" dt="2025-07-15T13:19:00.703" v="39"/>
          <ac:graphicFrameMkLst>
            <pc:docMk/>
            <pc:sldMk cId="948030855" sldId="261"/>
            <ac:graphicFrameMk id="9" creationId="{21ADBD7A-BA23-BBF0-4219-54D1E32CBB4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46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30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9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89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6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6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06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97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FBFF945-9FE5-B9CF-496F-22B18780E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876044"/>
              </p:ext>
            </p:extLst>
          </p:nvPr>
        </p:nvGraphicFramePr>
        <p:xfrm>
          <a:off x="200562" y="234536"/>
          <a:ext cx="9486983" cy="44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83">
                  <a:extLst>
                    <a:ext uri="{9D8B030D-6E8A-4147-A177-3AD203B41FA5}">
                      <a16:colId xmlns:a16="http://schemas.microsoft.com/office/drawing/2014/main" val="271007690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Rotherhithe Primary- </a:t>
                      </a:r>
                      <a:r>
                        <a:rPr lang="en-GB" sz="2400" b="1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Year 5 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– </a:t>
                      </a:r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Harriet Tubman</a:t>
                      </a: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5507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529877"/>
              </p:ext>
            </p:extLst>
          </p:nvPr>
        </p:nvGraphicFramePr>
        <p:xfrm>
          <a:off x="212025" y="760490"/>
          <a:ext cx="3080848" cy="660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848">
                  <a:extLst>
                    <a:ext uri="{9D8B030D-6E8A-4147-A177-3AD203B41FA5}">
                      <a16:colId xmlns:a16="http://schemas.microsoft.com/office/drawing/2014/main" val="4007857086"/>
                    </a:ext>
                  </a:extLst>
                </a:gridCol>
              </a:tblGrid>
              <a:tr h="23269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should already know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76555512"/>
                  </a:ext>
                </a:extLst>
              </a:tr>
              <a:tr h="403002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/>
                        </a:rPr>
                        <a:t>Roman Empire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55728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F5F957-8145-5E23-56C7-646BB4CBF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294781"/>
              </p:ext>
            </p:extLst>
          </p:nvPr>
        </p:nvGraphicFramePr>
        <p:xfrm>
          <a:off x="3404103" y="818981"/>
          <a:ext cx="3331675" cy="1997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1675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5970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will I learn in this unit?</a:t>
                      </a:r>
                    </a:p>
                  </a:txBody>
                  <a:tcPr marL="74295" marR="74295" marT="37148" marB="37148"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72A0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1709786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know who Harriet Tubman was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GB" sz="13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recall some of the key events in Harriet</a:t>
                      </a:r>
                      <a:r>
                        <a:rPr lang="en-GB" sz="13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Tubman’s life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GB" sz="13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understand slavery and why it is abolished today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GB" sz="13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why Harriet Tubman was brave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GB" sz="13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understand why Harriet Tubman is still important today</a:t>
                      </a:r>
                      <a:endParaRPr lang="en-US" sz="13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34" name="Table 34">
            <a:extLst>
              <a:ext uri="{FF2B5EF4-FFF2-40B4-BE49-F238E27FC236}">
                <a16:creationId xmlns:a16="http://schemas.microsoft.com/office/drawing/2014/main" id="{5F9BEE5B-AF38-2657-1DC4-16F395CF9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053407"/>
              </p:ext>
            </p:extLst>
          </p:nvPr>
        </p:nvGraphicFramePr>
        <p:xfrm>
          <a:off x="298764" y="5148107"/>
          <a:ext cx="6111089" cy="135943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51987">
                  <a:extLst>
                    <a:ext uri="{9D8B030D-6E8A-4147-A177-3AD203B41FA5}">
                      <a16:colId xmlns:a16="http://schemas.microsoft.com/office/drawing/2014/main" val="4123191111"/>
                    </a:ext>
                  </a:extLst>
                </a:gridCol>
                <a:gridCol w="751987">
                  <a:extLst>
                    <a:ext uri="{9D8B030D-6E8A-4147-A177-3AD203B41FA5}">
                      <a16:colId xmlns:a16="http://schemas.microsoft.com/office/drawing/2014/main" val="2501104345"/>
                    </a:ext>
                  </a:extLst>
                </a:gridCol>
                <a:gridCol w="751987">
                  <a:extLst>
                    <a:ext uri="{9D8B030D-6E8A-4147-A177-3AD203B41FA5}">
                      <a16:colId xmlns:a16="http://schemas.microsoft.com/office/drawing/2014/main" val="4291261142"/>
                    </a:ext>
                  </a:extLst>
                </a:gridCol>
                <a:gridCol w="1246082">
                  <a:extLst>
                    <a:ext uri="{9D8B030D-6E8A-4147-A177-3AD203B41FA5}">
                      <a16:colId xmlns:a16="http://schemas.microsoft.com/office/drawing/2014/main" val="2909732564"/>
                    </a:ext>
                  </a:extLst>
                </a:gridCol>
                <a:gridCol w="751987">
                  <a:extLst>
                    <a:ext uri="{9D8B030D-6E8A-4147-A177-3AD203B41FA5}">
                      <a16:colId xmlns:a16="http://schemas.microsoft.com/office/drawing/2014/main" val="610383245"/>
                    </a:ext>
                  </a:extLst>
                </a:gridCol>
                <a:gridCol w="751987">
                  <a:extLst>
                    <a:ext uri="{9D8B030D-6E8A-4147-A177-3AD203B41FA5}">
                      <a16:colId xmlns:a16="http://schemas.microsoft.com/office/drawing/2014/main" val="2390227944"/>
                    </a:ext>
                  </a:extLst>
                </a:gridCol>
                <a:gridCol w="1105072">
                  <a:extLst>
                    <a:ext uri="{9D8B030D-6E8A-4147-A177-3AD203B41FA5}">
                      <a16:colId xmlns:a16="http://schemas.microsoft.com/office/drawing/2014/main" val="1626706093"/>
                    </a:ext>
                  </a:extLst>
                </a:gridCol>
              </a:tblGrid>
              <a:tr h="240792">
                <a:tc gridSpan="7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300" b="1" u="non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TIMELINE</a:t>
                      </a: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272233"/>
                  </a:ext>
                </a:extLst>
              </a:tr>
              <a:tr h="281205"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1820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1844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1849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1850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1859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1862-1865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March 1913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814831066"/>
                  </a:ext>
                </a:extLst>
              </a:tr>
              <a:tr h="757856"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Harriet Tubman is born in Maryland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Harriet marries John Tubman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Fearing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she will be sold, Harriet flees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Harriet frees her sister and 2 children and goes onto do 19 more journeys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freeing more than 300 slaves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She buys</a:t>
                      </a:r>
                      <a:r>
                        <a:rPr lang="en-GB" sz="8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herself a small farm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She serves as a cook and nurse in the  American civil war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Harriet dies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129281315"/>
                  </a:ext>
                </a:extLst>
              </a:tr>
            </a:tbl>
          </a:graphicData>
        </a:graphic>
      </p:graphicFrame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C5B0CF2A-F3F6-0888-A936-8424959D3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029497"/>
              </p:ext>
            </p:extLst>
          </p:nvPr>
        </p:nvGraphicFramePr>
        <p:xfrm>
          <a:off x="6871581" y="1640435"/>
          <a:ext cx="2897108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126">
                  <a:extLst>
                    <a:ext uri="{9D8B030D-6E8A-4147-A177-3AD203B41FA5}">
                      <a16:colId xmlns:a16="http://schemas.microsoft.com/office/drawing/2014/main" val="2563406102"/>
                    </a:ext>
                  </a:extLst>
                </a:gridCol>
                <a:gridCol w="1520982">
                  <a:extLst>
                    <a:ext uri="{9D8B030D-6E8A-4147-A177-3AD203B41FA5}">
                      <a16:colId xmlns:a16="http://schemas.microsoft.com/office/drawing/2014/main" val="2125979668"/>
                    </a:ext>
                  </a:extLst>
                </a:gridCol>
              </a:tblGrid>
              <a:tr h="27315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Key Words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71014"/>
                  </a:ext>
                </a:extLst>
              </a:tr>
              <a:tr h="33385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abolitionist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Century Gothic" panose="020B0502020202020204" pitchFamily="34" charset="0"/>
                        </a:rPr>
                        <a:t>Someone who campaigned</a:t>
                      </a:r>
                      <a:r>
                        <a:rPr lang="en-US" sz="1000" b="0" baseline="0" dirty="0">
                          <a:latin typeface="Century Gothic" panose="020B0502020202020204" pitchFamily="34" charset="0"/>
                        </a:rPr>
                        <a:t> to end slavery</a:t>
                      </a:r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067645"/>
                  </a:ext>
                </a:extLst>
              </a:tr>
              <a:tr h="392210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auction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Century Gothic" panose="020B0502020202020204" pitchFamily="34" charset="0"/>
                        </a:rPr>
                        <a:t>Slaves were sold to the highest bidder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72117"/>
                  </a:ext>
                </a:extLst>
              </a:tr>
              <a:tr h="36420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Jim Crow</a:t>
                      </a:r>
                      <a:r>
                        <a:rPr lang="en-US" sz="1000" b="1" baseline="0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laws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Century Gothic" panose="020B0502020202020204" pitchFamily="34" charset="0"/>
                        </a:rPr>
                        <a:t>Black and white people</a:t>
                      </a:r>
                      <a:r>
                        <a:rPr lang="en-US" sz="1000" b="0" baseline="0" dirty="0">
                          <a:latin typeface="Century Gothic" panose="020B0502020202020204" pitchFamily="34" charset="0"/>
                        </a:rPr>
                        <a:t> couldn’t mix. Black people couldn’t vote. Slaves were banned from reading and writing.</a:t>
                      </a:r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7939104"/>
                  </a:ext>
                </a:extLst>
              </a:tr>
              <a:tr h="392210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plantation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Century Gothic" panose="020B0502020202020204" pitchFamily="34" charset="0"/>
                        </a:rPr>
                        <a:t>A large farm where crops</a:t>
                      </a:r>
                      <a:r>
                        <a:rPr lang="en-US" sz="1000" b="0" baseline="0" dirty="0">
                          <a:latin typeface="Century Gothic" panose="020B0502020202020204" pitchFamily="34" charset="0"/>
                        </a:rPr>
                        <a:t> were grown, such as sugar cane</a:t>
                      </a:r>
                      <a:endParaRPr lang="en-US" sz="1000" b="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239337"/>
                  </a:ext>
                </a:extLst>
              </a:tr>
              <a:tr h="45525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shackles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Iron chains used to fasten the legs or hands of a slave or prisoner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506427"/>
                  </a:ext>
                </a:extLst>
              </a:tr>
              <a:tr h="482716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slaves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person who is the property of another and is forced to obey them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934834"/>
                  </a:ext>
                </a:extLst>
              </a:tr>
              <a:tr h="45525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underground</a:t>
                      </a:r>
                      <a:r>
                        <a:rPr lang="en-GB" sz="1000" b="1" baseline="0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railroad</a:t>
                      </a:r>
                      <a:endParaRPr lang="en-US" sz="10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network of routes that helped slaves escape</a:t>
                      </a:r>
                      <a:endParaRPr lang="en-US" sz="10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491965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C91FC7CB-6A43-962A-1225-3313BE223CE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26313" y="1502875"/>
            <a:ext cx="2989682" cy="425323"/>
          </a:xfrm>
          <a:prstGeom prst="rect">
            <a:avLst/>
          </a:prstGeom>
        </p:spPr>
      </p:pic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544555"/>
              </p:ext>
            </p:extLst>
          </p:nvPr>
        </p:nvGraphicFramePr>
        <p:xfrm>
          <a:off x="6873868" y="778600"/>
          <a:ext cx="2605111" cy="611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5111">
                  <a:extLst>
                    <a:ext uri="{9D8B030D-6E8A-4147-A177-3AD203B41FA5}">
                      <a16:colId xmlns:a16="http://schemas.microsoft.com/office/drawing/2014/main" val="4007857086"/>
                    </a:ext>
                  </a:extLst>
                </a:gridCol>
              </a:tblGrid>
              <a:tr h="24311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will learn next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76555512"/>
                  </a:ext>
                </a:extLst>
              </a:tr>
              <a:tr h="354409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Century Gothic"/>
                        </a:rPr>
                        <a:t>Matthew Henson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55728088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40588" y="1551336"/>
            <a:ext cx="14991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entury Gothic" pitchFamily="34" charset="0"/>
              </a:rPr>
              <a:t>Harriet Tubman</a:t>
            </a:r>
            <a:endParaRPr lang="en-US" sz="1400" dirty="0">
              <a:latin typeface="Century Gothic" pitchFamily="34" charset="0"/>
            </a:endParaRPr>
          </a:p>
        </p:txBody>
      </p:sp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4032" y="1883121"/>
            <a:ext cx="1720158" cy="239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9727" y="3280529"/>
            <a:ext cx="2255523" cy="1451831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2532719" y="2945570"/>
            <a:ext cx="1314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ury Gothic" pitchFamily="34" charset="0"/>
              </a:rPr>
              <a:t>plantation</a:t>
            </a:r>
            <a:endParaRPr lang="en-US" dirty="0">
              <a:latin typeface="Century Gothic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28190" y="3547669"/>
            <a:ext cx="1964741" cy="1449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ectangle 15"/>
          <p:cNvSpPr/>
          <p:nvPr/>
        </p:nvSpPr>
        <p:spPr>
          <a:xfrm>
            <a:off x="5101367" y="3190013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Century Gothic" pitchFamily="34" charset="0"/>
              </a:rPr>
              <a:t>auction</a:t>
            </a:r>
            <a:endParaRPr lang="en-US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030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9AA80867A9F45A260D426560E93F5" ma:contentTypeVersion="19" ma:contentTypeDescription="Create a new document." ma:contentTypeScope="" ma:versionID="2f2d041f7a1e53d003f8829a40fe3137">
  <xsd:schema xmlns:xsd="http://www.w3.org/2001/XMLSchema" xmlns:xs="http://www.w3.org/2001/XMLSchema" xmlns:p="http://schemas.microsoft.com/office/2006/metadata/properties" xmlns:ns2="6f49690c-def7-4262-a2a7-c674cb9a0db9" xmlns:ns3="54d3de96-1e39-49c4-81c1-27b5a60193ca" xmlns:ns4="b42ab54c-3ccc-420f-9dec-d8557292fef6" targetNamespace="http://schemas.microsoft.com/office/2006/metadata/properties" ma:root="true" ma:fieldsID="80241b08f1f78036f535c90b1a9edf75" ns2:_="" ns3:_="" ns4:_="">
    <xsd:import namespace="6f49690c-def7-4262-a2a7-c674cb9a0db9"/>
    <xsd:import namespace="54d3de96-1e39-49c4-81c1-27b5a60193ca"/>
    <xsd:import namespace="b42ab54c-3ccc-420f-9dec-d8557292fe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9690c-def7-4262-a2a7-c674cb9a0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2ee9a29-5d3b-47f4-bb28-73bb36778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3de96-1e39-49c4-81c1-27b5a60193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ab54c-3ccc-420f-9dec-d8557292fe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ebb01f-d3d0-4d37-b937-29c69ee7f5be}" ma:internalName="TaxCatchAll" ma:showField="CatchAllData" ma:web="b42ab54c-3ccc-420f-9dec-d8557292f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2ab54c-3ccc-420f-9dec-d8557292fef6" xsi:nil="true"/>
    <lcf76f155ced4ddcb4097134ff3c332f xmlns="6f49690c-def7-4262-a2a7-c674cb9a0db9">
      <Terms xmlns="http://schemas.microsoft.com/office/infopath/2007/PartnerControls"/>
    </lcf76f155ced4ddcb4097134ff3c332f>
    <_Flow_SignoffStatus xmlns="6f49690c-def7-4262-a2a7-c674cb9a0db9" xsi:nil="true"/>
  </documentManagement>
</p:properties>
</file>

<file path=customXml/itemProps1.xml><?xml version="1.0" encoding="utf-8"?>
<ds:datastoreItem xmlns:ds="http://schemas.openxmlformats.org/officeDocument/2006/customXml" ds:itemID="{C9D2D44D-661F-43AE-ADE2-186E899AD6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49690c-def7-4262-a2a7-c674cb9a0db9"/>
    <ds:schemaRef ds:uri="54d3de96-1e39-49c4-81c1-27b5a60193ca"/>
    <ds:schemaRef ds:uri="b42ab54c-3ccc-420f-9dec-d8557292f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216259-654B-4239-965F-9F7CD48C5A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958B5B-1CEF-4AF3-BA62-A982056F8A2A}">
  <ds:schemaRefs>
    <ds:schemaRef ds:uri="http://schemas.microsoft.com/office/2006/metadata/properties"/>
    <ds:schemaRef ds:uri="http://schemas.microsoft.com/office/infopath/2007/PartnerControls"/>
    <ds:schemaRef ds:uri="b42ab54c-3ccc-420f-9dec-d8557292fef6"/>
    <ds:schemaRef ds:uri="6f49690c-def7-4262-a2a7-c674cb9a0db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902</TotalTime>
  <Words>232</Words>
  <Application>Microsoft Office PowerPoint</Application>
  <PresentationFormat>A4 Paper (210x297 mm)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weldon.f.amber@outlook.com</dc:creator>
  <cp:lastModifiedBy>A Weldon (Rotherhithe Primary School)</cp:lastModifiedBy>
  <cp:revision>85</cp:revision>
  <dcterms:created xsi:type="dcterms:W3CDTF">2023-06-04T13:12:37Z</dcterms:created>
  <dcterms:modified xsi:type="dcterms:W3CDTF">2025-07-15T13:19:03Z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0x010100B8D9AA80867A9F45A260D426560E93F5</vt:lpwstr>
  </property>
  <property fmtid="{D5CDD505-2E9C-101B-9397-08002B2CF9AE}" pid="3" name="MediaServiceImageTags">
    <vt:lpwstr/>
  </property>
</Properties>
</file>