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8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99CC"/>
    <a:srgbClr val="3399FF"/>
    <a:srgbClr val="0099FF"/>
    <a:srgbClr val="66CCFF"/>
    <a:srgbClr val="007FD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6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7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0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5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26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5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4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23D366-4A68-4AD2-8B1B-7AC5FB9F280F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070425-D9C3-43BD-9D76-9261859A1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1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61806"/>
              </p:ext>
            </p:extLst>
          </p:nvPr>
        </p:nvGraphicFramePr>
        <p:xfrm>
          <a:off x="2128265" y="838012"/>
          <a:ext cx="4887468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887468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say the numbers 13 to 31.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ask and answer questions about the months of the year.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say dates.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ask and answer questions about significant dates.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give the dates of specific events.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listen to and understand spoken language.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2128265" y="391058"/>
            <a:ext cx="4887468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4, Autumn 1 – Dates in Spanish 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65068-DC95-1A9E-EBA9-AEB402E27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22" y="2694904"/>
            <a:ext cx="6265355" cy="41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97962"/>
              </p:ext>
            </p:extLst>
          </p:nvPr>
        </p:nvGraphicFramePr>
        <p:xfrm>
          <a:off x="822960" y="4530653"/>
          <a:ext cx="7498080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498080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describe the geography of Peru.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spelling patterns and rhythms to learn and perform rainforest animal names.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descriptive sentences about rainforest animals.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physical features of some rainforest animals using singular and plural nouns.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features of rainforest creatures and their habitat.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present a podcast to introduce different Amazon animals.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E0F96AD-6DB1-EB12-6496-9F255BCDE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0"/>
            <a:ext cx="7680960" cy="45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3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37544"/>
              </p:ext>
            </p:extLst>
          </p:nvPr>
        </p:nvGraphicFramePr>
        <p:xfrm>
          <a:off x="822960" y="759530"/>
          <a:ext cx="7498080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498080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and describe the geography of Peru.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spelling patterns and rhythms to learn and perform rainforest animal names.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descriptive sentences about rainforest animals.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physical features of some rainforest animals using singular and plural nouns.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features of rainforest creatures and their habitat.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present a podcast to introduce different Amazon animals.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708785" y="326190"/>
            <a:ext cx="5726430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4, Summer 2 – The Amazon rainforest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1CB22-8A52-EFAF-0581-14EB7842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36" y="2602808"/>
            <a:ext cx="6739128" cy="41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15173"/>
              </p:ext>
            </p:extLst>
          </p:nvPr>
        </p:nvGraphicFramePr>
        <p:xfrm>
          <a:off x="1977390" y="4580010"/>
          <a:ext cx="5189220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189220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give and receive information in a conversation.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the relationship between family members.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the third person singular of some common verbs.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what someone likes to do.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a description giving basic information about a person.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key information in descriptive sentences.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43B64D8-98DF-A2CE-3A4A-43A621DD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2" y="0"/>
            <a:ext cx="7488936" cy="45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43099"/>
              </p:ext>
            </p:extLst>
          </p:nvPr>
        </p:nvGraphicFramePr>
        <p:xfrm>
          <a:off x="1747129" y="4535961"/>
          <a:ext cx="5649742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49742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apply new vocabulary to talk about pets.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that an adjective must agree with the noun it describes.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an animal’s characteristics.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understand a short story.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story about pets.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rehearse and perform a short role play.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8D7199-0FEB-998F-7A0F-A008A60AD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46" y="-538"/>
            <a:ext cx="6835743" cy="453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4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475297"/>
              </p:ext>
            </p:extLst>
          </p:nvPr>
        </p:nvGraphicFramePr>
        <p:xfrm>
          <a:off x="1605343" y="551254"/>
          <a:ext cx="5584698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584698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apply new vocabulary to talk about pets.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recognise that an adjective must agree with the noun it describes.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an animal’s characteristics.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understand a short story.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story about pets.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rehearse and perform a short role play.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779650" y="113842"/>
            <a:ext cx="5236083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4, Autumn 2 – Pets in Spanish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B372B-E9EC-5D4D-451A-7A88FCFF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71" y="2426037"/>
            <a:ext cx="7320058" cy="44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479241"/>
              </p:ext>
            </p:extLst>
          </p:nvPr>
        </p:nvGraphicFramePr>
        <p:xfrm>
          <a:off x="1485900" y="4398659"/>
          <a:ext cx="6172200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apply comprehension strategies and discover the meaning of new words.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make polite requests about what I want to eat and drink.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conversational language.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engage in conversations that involve making requests.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role play script for a conversation.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perform, evaluate and improve a role play.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7EFDB54-D710-C1B3-F976-3212731E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" y="41037"/>
            <a:ext cx="6958584" cy="425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3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28599"/>
              </p:ext>
            </p:extLst>
          </p:nvPr>
        </p:nvGraphicFramePr>
        <p:xfrm>
          <a:off x="1209865" y="723812"/>
          <a:ext cx="6062472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62472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apply comprehension strategies and discover the meaning of new words.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make polite requests about what I want to eat and drink.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conversational language.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engage in conversations that involve making requests.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write a role play script for a conversation.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perform, evaluate and improve a role play.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779650" y="283833"/>
            <a:ext cx="4922901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4, Spring 1 – In a Spanish café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BAF7D-ED6E-6763-5DCC-CBEB5F2F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52" y="2573729"/>
            <a:ext cx="6922295" cy="42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4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96254"/>
              </p:ext>
            </p:extLst>
          </p:nvPr>
        </p:nvGraphicFramePr>
        <p:xfrm>
          <a:off x="1410462" y="4484108"/>
          <a:ext cx="632307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32307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the meaning of vocabulary related to important Spanish festivals.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a bilingual dictionary to look up the meaning of new verbs.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apply new and familiar vocabulary to express what I like and dislike to do.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people’s likes and dislikes during a festival.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phrases describing actions in detail.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likes and dislikes at specific celebrations.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7153C08-14A2-918E-3DF5-391AC8EED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56" y="0"/>
            <a:ext cx="7562088" cy="44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6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98161"/>
              </p:ext>
            </p:extLst>
          </p:nvPr>
        </p:nvGraphicFramePr>
        <p:xfrm>
          <a:off x="1433322" y="762807"/>
          <a:ext cx="6277356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77356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the meaning of vocabulary related to important Spanish festivals.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use a bilingual dictionary to look up the meaning of new verbs.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apply new and familiar vocabulary to express what I like and dislike to do.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identify people’s likes and dislikes during a festival.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create phrases describing actions in detail.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describe likes and dislikes at specific celebrations.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1812798" y="296722"/>
            <a:ext cx="5518404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4, Spring 2 – Spanish Celebrations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41E84-899A-C566-F7AB-06025F51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91" y="2542077"/>
            <a:ext cx="7459218" cy="43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C853A7-41D3-8D6C-1FDA-60061FE06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714361"/>
              </p:ext>
            </p:extLst>
          </p:nvPr>
        </p:nvGraphicFramePr>
        <p:xfrm>
          <a:off x="2140839" y="4438421"/>
          <a:ext cx="4862322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862322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next: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name and identify types of weather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ask and answer questions about the weather.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interpret a text about the weather.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follow a spoken and written passage about the weather.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compose a weather forecast script.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perform a weather forecast in Spanish.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6BBFE62-4A7E-17E7-1CF4-971463EAC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" y="0"/>
            <a:ext cx="7415784" cy="4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6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D61DA19-7921-08A1-1B20-5BA298789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61491"/>
              </p:ext>
            </p:extLst>
          </p:nvPr>
        </p:nvGraphicFramePr>
        <p:xfrm>
          <a:off x="2093975" y="717042"/>
          <a:ext cx="4956048" cy="177927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956048">
                  <a:extLst>
                    <a:ext uri="{9D8B030D-6E8A-4147-A177-3AD203B41FA5}">
                      <a16:colId xmlns:a16="http://schemas.microsoft.com/office/drawing/2014/main" val="2337637210"/>
                    </a:ext>
                  </a:extLst>
                </a:gridCol>
              </a:tblGrid>
              <a:tr h="275083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dirty="0">
                          <a:latin typeface="Letterjoin-Air Plus 40" panose="02000805000000020003" pitchFamily="50" charset="0"/>
                        </a:rPr>
                        <a:t>What I will learn now: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668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name and identify types of weather in Spanish.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ask and answer questions about the weather.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read and interpret a text about the weather.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follow a spoken and written passage about the weather.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compose a weather forecast script.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sz="1000" dirty="0">
                          <a:latin typeface="Letterjoin-Air Plus 40" panose="02000805000000020003" pitchFamily="50" charset="0"/>
                        </a:rPr>
                        <a:t>To perform a weather forecast in Spanish.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80183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E6B4FB8-E46E-AEE7-8A81-2690A1542330}"/>
              </a:ext>
            </a:extLst>
          </p:cNvPr>
          <p:cNvSpPr txBox="1"/>
          <p:nvPr/>
        </p:nvSpPr>
        <p:spPr>
          <a:xfrm>
            <a:off x="2093975" y="269290"/>
            <a:ext cx="4956048" cy="369332"/>
          </a:xfrm>
          <a:prstGeom prst="rect">
            <a:avLst/>
          </a:prstGeom>
          <a:solidFill>
            <a:srgbClr val="99CCFF"/>
          </a:solidFill>
          <a:ln w="19050">
            <a:solidFill>
              <a:srgbClr val="007FDE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etterjoin-Air Plus 40" panose="02000805000000020003" pitchFamily="50" charset="0"/>
              </a:rPr>
              <a:t>Year 4, Summer 1 – Weather in Spain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41409-B258-94FF-A533-B99198B29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8" y="2496312"/>
            <a:ext cx="7526903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840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Letterjoin-Air Plus 40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Deighan</dc:creator>
  <cp:lastModifiedBy>John Deighan</cp:lastModifiedBy>
  <cp:revision>12</cp:revision>
  <cp:lastPrinted>2024-07-08T16:56:24Z</cp:lastPrinted>
  <dcterms:created xsi:type="dcterms:W3CDTF">2024-07-08T16:43:13Z</dcterms:created>
  <dcterms:modified xsi:type="dcterms:W3CDTF">2024-09-04T12:55:14Z</dcterms:modified>
</cp:coreProperties>
</file>