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99CC"/>
    <a:srgbClr val="3399FF"/>
    <a:srgbClr val="0099FF"/>
    <a:srgbClr val="66CCFF"/>
    <a:srgbClr val="007FDE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8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36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77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80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35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86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04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4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26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5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5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54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31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D61DA19-7921-08A1-1B20-5BA298789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053211"/>
              </p:ext>
            </p:extLst>
          </p:nvPr>
        </p:nvGraphicFramePr>
        <p:xfrm>
          <a:off x="662001" y="628500"/>
          <a:ext cx="7579865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579865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Letterjoin-Air Plus 40" panose="02000805000000020003" pitchFamily="50" charset="0"/>
                        </a:rPr>
                        <a:t>What I will learn </a:t>
                      </a:r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now</a:t>
                      </a:r>
                      <a:r>
                        <a:rPr lang="en-GB" sz="1600" b="0" dirty="0">
                          <a:latin typeface="Letterjoin-Air Plus 40" panose="02000805000000020003" pitchFamily="50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greet someone and make an introduction in Spanish.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listen and recognise key phonemes ‘o’ and ‘a’.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recognise different greetings in Spanish.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be able to find out how someone is feeling in Spanish.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listen and join in with a Spanish finger puppet rhyme.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apply understanding of greetings conventions in Spanish to perform a rhyme from memory. 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0A03AE2E-EB52-085F-B43B-4081652EA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32" y="2478664"/>
            <a:ext cx="7079334" cy="43793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6B4FB8-E46E-AEE7-8A81-2690A1542330}"/>
              </a:ext>
            </a:extLst>
          </p:cNvPr>
          <p:cNvSpPr txBox="1"/>
          <p:nvPr/>
        </p:nvSpPr>
        <p:spPr>
          <a:xfrm>
            <a:off x="1032332" y="188274"/>
            <a:ext cx="6989767" cy="369332"/>
          </a:xfrm>
          <a:prstGeom prst="rect">
            <a:avLst/>
          </a:prstGeom>
          <a:solidFill>
            <a:srgbClr val="99CCFF"/>
          </a:solidFill>
          <a:ln w="19050">
            <a:solidFill>
              <a:srgbClr val="007FD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Letterjoin-Air Plus 40" panose="02000805000000020003" pitchFamily="50" charset="0"/>
              </a:rPr>
              <a:t>Year 3, Autumn 1 – Spanish greetings with puppets</a:t>
            </a:r>
          </a:p>
        </p:txBody>
      </p:sp>
    </p:spTree>
    <p:extLst>
      <p:ext uri="{BB962C8B-B14F-4D97-AF65-F5344CB8AC3E}">
        <p14:creationId xmlns:p14="http://schemas.microsoft.com/office/powerpoint/2010/main" val="130229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C853A7-41D3-8D6C-1FDA-60061FE06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221614"/>
              </p:ext>
            </p:extLst>
          </p:nvPr>
        </p:nvGraphicFramePr>
        <p:xfrm>
          <a:off x="1689832" y="4617720"/>
          <a:ext cx="5865876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865876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next: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identify and pronounce Spanish speaking countries in Latin America.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speak in short phrases to describe travel plans.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recognise and use the prepositions </a:t>
                      </a:r>
                      <a:r>
                        <a:rPr lang="en-GB" sz="1000" dirty="0" err="1">
                          <a:latin typeface="Letterjoin-Air Plus 40" panose="02000805000000020003" pitchFamily="50" charset="0"/>
                        </a:rPr>
                        <a:t>en</a:t>
                      </a: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 and a when describing travel.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say the days of the week as part of a sentence in Spanish.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compose a travel diary in Spanish.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perform a travel diary in Spanish.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B6F7A38-AB17-323F-783E-DE33C1741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4" y="0"/>
            <a:ext cx="7581332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51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D61DA19-7921-08A1-1B20-5BA298789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049611"/>
              </p:ext>
            </p:extLst>
          </p:nvPr>
        </p:nvGraphicFramePr>
        <p:xfrm>
          <a:off x="1683639" y="657222"/>
          <a:ext cx="5776722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776722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now: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identify and pronounce Spanish speaking countries in Latin America.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speak in short phrases to describe travel plans.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recognise and use the prepositions </a:t>
                      </a:r>
                      <a:r>
                        <a:rPr lang="en-GB" sz="1000" dirty="0" err="1">
                          <a:latin typeface="Letterjoin-Air Plus 40" panose="02000805000000020003" pitchFamily="50" charset="0"/>
                        </a:rPr>
                        <a:t>en</a:t>
                      </a: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 and a when describing travel.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say the days of the week as part of a sentence in Spanish.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compose a travel diary in Spanish.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perform a travel diary in Spanish.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E6B4FB8-E46E-AEE7-8A81-2690A1542330}"/>
              </a:ext>
            </a:extLst>
          </p:cNvPr>
          <p:cNvSpPr txBox="1"/>
          <p:nvPr/>
        </p:nvSpPr>
        <p:spPr>
          <a:xfrm>
            <a:off x="1229868" y="196138"/>
            <a:ext cx="6684264" cy="369332"/>
          </a:xfrm>
          <a:prstGeom prst="rect">
            <a:avLst/>
          </a:prstGeom>
          <a:solidFill>
            <a:srgbClr val="99CCFF"/>
          </a:solidFill>
          <a:ln w="19050">
            <a:solidFill>
              <a:srgbClr val="007FDE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etterjoin-Air Plus 40" panose="02000805000000020003" pitchFamily="50" charset="0"/>
              </a:rPr>
              <a:t>Year 3, Summer 2 – Journey around Latin America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0B7009-C1D6-031F-9AEC-3FAB2F24B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64" y="2436492"/>
            <a:ext cx="7182472" cy="441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C853A7-41D3-8D6C-1FDA-60061FE06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507946"/>
              </p:ext>
            </p:extLst>
          </p:nvPr>
        </p:nvGraphicFramePr>
        <p:xfrm>
          <a:off x="2130552" y="4626864"/>
          <a:ext cx="4882896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882896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next: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identify and say the numbers 13 to 31.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ask and answer questions about the months of the year.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identify and say dates.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ask and answer questions about significant dates.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identify and give the dates of specific events.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listen to and understand spoken language. 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4589E5B-F050-9784-B4F6-9725218B9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80" y="0"/>
            <a:ext cx="7595040" cy="46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4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734D7AB-BDD2-E309-72CD-3CAF663A4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10" y="0"/>
            <a:ext cx="7566925" cy="465123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0C048E3-C7BA-77B7-95CE-4AB992A66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60741"/>
              </p:ext>
            </p:extLst>
          </p:nvPr>
        </p:nvGraphicFramePr>
        <p:xfrm>
          <a:off x="2063594" y="4651231"/>
          <a:ext cx="5016812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016812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Letterjoin-Air Plus 40" panose="02000805000000020003" pitchFamily="50" charset="0"/>
                        </a:rPr>
                        <a:t>What I will learn </a:t>
                      </a:r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next</a:t>
                      </a:r>
                      <a:r>
                        <a:rPr lang="en-GB" sz="1600" b="0" dirty="0">
                          <a:latin typeface="Letterjoin-Air Plus 40" panose="02000805000000020003" pitchFamily="50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recognise and name some colours in Spanish.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begin to describe shapes using colour adjectives.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create and practise descriptive phrases orally.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read and recognise descriptive phrases in Spanish.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write a design brief using shape and colour vocabulary.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create a short presentation using descriptive phrases.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120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D61DA19-7921-08A1-1B20-5BA298789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822762"/>
              </p:ext>
            </p:extLst>
          </p:nvPr>
        </p:nvGraphicFramePr>
        <p:xfrm>
          <a:off x="2029325" y="634845"/>
          <a:ext cx="5085349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085349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now: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recognise and name some colours in Spanish.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begin to describe shapes using colour adjectives.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create and practise descriptive phrases orally.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read and recognise descriptive phrases in Spanish.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write a design brief using shape and colour vocabulary.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create a short presentation using descriptive phrases.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E6B4FB8-E46E-AEE7-8A81-2690A1542330}"/>
              </a:ext>
            </a:extLst>
          </p:cNvPr>
          <p:cNvSpPr txBox="1"/>
          <p:nvPr/>
        </p:nvSpPr>
        <p:spPr>
          <a:xfrm>
            <a:off x="1280159" y="201168"/>
            <a:ext cx="6851427" cy="369332"/>
          </a:xfrm>
          <a:prstGeom prst="rect">
            <a:avLst/>
          </a:prstGeom>
          <a:solidFill>
            <a:srgbClr val="99CCFF"/>
          </a:solidFill>
          <a:ln w="19050">
            <a:solidFill>
              <a:srgbClr val="007FDE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etterjoin-Air Plus 40" panose="02000805000000020003" pitchFamily="50" charset="0"/>
              </a:rPr>
              <a:t>Year 3, Autumn 2 – Shapes and Colours in Spanish 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D46E1-7BCA-01D5-6085-73CCDEE77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17" y="2414115"/>
            <a:ext cx="7296912" cy="444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D2B751-A363-377F-2A66-E59142174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46" y="0"/>
            <a:ext cx="7332913" cy="449265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C853A7-41D3-8D6C-1FDA-60061FE06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652704"/>
              </p:ext>
            </p:extLst>
          </p:nvPr>
        </p:nvGraphicFramePr>
        <p:xfrm>
          <a:off x="2071263" y="4558656"/>
          <a:ext cx="5001474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001474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next: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recognise and recall numbers one to six in Spanish.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recognise and practise numbers one to ten in Spanish.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read and recognise numbers up to 12 in Spanish.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recognise and build a phrase to give your age in Spanish.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ask and answer questions giving personal information.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identify key phonemes in number words.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31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D61DA19-7921-08A1-1B20-5BA298789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187511"/>
              </p:ext>
            </p:extLst>
          </p:nvPr>
        </p:nvGraphicFramePr>
        <p:xfrm>
          <a:off x="1931735" y="666141"/>
          <a:ext cx="5056631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056631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now: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recognise and recall numbers one to six in Spanish.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recognise and practise numbers one to ten in Spanish.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read and recognise numbers up to 12 in Spanish.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recognise and build a phrase to give your age in Spanish.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ask and answer questions giving personal information.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identify key phonemes in number words.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E6B4FB8-E46E-AEE7-8A81-2690A1542330}"/>
              </a:ext>
            </a:extLst>
          </p:cNvPr>
          <p:cNvSpPr txBox="1"/>
          <p:nvPr/>
        </p:nvSpPr>
        <p:spPr>
          <a:xfrm>
            <a:off x="1280161" y="232801"/>
            <a:ext cx="6163056" cy="369332"/>
          </a:xfrm>
          <a:prstGeom prst="rect">
            <a:avLst/>
          </a:prstGeom>
          <a:solidFill>
            <a:srgbClr val="99CCFF"/>
          </a:solidFill>
          <a:ln w="19050">
            <a:solidFill>
              <a:srgbClr val="007FDE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etterjoin-Air Plus 40" panose="02000805000000020003" pitchFamily="50" charset="0"/>
              </a:rPr>
              <a:t>Year 3, Spring 1 – Spanish Numbers and Ages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19DE5-704A-B1FD-F51A-86DF042CA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58" y="2509419"/>
            <a:ext cx="7372284" cy="434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2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C853A7-41D3-8D6C-1FDA-60061FE06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765183"/>
              </p:ext>
            </p:extLst>
          </p:nvPr>
        </p:nvGraphicFramePr>
        <p:xfrm>
          <a:off x="818388" y="4613251"/>
          <a:ext cx="7356348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356348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next: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recognise and respond to spoken classroom instructions.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name school bag objects and identify if they are masculine or feminine nouns.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identify how a noun phrase changes in the plural form when describing classroom items.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construct a phrase using the negative form, no </a:t>
                      </a:r>
                      <a:r>
                        <a:rPr lang="en-GB" sz="1000" dirty="0" err="1">
                          <a:latin typeface="Letterjoin-Air Plus 40" panose="02000805000000020003" pitchFamily="50" charset="0"/>
                        </a:rPr>
                        <a:t>tengo</a:t>
                      </a: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 – I do not have.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read and interpret sentences featuring the conjunctions y and </a:t>
                      </a:r>
                      <a:r>
                        <a:rPr lang="en-GB" sz="1000" dirty="0" err="1">
                          <a:latin typeface="Letterjoin-Air Plus 40" panose="02000805000000020003" pitchFamily="50" charset="0"/>
                        </a:rPr>
                        <a:t>pero</a:t>
                      </a: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compose a piece of writing describing what is in a school bag. 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98FDEEE-B439-8FD5-A4E8-274B5DE90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" y="0"/>
            <a:ext cx="7461504" cy="45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7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D61DA19-7921-08A1-1B20-5BA298789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06109"/>
              </p:ext>
            </p:extLst>
          </p:nvPr>
        </p:nvGraphicFramePr>
        <p:xfrm>
          <a:off x="890396" y="699119"/>
          <a:ext cx="7363206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363206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now: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recognise and respond to spoken classroom instructions.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name school bag objects and identify if they are masculine or feminine nouns.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identify how a noun phrase changes in the plural form when describing classroom items.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construct a phrase using the negative form, no </a:t>
                      </a:r>
                      <a:r>
                        <a:rPr lang="en-GB" sz="1000" dirty="0" err="1">
                          <a:latin typeface="Letterjoin-Air Plus 40" panose="02000805000000020003" pitchFamily="50" charset="0"/>
                        </a:rPr>
                        <a:t>tengo</a:t>
                      </a: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 – I do not have.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read and interpret sentences featuring the conjunctions y and </a:t>
                      </a:r>
                      <a:r>
                        <a:rPr lang="en-GB" sz="1000" dirty="0" err="1">
                          <a:latin typeface="Letterjoin-Air Plus 40" panose="02000805000000020003" pitchFamily="50" charset="0"/>
                        </a:rPr>
                        <a:t>pero</a:t>
                      </a: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compose a piece of writing describing what is in a school bag. 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E6B4FB8-E46E-AEE7-8A81-2690A1542330}"/>
              </a:ext>
            </a:extLst>
          </p:cNvPr>
          <p:cNvSpPr txBox="1"/>
          <p:nvPr/>
        </p:nvSpPr>
        <p:spPr>
          <a:xfrm>
            <a:off x="1181861" y="251002"/>
            <a:ext cx="6583681" cy="369332"/>
          </a:xfrm>
          <a:prstGeom prst="rect">
            <a:avLst/>
          </a:prstGeom>
          <a:solidFill>
            <a:srgbClr val="99CCFF"/>
          </a:solidFill>
          <a:ln w="19050">
            <a:solidFill>
              <a:srgbClr val="007FDE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etterjoin-Air Plus 40" panose="02000805000000020003" pitchFamily="50" charset="0"/>
              </a:rPr>
              <a:t>Year 3, Spring 2 – Classroom objects in Spanish 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E03B3E-D246-B471-53FE-B2BC4757F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58" y="2478389"/>
            <a:ext cx="7064883" cy="437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26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C853A7-41D3-8D6C-1FDA-60061FE06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85306"/>
              </p:ext>
            </p:extLst>
          </p:nvPr>
        </p:nvGraphicFramePr>
        <p:xfrm>
          <a:off x="1460754" y="4505107"/>
          <a:ext cx="6222492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222492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next: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name places in Spain using key phonemes.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practise answering questions about who I am and where I live.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use a bilingual dictionary to identify nouns and their gender.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listen for key information about where people live.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read and interpret information from a short descriptive text. 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compose a short written paragraph to introduce yourself. 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5228965-6365-8697-D8A7-7E6724F5F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" y="43438"/>
            <a:ext cx="7434072" cy="446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01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D61DA19-7921-08A1-1B20-5BA298789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953550"/>
              </p:ext>
            </p:extLst>
          </p:nvPr>
        </p:nvGraphicFramePr>
        <p:xfrm>
          <a:off x="1391030" y="694244"/>
          <a:ext cx="6275070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275070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now: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name places in Spain using key phonemes.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practise answering questions about who I am and where I live.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use a bilingual dictionary to identify nouns and their gender.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listen for key information about where people live.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read and interpret information from a short descriptive text. 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compose a short written paragraph to introduce yourself. 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E6B4FB8-E46E-AEE7-8A81-2690A1542330}"/>
              </a:ext>
            </a:extLst>
          </p:cNvPr>
          <p:cNvSpPr txBox="1"/>
          <p:nvPr/>
        </p:nvSpPr>
        <p:spPr>
          <a:xfrm>
            <a:off x="1332737" y="232714"/>
            <a:ext cx="6391655" cy="369332"/>
          </a:xfrm>
          <a:prstGeom prst="rect">
            <a:avLst/>
          </a:prstGeom>
          <a:solidFill>
            <a:srgbClr val="99CCFF"/>
          </a:solidFill>
          <a:ln w="19050">
            <a:solidFill>
              <a:srgbClr val="007FDE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etterjoin-Air Plus 40" panose="02000805000000020003" pitchFamily="50" charset="0"/>
              </a:rPr>
              <a:t>Year 3, Summer 1 – Where do you live in Spain?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0C983F-8617-22E3-E66B-B1475B09E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78" y="2473514"/>
            <a:ext cx="7573774" cy="438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44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923</Words>
  <Application>Microsoft Office PowerPoint</Application>
  <PresentationFormat>On-screen Show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Letterjoin-Air Plus 40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Deighan</dc:creator>
  <cp:lastModifiedBy>John Deighan</cp:lastModifiedBy>
  <cp:revision>7</cp:revision>
  <cp:lastPrinted>2024-07-08T16:56:24Z</cp:lastPrinted>
  <dcterms:created xsi:type="dcterms:W3CDTF">2024-07-08T16:43:13Z</dcterms:created>
  <dcterms:modified xsi:type="dcterms:W3CDTF">2024-09-04T12:52:31Z</dcterms:modified>
</cp:coreProperties>
</file>