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A2EE"/>
    <a:srgbClr val="CC66FF"/>
    <a:srgbClr val="D1A3FF"/>
    <a:srgbClr val="CF9FFF"/>
    <a:srgbClr val="9933FF"/>
    <a:srgbClr val="FF9999"/>
    <a:srgbClr val="FF9966"/>
    <a:srgbClr val="FFD5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000" autoAdjust="0"/>
    <p:restoredTop sz="94660"/>
  </p:normalViewPr>
  <p:slideViewPr>
    <p:cSldViewPr snapToGrid="0">
      <p:cViewPr>
        <p:scale>
          <a:sx n="75" d="100"/>
          <a:sy n="75" d="100"/>
        </p:scale>
        <p:origin x="93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56D32-1299-4C27-B316-07509D00D6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5717B1C-57ED-4B9F-B002-431363A75A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812FA5F-D283-4CD1-9F5C-2C6180D14703}"/>
              </a:ext>
            </a:extLst>
          </p:cNvPr>
          <p:cNvSpPr>
            <a:spLocks noGrp="1"/>
          </p:cNvSpPr>
          <p:nvPr>
            <p:ph type="dt" sz="half" idx="10"/>
          </p:nvPr>
        </p:nvSpPr>
        <p:spPr/>
        <p:txBody>
          <a:bodyPr/>
          <a:lstStyle/>
          <a:p>
            <a:fld id="{2E54BE76-67ED-4E95-8993-4FFE06C471A5}" type="datetimeFigureOut">
              <a:rPr lang="en-GB" smtClean="0"/>
              <a:t>09/02/2024</a:t>
            </a:fld>
            <a:endParaRPr lang="en-GB"/>
          </a:p>
        </p:txBody>
      </p:sp>
      <p:sp>
        <p:nvSpPr>
          <p:cNvPr id="5" name="Footer Placeholder 4">
            <a:extLst>
              <a:ext uri="{FF2B5EF4-FFF2-40B4-BE49-F238E27FC236}">
                <a16:creationId xmlns:a16="http://schemas.microsoft.com/office/drawing/2014/main" id="{41779D4A-A455-401A-9CE0-2C95A0CC50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E30612-7843-444B-92A6-C51C659D9B1A}"/>
              </a:ext>
            </a:extLst>
          </p:cNvPr>
          <p:cNvSpPr>
            <a:spLocks noGrp="1"/>
          </p:cNvSpPr>
          <p:nvPr>
            <p:ph type="sldNum" sz="quarter" idx="12"/>
          </p:nvPr>
        </p:nvSpPr>
        <p:spPr/>
        <p:txBody>
          <a:bodyPr/>
          <a:lstStyle/>
          <a:p>
            <a:fld id="{5C71B280-CDDF-4280-BBE7-8B100CA9D1C5}" type="slidenum">
              <a:rPr lang="en-GB" smtClean="0"/>
              <a:t>‹#›</a:t>
            </a:fld>
            <a:endParaRPr lang="en-GB"/>
          </a:p>
        </p:txBody>
      </p:sp>
    </p:spTree>
    <p:extLst>
      <p:ext uri="{BB962C8B-B14F-4D97-AF65-F5344CB8AC3E}">
        <p14:creationId xmlns:p14="http://schemas.microsoft.com/office/powerpoint/2010/main" val="2577812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A2AF6-9AF3-4884-8B26-C9FD6702E1F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7FA583A-9E16-4582-99E9-D16689AE3F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9B7073-3BEB-45A1-B12A-136BDA6C25D6}"/>
              </a:ext>
            </a:extLst>
          </p:cNvPr>
          <p:cNvSpPr>
            <a:spLocks noGrp="1"/>
          </p:cNvSpPr>
          <p:nvPr>
            <p:ph type="dt" sz="half" idx="10"/>
          </p:nvPr>
        </p:nvSpPr>
        <p:spPr/>
        <p:txBody>
          <a:bodyPr/>
          <a:lstStyle/>
          <a:p>
            <a:fld id="{2E54BE76-67ED-4E95-8993-4FFE06C471A5}" type="datetimeFigureOut">
              <a:rPr lang="en-GB" smtClean="0"/>
              <a:t>09/02/2024</a:t>
            </a:fld>
            <a:endParaRPr lang="en-GB"/>
          </a:p>
        </p:txBody>
      </p:sp>
      <p:sp>
        <p:nvSpPr>
          <p:cNvPr id="5" name="Footer Placeholder 4">
            <a:extLst>
              <a:ext uri="{FF2B5EF4-FFF2-40B4-BE49-F238E27FC236}">
                <a16:creationId xmlns:a16="http://schemas.microsoft.com/office/drawing/2014/main" id="{77F9ABA9-2E6F-4A5C-9CE1-3E4B831198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6F8673-1FAA-469D-8CC8-F42E30282D64}"/>
              </a:ext>
            </a:extLst>
          </p:cNvPr>
          <p:cNvSpPr>
            <a:spLocks noGrp="1"/>
          </p:cNvSpPr>
          <p:nvPr>
            <p:ph type="sldNum" sz="quarter" idx="12"/>
          </p:nvPr>
        </p:nvSpPr>
        <p:spPr/>
        <p:txBody>
          <a:bodyPr/>
          <a:lstStyle/>
          <a:p>
            <a:fld id="{5C71B280-CDDF-4280-BBE7-8B100CA9D1C5}" type="slidenum">
              <a:rPr lang="en-GB" smtClean="0"/>
              <a:t>‹#›</a:t>
            </a:fld>
            <a:endParaRPr lang="en-GB"/>
          </a:p>
        </p:txBody>
      </p:sp>
    </p:spTree>
    <p:extLst>
      <p:ext uri="{BB962C8B-B14F-4D97-AF65-F5344CB8AC3E}">
        <p14:creationId xmlns:p14="http://schemas.microsoft.com/office/powerpoint/2010/main" val="4289372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6F8488-A038-44AD-81BB-06A7D58672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E0F7331-BB41-4DDE-A9DF-5ADF80811EF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156A69-2451-4B48-9264-ED29F168A65B}"/>
              </a:ext>
            </a:extLst>
          </p:cNvPr>
          <p:cNvSpPr>
            <a:spLocks noGrp="1"/>
          </p:cNvSpPr>
          <p:nvPr>
            <p:ph type="dt" sz="half" idx="10"/>
          </p:nvPr>
        </p:nvSpPr>
        <p:spPr/>
        <p:txBody>
          <a:bodyPr/>
          <a:lstStyle/>
          <a:p>
            <a:fld id="{2E54BE76-67ED-4E95-8993-4FFE06C471A5}" type="datetimeFigureOut">
              <a:rPr lang="en-GB" smtClean="0"/>
              <a:t>09/02/2024</a:t>
            </a:fld>
            <a:endParaRPr lang="en-GB"/>
          </a:p>
        </p:txBody>
      </p:sp>
      <p:sp>
        <p:nvSpPr>
          <p:cNvPr id="5" name="Footer Placeholder 4">
            <a:extLst>
              <a:ext uri="{FF2B5EF4-FFF2-40B4-BE49-F238E27FC236}">
                <a16:creationId xmlns:a16="http://schemas.microsoft.com/office/drawing/2014/main" id="{31FAF7C0-82BD-4353-9ED7-6161442D0B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97D245-E0F1-4A25-95D4-51C75F31E8B6}"/>
              </a:ext>
            </a:extLst>
          </p:cNvPr>
          <p:cNvSpPr>
            <a:spLocks noGrp="1"/>
          </p:cNvSpPr>
          <p:nvPr>
            <p:ph type="sldNum" sz="quarter" idx="12"/>
          </p:nvPr>
        </p:nvSpPr>
        <p:spPr/>
        <p:txBody>
          <a:bodyPr/>
          <a:lstStyle/>
          <a:p>
            <a:fld id="{5C71B280-CDDF-4280-BBE7-8B100CA9D1C5}" type="slidenum">
              <a:rPr lang="en-GB" smtClean="0"/>
              <a:t>‹#›</a:t>
            </a:fld>
            <a:endParaRPr lang="en-GB"/>
          </a:p>
        </p:txBody>
      </p:sp>
    </p:spTree>
    <p:extLst>
      <p:ext uri="{BB962C8B-B14F-4D97-AF65-F5344CB8AC3E}">
        <p14:creationId xmlns:p14="http://schemas.microsoft.com/office/powerpoint/2010/main" val="2391000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A43D5-6C58-4A6C-BA3F-9C2C17933B7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4E6FE0-F467-48A0-9269-8B54F036D0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97F7DD-4227-4068-B7C6-1343C1281976}"/>
              </a:ext>
            </a:extLst>
          </p:cNvPr>
          <p:cNvSpPr>
            <a:spLocks noGrp="1"/>
          </p:cNvSpPr>
          <p:nvPr>
            <p:ph type="dt" sz="half" idx="10"/>
          </p:nvPr>
        </p:nvSpPr>
        <p:spPr/>
        <p:txBody>
          <a:bodyPr/>
          <a:lstStyle/>
          <a:p>
            <a:fld id="{2E54BE76-67ED-4E95-8993-4FFE06C471A5}" type="datetimeFigureOut">
              <a:rPr lang="en-GB" smtClean="0"/>
              <a:t>09/02/2024</a:t>
            </a:fld>
            <a:endParaRPr lang="en-GB"/>
          </a:p>
        </p:txBody>
      </p:sp>
      <p:sp>
        <p:nvSpPr>
          <p:cNvPr id="5" name="Footer Placeholder 4">
            <a:extLst>
              <a:ext uri="{FF2B5EF4-FFF2-40B4-BE49-F238E27FC236}">
                <a16:creationId xmlns:a16="http://schemas.microsoft.com/office/drawing/2014/main" id="{AE9BAF30-19E3-4404-98FA-10E43A3E03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B857D6-7AEF-4571-A707-A7A742CD24E5}"/>
              </a:ext>
            </a:extLst>
          </p:cNvPr>
          <p:cNvSpPr>
            <a:spLocks noGrp="1"/>
          </p:cNvSpPr>
          <p:nvPr>
            <p:ph type="sldNum" sz="quarter" idx="12"/>
          </p:nvPr>
        </p:nvSpPr>
        <p:spPr/>
        <p:txBody>
          <a:bodyPr/>
          <a:lstStyle/>
          <a:p>
            <a:fld id="{5C71B280-CDDF-4280-BBE7-8B100CA9D1C5}" type="slidenum">
              <a:rPr lang="en-GB" smtClean="0"/>
              <a:t>‹#›</a:t>
            </a:fld>
            <a:endParaRPr lang="en-GB"/>
          </a:p>
        </p:txBody>
      </p:sp>
    </p:spTree>
    <p:extLst>
      <p:ext uri="{BB962C8B-B14F-4D97-AF65-F5344CB8AC3E}">
        <p14:creationId xmlns:p14="http://schemas.microsoft.com/office/powerpoint/2010/main" val="75275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A5C0B-3FDD-4352-86DC-CB58793986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8FE0091-F5C7-4069-BE79-A2D5C99A40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89918A-7CDC-469F-8046-8C3AC3F30F55}"/>
              </a:ext>
            </a:extLst>
          </p:cNvPr>
          <p:cNvSpPr>
            <a:spLocks noGrp="1"/>
          </p:cNvSpPr>
          <p:nvPr>
            <p:ph type="dt" sz="half" idx="10"/>
          </p:nvPr>
        </p:nvSpPr>
        <p:spPr/>
        <p:txBody>
          <a:bodyPr/>
          <a:lstStyle/>
          <a:p>
            <a:fld id="{2E54BE76-67ED-4E95-8993-4FFE06C471A5}" type="datetimeFigureOut">
              <a:rPr lang="en-GB" smtClean="0"/>
              <a:t>09/02/2024</a:t>
            </a:fld>
            <a:endParaRPr lang="en-GB"/>
          </a:p>
        </p:txBody>
      </p:sp>
      <p:sp>
        <p:nvSpPr>
          <p:cNvPr id="5" name="Footer Placeholder 4">
            <a:extLst>
              <a:ext uri="{FF2B5EF4-FFF2-40B4-BE49-F238E27FC236}">
                <a16:creationId xmlns:a16="http://schemas.microsoft.com/office/drawing/2014/main" id="{7C5D3BEB-EBB0-4CFC-99E6-CF2785F351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DF9E23-8DAB-4B8A-9B31-ADC40D6527B1}"/>
              </a:ext>
            </a:extLst>
          </p:cNvPr>
          <p:cNvSpPr>
            <a:spLocks noGrp="1"/>
          </p:cNvSpPr>
          <p:nvPr>
            <p:ph type="sldNum" sz="quarter" idx="12"/>
          </p:nvPr>
        </p:nvSpPr>
        <p:spPr/>
        <p:txBody>
          <a:bodyPr/>
          <a:lstStyle/>
          <a:p>
            <a:fld id="{5C71B280-CDDF-4280-BBE7-8B100CA9D1C5}" type="slidenum">
              <a:rPr lang="en-GB" smtClean="0"/>
              <a:t>‹#›</a:t>
            </a:fld>
            <a:endParaRPr lang="en-GB"/>
          </a:p>
        </p:txBody>
      </p:sp>
    </p:spTree>
    <p:extLst>
      <p:ext uri="{BB962C8B-B14F-4D97-AF65-F5344CB8AC3E}">
        <p14:creationId xmlns:p14="http://schemas.microsoft.com/office/powerpoint/2010/main" val="46422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A20CB-9A43-49B8-9A61-66BEA5979BC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8E7D639-78E7-4C76-AF48-3DDF3A4192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FF81B5B-0502-41BF-AB0E-B9B801CC1F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E93DA9B-1B78-4940-AB82-D4B1FC6502E7}"/>
              </a:ext>
            </a:extLst>
          </p:cNvPr>
          <p:cNvSpPr>
            <a:spLocks noGrp="1"/>
          </p:cNvSpPr>
          <p:nvPr>
            <p:ph type="dt" sz="half" idx="10"/>
          </p:nvPr>
        </p:nvSpPr>
        <p:spPr/>
        <p:txBody>
          <a:bodyPr/>
          <a:lstStyle/>
          <a:p>
            <a:fld id="{2E54BE76-67ED-4E95-8993-4FFE06C471A5}" type="datetimeFigureOut">
              <a:rPr lang="en-GB" smtClean="0"/>
              <a:t>09/02/2024</a:t>
            </a:fld>
            <a:endParaRPr lang="en-GB"/>
          </a:p>
        </p:txBody>
      </p:sp>
      <p:sp>
        <p:nvSpPr>
          <p:cNvPr id="6" name="Footer Placeholder 5">
            <a:extLst>
              <a:ext uri="{FF2B5EF4-FFF2-40B4-BE49-F238E27FC236}">
                <a16:creationId xmlns:a16="http://schemas.microsoft.com/office/drawing/2014/main" id="{53356932-8809-4653-BB5A-B3C84DD0D5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4BEDFD5-9D6E-4D2F-A653-E3945F3A38BA}"/>
              </a:ext>
            </a:extLst>
          </p:cNvPr>
          <p:cNvSpPr>
            <a:spLocks noGrp="1"/>
          </p:cNvSpPr>
          <p:nvPr>
            <p:ph type="sldNum" sz="quarter" idx="12"/>
          </p:nvPr>
        </p:nvSpPr>
        <p:spPr/>
        <p:txBody>
          <a:bodyPr/>
          <a:lstStyle/>
          <a:p>
            <a:fld id="{5C71B280-CDDF-4280-BBE7-8B100CA9D1C5}" type="slidenum">
              <a:rPr lang="en-GB" smtClean="0"/>
              <a:t>‹#›</a:t>
            </a:fld>
            <a:endParaRPr lang="en-GB"/>
          </a:p>
        </p:txBody>
      </p:sp>
    </p:spTree>
    <p:extLst>
      <p:ext uri="{BB962C8B-B14F-4D97-AF65-F5344CB8AC3E}">
        <p14:creationId xmlns:p14="http://schemas.microsoft.com/office/powerpoint/2010/main" val="3808282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E38B5-9492-4B38-A5B8-7F41BC4F221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E8DE7CA-C99B-48F3-AAF7-FF55071E58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B7A7BF-29E2-4BD5-A9A7-50DFEE7A78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73C5008-78B0-46A8-89B2-7780DA893E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A2C0CE-272C-4FF8-B97D-3B97DE703E8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14BF5C8-4E6C-4B10-B5B6-C4B1668FB9B8}"/>
              </a:ext>
            </a:extLst>
          </p:cNvPr>
          <p:cNvSpPr>
            <a:spLocks noGrp="1"/>
          </p:cNvSpPr>
          <p:nvPr>
            <p:ph type="dt" sz="half" idx="10"/>
          </p:nvPr>
        </p:nvSpPr>
        <p:spPr/>
        <p:txBody>
          <a:bodyPr/>
          <a:lstStyle/>
          <a:p>
            <a:fld id="{2E54BE76-67ED-4E95-8993-4FFE06C471A5}" type="datetimeFigureOut">
              <a:rPr lang="en-GB" smtClean="0"/>
              <a:t>09/02/2024</a:t>
            </a:fld>
            <a:endParaRPr lang="en-GB"/>
          </a:p>
        </p:txBody>
      </p:sp>
      <p:sp>
        <p:nvSpPr>
          <p:cNvPr id="8" name="Footer Placeholder 7">
            <a:extLst>
              <a:ext uri="{FF2B5EF4-FFF2-40B4-BE49-F238E27FC236}">
                <a16:creationId xmlns:a16="http://schemas.microsoft.com/office/drawing/2014/main" id="{2F0C1F5D-2631-43FF-B95C-8058ACD8890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D5A4864-9843-464E-8827-576118702B46}"/>
              </a:ext>
            </a:extLst>
          </p:cNvPr>
          <p:cNvSpPr>
            <a:spLocks noGrp="1"/>
          </p:cNvSpPr>
          <p:nvPr>
            <p:ph type="sldNum" sz="quarter" idx="12"/>
          </p:nvPr>
        </p:nvSpPr>
        <p:spPr/>
        <p:txBody>
          <a:bodyPr/>
          <a:lstStyle/>
          <a:p>
            <a:fld id="{5C71B280-CDDF-4280-BBE7-8B100CA9D1C5}" type="slidenum">
              <a:rPr lang="en-GB" smtClean="0"/>
              <a:t>‹#›</a:t>
            </a:fld>
            <a:endParaRPr lang="en-GB"/>
          </a:p>
        </p:txBody>
      </p:sp>
    </p:spTree>
    <p:extLst>
      <p:ext uri="{BB962C8B-B14F-4D97-AF65-F5344CB8AC3E}">
        <p14:creationId xmlns:p14="http://schemas.microsoft.com/office/powerpoint/2010/main" val="937899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202D3-37A7-459E-B30D-7A13B57E66E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4050972-632E-4F3F-9125-86DAB412BC6A}"/>
              </a:ext>
            </a:extLst>
          </p:cNvPr>
          <p:cNvSpPr>
            <a:spLocks noGrp="1"/>
          </p:cNvSpPr>
          <p:nvPr>
            <p:ph type="dt" sz="half" idx="10"/>
          </p:nvPr>
        </p:nvSpPr>
        <p:spPr/>
        <p:txBody>
          <a:bodyPr/>
          <a:lstStyle/>
          <a:p>
            <a:fld id="{2E54BE76-67ED-4E95-8993-4FFE06C471A5}" type="datetimeFigureOut">
              <a:rPr lang="en-GB" smtClean="0"/>
              <a:t>09/02/2024</a:t>
            </a:fld>
            <a:endParaRPr lang="en-GB"/>
          </a:p>
        </p:txBody>
      </p:sp>
      <p:sp>
        <p:nvSpPr>
          <p:cNvPr id="4" name="Footer Placeholder 3">
            <a:extLst>
              <a:ext uri="{FF2B5EF4-FFF2-40B4-BE49-F238E27FC236}">
                <a16:creationId xmlns:a16="http://schemas.microsoft.com/office/drawing/2014/main" id="{651C1192-8FF1-4A69-BF87-849D74E2BF5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D009B19-E008-42AF-B2C2-AE26069D0F71}"/>
              </a:ext>
            </a:extLst>
          </p:cNvPr>
          <p:cNvSpPr>
            <a:spLocks noGrp="1"/>
          </p:cNvSpPr>
          <p:nvPr>
            <p:ph type="sldNum" sz="quarter" idx="12"/>
          </p:nvPr>
        </p:nvSpPr>
        <p:spPr/>
        <p:txBody>
          <a:bodyPr/>
          <a:lstStyle/>
          <a:p>
            <a:fld id="{5C71B280-CDDF-4280-BBE7-8B100CA9D1C5}" type="slidenum">
              <a:rPr lang="en-GB" smtClean="0"/>
              <a:t>‹#›</a:t>
            </a:fld>
            <a:endParaRPr lang="en-GB"/>
          </a:p>
        </p:txBody>
      </p:sp>
    </p:spTree>
    <p:extLst>
      <p:ext uri="{BB962C8B-B14F-4D97-AF65-F5344CB8AC3E}">
        <p14:creationId xmlns:p14="http://schemas.microsoft.com/office/powerpoint/2010/main" val="279936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7BB25E-57FE-40E2-8A30-66B66C505FDE}"/>
              </a:ext>
            </a:extLst>
          </p:cNvPr>
          <p:cNvSpPr>
            <a:spLocks noGrp="1"/>
          </p:cNvSpPr>
          <p:nvPr>
            <p:ph type="dt" sz="half" idx="10"/>
          </p:nvPr>
        </p:nvSpPr>
        <p:spPr/>
        <p:txBody>
          <a:bodyPr/>
          <a:lstStyle/>
          <a:p>
            <a:fld id="{2E54BE76-67ED-4E95-8993-4FFE06C471A5}" type="datetimeFigureOut">
              <a:rPr lang="en-GB" smtClean="0"/>
              <a:t>09/02/2024</a:t>
            </a:fld>
            <a:endParaRPr lang="en-GB"/>
          </a:p>
        </p:txBody>
      </p:sp>
      <p:sp>
        <p:nvSpPr>
          <p:cNvPr id="3" name="Footer Placeholder 2">
            <a:extLst>
              <a:ext uri="{FF2B5EF4-FFF2-40B4-BE49-F238E27FC236}">
                <a16:creationId xmlns:a16="http://schemas.microsoft.com/office/drawing/2014/main" id="{0BBB33DE-C8DF-42B6-8AD3-B1C81A62D55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1938E3D-90FF-4EC2-BED0-7B1E48776AED}"/>
              </a:ext>
            </a:extLst>
          </p:cNvPr>
          <p:cNvSpPr>
            <a:spLocks noGrp="1"/>
          </p:cNvSpPr>
          <p:nvPr>
            <p:ph type="sldNum" sz="quarter" idx="12"/>
          </p:nvPr>
        </p:nvSpPr>
        <p:spPr/>
        <p:txBody>
          <a:bodyPr/>
          <a:lstStyle/>
          <a:p>
            <a:fld id="{5C71B280-CDDF-4280-BBE7-8B100CA9D1C5}" type="slidenum">
              <a:rPr lang="en-GB" smtClean="0"/>
              <a:t>‹#›</a:t>
            </a:fld>
            <a:endParaRPr lang="en-GB"/>
          </a:p>
        </p:txBody>
      </p:sp>
    </p:spTree>
    <p:extLst>
      <p:ext uri="{BB962C8B-B14F-4D97-AF65-F5344CB8AC3E}">
        <p14:creationId xmlns:p14="http://schemas.microsoft.com/office/powerpoint/2010/main" val="2140632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C4C8A-97E3-4172-B6B2-1DD9E3E67F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D6E8FC3-2185-473E-99E3-3AA8C86FE2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3AB7922-C340-4B7B-B731-339CDA7736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46957B-DF11-438A-AB26-AA1420BA95AB}"/>
              </a:ext>
            </a:extLst>
          </p:cNvPr>
          <p:cNvSpPr>
            <a:spLocks noGrp="1"/>
          </p:cNvSpPr>
          <p:nvPr>
            <p:ph type="dt" sz="half" idx="10"/>
          </p:nvPr>
        </p:nvSpPr>
        <p:spPr/>
        <p:txBody>
          <a:bodyPr/>
          <a:lstStyle/>
          <a:p>
            <a:fld id="{2E54BE76-67ED-4E95-8993-4FFE06C471A5}" type="datetimeFigureOut">
              <a:rPr lang="en-GB" smtClean="0"/>
              <a:t>09/02/2024</a:t>
            </a:fld>
            <a:endParaRPr lang="en-GB"/>
          </a:p>
        </p:txBody>
      </p:sp>
      <p:sp>
        <p:nvSpPr>
          <p:cNvPr id="6" name="Footer Placeholder 5">
            <a:extLst>
              <a:ext uri="{FF2B5EF4-FFF2-40B4-BE49-F238E27FC236}">
                <a16:creationId xmlns:a16="http://schemas.microsoft.com/office/drawing/2014/main" id="{41B3AD3B-73D6-45D2-B324-C30DD1D0CE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A7F19C-C9AF-4044-8B9F-30E2E361C24C}"/>
              </a:ext>
            </a:extLst>
          </p:cNvPr>
          <p:cNvSpPr>
            <a:spLocks noGrp="1"/>
          </p:cNvSpPr>
          <p:nvPr>
            <p:ph type="sldNum" sz="quarter" idx="12"/>
          </p:nvPr>
        </p:nvSpPr>
        <p:spPr/>
        <p:txBody>
          <a:bodyPr/>
          <a:lstStyle/>
          <a:p>
            <a:fld id="{5C71B280-CDDF-4280-BBE7-8B100CA9D1C5}" type="slidenum">
              <a:rPr lang="en-GB" smtClean="0"/>
              <a:t>‹#›</a:t>
            </a:fld>
            <a:endParaRPr lang="en-GB"/>
          </a:p>
        </p:txBody>
      </p:sp>
    </p:spTree>
    <p:extLst>
      <p:ext uri="{BB962C8B-B14F-4D97-AF65-F5344CB8AC3E}">
        <p14:creationId xmlns:p14="http://schemas.microsoft.com/office/powerpoint/2010/main" val="2760242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F53A0-573B-484B-9004-385FBB7053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92860F0-E859-4A90-8EF1-E65DD2AF0B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A34B03C-9ABE-4F81-846F-E42E03D96D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5C0E29-CEA3-466E-B6DF-FD99F2361B6D}"/>
              </a:ext>
            </a:extLst>
          </p:cNvPr>
          <p:cNvSpPr>
            <a:spLocks noGrp="1"/>
          </p:cNvSpPr>
          <p:nvPr>
            <p:ph type="dt" sz="half" idx="10"/>
          </p:nvPr>
        </p:nvSpPr>
        <p:spPr/>
        <p:txBody>
          <a:bodyPr/>
          <a:lstStyle/>
          <a:p>
            <a:fld id="{2E54BE76-67ED-4E95-8993-4FFE06C471A5}" type="datetimeFigureOut">
              <a:rPr lang="en-GB" smtClean="0"/>
              <a:t>09/02/2024</a:t>
            </a:fld>
            <a:endParaRPr lang="en-GB"/>
          </a:p>
        </p:txBody>
      </p:sp>
      <p:sp>
        <p:nvSpPr>
          <p:cNvPr id="6" name="Footer Placeholder 5">
            <a:extLst>
              <a:ext uri="{FF2B5EF4-FFF2-40B4-BE49-F238E27FC236}">
                <a16:creationId xmlns:a16="http://schemas.microsoft.com/office/drawing/2014/main" id="{DD9D3AF0-E52F-45FC-B719-C8434BEBC0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EF8BA3-BA12-4C88-8306-17E343D877D0}"/>
              </a:ext>
            </a:extLst>
          </p:cNvPr>
          <p:cNvSpPr>
            <a:spLocks noGrp="1"/>
          </p:cNvSpPr>
          <p:nvPr>
            <p:ph type="sldNum" sz="quarter" idx="12"/>
          </p:nvPr>
        </p:nvSpPr>
        <p:spPr/>
        <p:txBody>
          <a:bodyPr/>
          <a:lstStyle/>
          <a:p>
            <a:fld id="{5C71B280-CDDF-4280-BBE7-8B100CA9D1C5}" type="slidenum">
              <a:rPr lang="en-GB" smtClean="0"/>
              <a:t>‹#›</a:t>
            </a:fld>
            <a:endParaRPr lang="en-GB"/>
          </a:p>
        </p:txBody>
      </p:sp>
    </p:spTree>
    <p:extLst>
      <p:ext uri="{BB962C8B-B14F-4D97-AF65-F5344CB8AC3E}">
        <p14:creationId xmlns:p14="http://schemas.microsoft.com/office/powerpoint/2010/main" val="1616510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2F869E-1E7F-4169-B9AC-6589A7F89B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2FE5C1-ED91-4061-96BB-C005CFA58D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A0A6E9-05F1-4CB8-9167-657C4071AF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54BE76-67ED-4E95-8993-4FFE06C471A5}" type="datetimeFigureOut">
              <a:rPr lang="en-GB" smtClean="0"/>
              <a:t>09/02/2024</a:t>
            </a:fld>
            <a:endParaRPr lang="en-GB"/>
          </a:p>
        </p:txBody>
      </p:sp>
      <p:sp>
        <p:nvSpPr>
          <p:cNvPr id="5" name="Footer Placeholder 4">
            <a:extLst>
              <a:ext uri="{FF2B5EF4-FFF2-40B4-BE49-F238E27FC236}">
                <a16:creationId xmlns:a16="http://schemas.microsoft.com/office/drawing/2014/main" id="{AB17B97C-2156-42BC-8E04-9ABC940D85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A6B589D-6CE6-4596-A3E9-729ADCC9A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71B280-CDDF-4280-BBE7-8B100CA9D1C5}" type="slidenum">
              <a:rPr lang="en-GB" smtClean="0"/>
              <a:t>‹#›</a:t>
            </a:fld>
            <a:endParaRPr lang="en-GB"/>
          </a:p>
        </p:txBody>
      </p:sp>
    </p:spTree>
    <p:extLst>
      <p:ext uri="{BB962C8B-B14F-4D97-AF65-F5344CB8AC3E}">
        <p14:creationId xmlns:p14="http://schemas.microsoft.com/office/powerpoint/2010/main" val="3975750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able 19"/>
          <p:cNvGraphicFramePr>
            <a:graphicFrameLocks noGrp="1"/>
          </p:cNvGraphicFramePr>
          <p:nvPr>
            <p:extLst>
              <p:ext uri="{D42A27DB-BD31-4B8C-83A1-F6EECF244321}">
                <p14:modId xmlns:p14="http://schemas.microsoft.com/office/powerpoint/2010/main" val="4001084549"/>
              </p:ext>
            </p:extLst>
          </p:nvPr>
        </p:nvGraphicFramePr>
        <p:xfrm>
          <a:off x="95806" y="722765"/>
          <a:ext cx="3732060" cy="3962251"/>
        </p:xfrm>
        <a:graphic>
          <a:graphicData uri="http://schemas.openxmlformats.org/drawingml/2006/table">
            <a:tbl>
              <a:tblPr firstRow="1" bandRow="1">
                <a:tableStyleId>{5C22544A-7EE6-4342-B048-85BDC9FD1C3A}</a:tableStyleId>
              </a:tblPr>
              <a:tblGrid>
                <a:gridCol w="1440884">
                  <a:extLst>
                    <a:ext uri="{9D8B030D-6E8A-4147-A177-3AD203B41FA5}">
                      <a16:colId xmlns:a16="http://schemas.microsoft.com/office/drawing/2014/main" val="20000"/>
                    </a:ext>
                  </a:extLst>
                </a:gridCol>
                <a:gridCol w="2082896">
                  <a:extLst>
                    <a:ext uri="{9D8B030D-6E8A-4147-A177-3AD203B41FA5}">
                      <a16:colId xmlns:a16="http://schemas.microsoft.com/office/drawing/2014/main" val="20001"/>
                    </a:ext>
                  </a:extLst>
                </a:gridCol>
                <a:gridCol w="208280">
                  <a:extLst>
                    <a:ext uri="{9D8B030D-6E8A-4147-A177-3AD203B41FA5}">
                      <a16:colId xmlns:a16="http://schemas.microsoft.com/office/drawing/2014/main" val="20002"/>
                    </a:ext>
                  </a:extLst>
                </a:gridCol>
              </a:tblGrid>
              <a:tr h="3962251">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bl>
          </a:graphicData>
        </a:graphic>
      </p:graphicFrame>
      <p:sp>
        <p:nvSpPr>
          <p:cNvPr id="4" name="TextBox 3">
            <a:extLst>
              <a:ext uri="{FF2B5EF4-FFF2-40B4-BE49-F238E27FC236}">
                <a16:creationId xmlns:a16="http://schemas.microsoft.com/office/drawing/2014/main" id="{918E4BB2-81AA-4D31-A8BF-E404582112F7}"/>
              </a:ext>
            </a:extLst>
          </p:cNvPr>
          <p:cNvSpPr txBox="1"/>
          <p:nvPr/>
        </p:nvSpPr>
        <p:spPr>
          <a:xfrm>
            <a:off x="79691" y="159890"/>
            <a:ext cx="6961005" cy="307777"/>
          </a:xfrm>
          <a:prstGeom prst="rect">
            <a:avLst/>
          </a:prstGeom>
          <a:noFill/>
        </p:spPr>
        <p:txBody>
          <a:bodyPr wrap="square" rtlCol="0">
            <a:spAutoFit/>
          </a:bodyPr>
          <a:lstStyle/>
          <a:p>
            <a:r>
              <a:rPr lang="en-GB" sz="1400" b="1" u="sng" dirty="0">
                <a:solidFill>
                  <a:schemeClr val="accent1">
                    <a:lumMod val="75000"/>
                  </a:schemeClr>
                </a:solidFill>
                <a:latin typeface="Century Gothic" panose="020B0502020202020204" pitchFamily="34" charset="0"/>
              </a:rPr>
              <a:t>Year 5/6 Knowledge organiser- PSHE</a:t>
            </a:r>
          </a:p>
        </p:txBody>
      </p:sp>
      <p:sp>
        <p:nvSpPr>
          <p:cNvPr id="2" name="Rectangle 1"/>
          <p:cNvSpPr/>
          <p:nvPr/>
        </p:nvSpPr>
        <p:spPr>
          <a:xfrm>
            <a:off x="3845532" y="722764"/>
            <a:ext cx="3284733" cy="6417141"/>
          </a:xfrm>
          <a:prstGeom prst="rect">
            <a:avLst/>
          </a:prstGeom>
          <a:solidFill>
            <a:schemeClr val="accent6">
              <a:lumMod val="40000"/>
              <a:lumOff val="60000"/>
            </a:schemeClr>
          </a:solidFill>
        </p:spPr>
        <p:txBody>
          <a:bodyPr wrap="square">
            <a:spAutoFit/>
          </a:bodyPr>
          <a:lstStyle/>
          <a:p>
            <a:r>
              <a:rPr lang="en-GB" sz="1200" b="1" u="sng" dirty="0">
                <a:latin typeface="Century Gothic" panose="020B0502020202020204" pitchFamily="34" charset="0"/>
              </a:rPr>
              <a:t>Puzzle Outcomes</a:t>
            </a:r>
          </a:p>
          <a:p>
            <a:pPr marL="171450" indent="-171450">
              <a:buFont typeface="Wingdings" panose="05000000000000000000" pitchFamily="2" charset="2"/>
              <a:buChar char="q"/>
            </a:pPr>
            <a:r>
              <a:rPr lang="en-GB" sz="1000" dirty="0">
                <a:latin typeface="Century Gothic" panose="020B0502020202020204" pitchFamily="34" charset="0"/>
              </a:rPr>
              <a:t>I take responsibility for my health and make choices which benefit my health and well-being..</a:t>
            </a:r>
          </a:p>
          <a:p>
            <a:pPr marL="171450" indent="-171450">
              <a:buFont typeface="Wingdings" panose="05000000000000000000" pitchFamily="2" charset="2"/>
              <a:buChar char="q"/>
            </a:pPr>
            <a:r>
              <a:rPr lang="en-GB" sz="1000" dirty="0">
                <a:latin typeface="Century Gothic" panose="020B0502020202020204" pitchFamily="34" charset="0"/>
              </a:rPr>
              <a:t>I know about different types of drugs and their uses and their effects on the body particularly the liver and heart.  I know they are ways to be happy without taking drugs.</a:t>
            </a:r>
          </a:p>
          <a:p>
            <a:pPr marL="171450" indent="-171450">
              <a:buFont typeface="Wingdings" panose="05000000000000000000" pitchFamily="2" charset="2"/>
              <a:buChar char="q"/>
            </a:pPr>
            <a:r>
              <a:rPr lang="en-GB" sz="1000" dirty="0">
                <a:latin typeface="Century Gothic" panose="020B0502020202020204" pitchFamily="34" charset="0"/>
              </a:rPr>
              <a:t>I understand that some people can be exploited to do things which are against the law.</a:t>
            </a:r>
          </a:p>
          <a:p>
            <a:pPr marL="171450" indent="-171450">
              <a:buFont typeface="Wingdings" panose="05000000000000000000" pitchFamily="2" charset="2"/>
              <a:buChar char="q"/>
            </a:pPr>
            <a:r>
              <a:rPr lang="en-GB" sz="1000" dirty="0">
                <a:latin typeface="Century Gothic" panose="020B0502020202020204" pitchFamily="34" charset="0"/>
              </a:rPr>
              <a:t>I know why some people feel pressurised into joining gangs and the risks this involves.</a:t>
            </a:r>
          </a:p>
          <a:p>
            <a:pPr marL="171450" indent="-171450">
              <a:buFont typeface="Wingdings" panose="05000000000000000000" pitchFamily="2" charset="2"/>
              <a:buChar char="q"/>
            </a:pPr>
            <a:r>
              <a:rPr lang="en-GB" sz="1000" dirty="0">
                <a:latin typeface="Century Gothic" panose="020B0502020202020204" pitchFamily="34" charset="0"/>
              </a:rPr>
              <a:t>I understand what it means to be emotionally well and can explore my own and others attitudes towards mental health/illness.</a:t>
            </a:r>
          </a:p>
          <a:p>
            <a:pPr marL="171450" indent="-171450">
              <a:buFont typeface="Wingdings" panose="05000000000000000000" pitchFamily="2" charset="2"/>
              <a:buChar char="q"/>
            </a:pPr>
            <a:r>
              <a:rPr lang="en-GB" sz="1000" dirty="0">
                <a:latin typeface="Century Gothic" panose="020B0502020202020204" pitchFamily="34" charset="0"/>
              </a:rPr>
              <a:t>I recognise stress and pressure and can see how people may misuse may alcohol/drugs.  I can use different strategies to manage stress and pressure.</a:t>
            </a:r>
          </a:p>
          <a:p>
            <a:r>
              <a:rPr lang="en-GB" sz="1200" b="1" u="sng" dirty="0">
                <a:latin typeface="Century Gothic" panose="020B0502020202020204" pitchFamily="34" charset="0"/>
              </a:rPr>
              <a:t>Jigsaw Learning Charter</a:t>
            </a:r>
          </a:p>
          <a:p>
            <a:endParaRPr lang="en-GB" sz="1100" b="1" u="sng" dirty="0">
              <a:latin typeface="Letter-join 8" pitchFamily="50" charset="0"/>
            </a:endParaRPr>
          </a:p>
          <a:p>
            <a:endParaRPr lang="en-GB" sz="1100" b="1" u="sng" dirty="0">
              <a:latin typeface="Letter-join 8" pitchFamily="50" charset="0"/>
            </a:endParaRPr>
          </a:p>
          <a:p>
            <a:endParaRPr lang="en-GB" sz="1100" b="1" u="sng" dirty="0">
              <a:latin typeface="Letter-join 8" pitchFamily="50" charset="0"/>
            </a:endParaRPr>
          </a:p>
          <a:p>
            <a:endParaRPr lang="en-GB" sz="1100" b="1" u="sng" dirty="0">
              <a:latin typeface="Letter-join 8" pitchFamily="50" charset="0"/>
            </a:endParaRPr>
          </a:p>
          <a:p>
            <a:endParaRPr lang="en-GB" sz="1100" b="1" u="sng" dirty="0">
              <a:latin typeface="Letter-join 8" pitchFamily="50" charset="0"/>
            </a:endParaRPr>
          </a:p>
          <a:p>
            <a:endParaRPr lang="en-GB" sz="1100" b="1" u="sng" dirty="0">
              <a:latin typeface="Letter-join 8" pitchFamily="50" charset="0"/>
            </a:endParaRPr>
          </a:p>
          <a:p>
            <a:endParaRPr lang="en-GB" sz="1100" b="1" u="sng" dirty="0">
              <a:latin typeface="Letter-join 8" pitchFamily="50" charset="0"/>
            </a:endParaRPr>
          </a:p>
          <a:p>
            <a:pPr marL="171450" indent="-171450">
              <a:buFont typeface="Arial" panose="020B0604020202020204" pitchFamily="34" charset="0"/>
              <a:buChar char="•"/>
            </a:pPr>
            <a:endParaRPr lang="en-GB" sz="1100" dirty="0">
              <a:latin typeface="Letter-join 8" pitchFamily="50" charset="0"/>
            </a:endParaRPr>
          </a:p>
          <a:p>
            <a:pPr marL="171450" indent="-171450">
              <a:buFont typeface="Arial" panose="020B0604020202020204" pitchFamily="34" charset="0"/>
              <a:buChar char="•"/>
            </a:pPr>
            <a:endParaRPr lang="en-GB" sz="1100" dirty="0">
              <a:latin typeface="Letter-join 8" pitchFamily="50" charset="0"/>
            </a:endParaRPr>
          </a:p>
          <a:p>
            <a:pPr marL="171450" indent="-171450">
              <a:buFont typeface="Arial" panose="020B0604020202020204" pitchFamily="34" charset="0"/>
              <a:buChar char="•"/>
            </a:pPr>
            <a:endParaRPr lang="en-GB" sz="1100" dirty="0">
              <a:latin typeface="Letter-join 8" pitchFamily="50" charset="0"/>
            </a:endParaRPr>
          </a:p>
          <a:p>
            <a:pPr marL="171450" indent="-171450">
              <a:buFont typeface="Arial" panose="020B0604020202020204" pitchFamily="34" charset="0"/>
              <a:buChar char="•"/>
            </a:pPr>
            <a:endParaRPr lang="en-GB" sz="1100" dirty="0">
              <a:latin typeface="Letter-join 8" pitchFamily="50" charset="0"/>
            </a:endParaRPr>
          </a:p>
          <a:p>
            <a:pPr marL="171450" indent="-171450">
              <a:buFont typeface="Arial" panose="020B0604020202020204" pitchFamily="34" charset="0"/>
              <a:buChar char="•"/>
            </a:pPr>
            <a:endParaRPr lang="en-GB" sz="1100" dirty="0">
              <a:latin typeface="Letter-join 8" pitchFamily="50" charset="0"/>
            </a:endParaRPr>
          </a:p>
          <a:p>
            <a:pPr marL="171450" indent="-171450">
              <a:buFont typeface="Arial" panose="020B0604020202020204" pitchFamily="34" charset="0"/>
              <a:buChar char="•"/>
            </a:pPr>
            <a:endParaRPr lang="en-GB" sz="1100" dirty="0">
              <a:latin typeface="Letter-join 8" pitchFamily="50" charset="0"/>
            </a:endParaRPr>
          </a:p>
          <a:p>
            <a:pPr marL="171450" indent="-171450">
              <a:buFont typeface="Arial" panose="020B0604020202020204" pitchFamily="34" charset="0"/>
              <a:buChar char="•"/>
            </a:pPr>
            <a:endParaRPr lang="en-GB" sz="1100" dirty="0">
              <a:latin typeface="Letter-join 8" pitchFamily="50" charset="0"/>
            </a:endParaRPr>
          </a:p>
          <a:p>
            <a:pPr marL="171450" indent="-171450">
              <a:buFont typeface="Arial" panose="020B0604020202020204" pitchFamily="34" charset="0"/>
              <a:buChar char="•"/>
            </a:pPr>
            <a:endParaRPr lang="en-GB" sz="1100" dirty="0">
              <a:latin typeface="Letter-join 8" pitchFamily="50" charset="0"/>
            </a:endParaRPr>
          </a:p>
          <a:p>
            <a:pPr marL="171450" indent="-171450">
              <a:buFont typeface="Arial" panose="020B0604020202020204" pitchFamily="34" charset="0"/>
              <a:buChar char="•"/>
            </a:pPr>
            <a:endParaRPr lang="en-GB" sz="1100" dirty="0">
              <a:latin typeface="Letter-join 8" pitchFamily="50" charset="0"/>
            </a:endParaRPr>
          </a:p>
          <a:p>
            <a:pPr marL="171450" indent="-171450">
              <a:buFont typeface="Arial" panose="020B0604020202020204" pitchFamily="34" charset="0"/>
              <a:buChar char="•"/>
            </a:pPr>
            <a:endParaRPr lang="en-GB" sz="1100" dirty="0">
              <a:latin typeface="Letter-join 8" pitchFamily="50" charset="0"/>
            </a:endParaRPr>
          </a:p>
          <a:p>
            <a:endParaRPr lang="en-GB" sz="1100" dirty="0">
              <a:latin typeface="Letter-join 8" pitchFamily="50"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907334107"/>
              </p:ext>
            </p:extLst>
          </p:nvPr>
        </p:nvGraphicFramePr>
        <p:xfrm>
          <a:off x="7202184" y="734743"/>
          <a:ext cx="4006920" cy="5936268"/>
        </p:xfrm>
        <a:graphic>
          <a:graphicData uri="http://schemas.openxmlformats.org/drawingml/2006/table">
            <a:tbl>
              <a:tblPr firstRow="1" firstCol="1" bandRow="1">
                <a:tableStyleId>{5C22544A-7EE6-4342-B048-85BDC9FD1C3A}</a:tableStyleId>
              </a:tblPr>
              <a:tblGrid>
                <a:gridCol w="879524">
                  <a:extLst>
                    <a:ext uri="{9D8B030D-6E8A-4147-A177-3AD203B41FA5}">
                      <a16:colId xmlns:a16="http://schemas.microsoft.com/office/drawing/2014/main" val="20000"/>
                    </a:ext>
                  </a:extLst>
                </a:gridCol>
                <a:gridCol w="3127396">
                  <a:extLst>
                    <a:ext uri="{9D8B030D-6E8A-4147-A177-3AD203B41FA5}">
                      <a16:colId xmlns:a16="http://schemas.microsoft.com/office/drawing/2014/main" val="20001"/>
                    </a:ext>
                  </a:extLst>
                </a:gridCol>
              </a:tblGrid>
              <a:tr h="379798">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kern="1200" dirty="0">
                          <a:solidFill>
                            <a:schemeClr val="bg1"/>
                          </a:solidFill>
                          <a:effectLst/>
                          <a:latin typeface="Century Gothic" panose="020B0502020202020204" pitchFamily="34" charset="0"/>
                          <a:ea typeface="Calibri"/>
                          <a:cs typeface="Times New Roman"/>
                        </a:rPr>
                        <a:t>Anti-social behaviour</a:t>
                      </a:r>
                    </a:p>
                  </a:txBody>
                  <a:tcPr marL="50449" marR="50449" marT="0" marB="0">
                    <a:solidFill>
                      <a:srgbClr val="9933FF"/>
                    </a:solidFill>
                  </a:tcPr>
                </a:tc>
                <a:tc>
                  <a:txBody>
                    <a:bodyPr/>
                    <a:lstStyle/>
                    <a:p>
                      <a:pPr algn="l">
                        <a:lnSpc>
                          <a:spcPct val="115000"/>
                        </a:lnSpc>
                        <a:spcAft>
                          <a:spcPts val="0"/>
                        </a:spcAft>
                      </a:pPr>
                      <a:r>
                        <a:rPr lang="en-GB" sz="1050" b="0" dirty="0">
                          <a:solidFill>
                            <a:schemeClr val="tx1"/>
                          </a:solidFill>
                          <a:effectLst/>
                          <a:latin typeface="Century Gothic" panose="020B0502020202020204" pitchFamily="34" charset="0"/>
                          <a:ea typeface="Calibri"/>
                          <a:cs typeface="Times New Roman"/>
                        </a:rPr>
                        <a:t>To act in a</a:t>
                      </a:r>
                      <a:r>
                        <a:rPr lang="en-GB" sz="1050" b="0" baseline="0" dirty="0">
                          <a:solidFill>
                            <a:schemeClr val="tx1"/>
                          </a:solidFill>
                          <a:effectLst/>
                          <a:latin typeface="Century Gothic" panose="020B0502020202020204" pitchFamily="34" charset="0"/>
                          <a:ea typeface="Calibri"/>
                          <a:cs typeface="Times New Roman"/>
                        </a:rPr>
                        <a:t> </a:t>
                      </a:r>
                      <a:r>
                        <a:rPr lang="en-GB" sz="1050" b="0" dirty="0">
                          <a:solidFill>
                            <a:schemeClr val="tx1"/>
                          </a:solidFill>
                          <a:effectLst/>
                          <a:latin typeface="Century Gothic" panose="020B0502020202020204" pitchFamily="34" charset="0"/>
                          <a:ea typeface="Calibri"/>
                          <a:cs typeface="Times New Roman"/>
                        </a:rPr>
                        <a:t>way that causes alarm</a:t>
                      </a:r>
                      <a:r>
                        <a:rPr lang="en-GB" sz="1050" b="0" baseline="0" dirty="0">
                          <a:solidFill>
                            <a:schemeClr val="tx1"/>
                          </a:solidFill>
                          <a:effectLst/>
                          <a:latin typeface="Century Gothic" panose="020B0502020202020204" pitchFamily="34" charset="0"/>
                          <a:ea typeface="Calibri"/>
                          <a:cs typeface="Times New Roman"/>
                        </a:rPr>
                        <a:t> or distress.</a:t>
                      </a:r>
                      <a:endParaRPr lang="en-GB" sz="1050" b="0" dirty="0">
                        <a:solidFill>
                          <a:schemeClr val="tx1"/>
                        </a:solidFill>
                        <a:effectLst/>
                        <a:latin typeface="Century Gothic" panose="020B0502020202020204" pitchFamily="34" charset="0"/>
                        <a:ea typeface="Calibri"/>
                        <a:cs typeface="Times New Roman"/>
                      </a:endParaRPr>
                    </a:p>
                  </a:txBody>
                  <a:tcPr marL="50449" marR="50449" marT="0" marB="0">
                    <a:solidFill>
                      <a:srgbClr val="CF9FFF"/>
                    </a:solidFill>
                  </a:tcPr>
                </a:tc>
                <a:extLst>
                  <a:ext uri="{0D108BD9-81ED-4DB2-BD59-A6C34878D82A}">
                    <a16:rowId xmlns:a16="http://schemas.microsoft.com/office/drawing/2014/main" val="10000"/>
                  </a:ext>
                </a:extLst>
              </a:tr>
              <a:tr h="39320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kern="1200" dirty="0">
                          <a:solidFill>
                            <a:schemeClr val="bg1"/>
                          </a:solidFill>
                          <a:effectLst/>
                          <a:latin typeface="Century Gothic" panose="020B0502020202020204" pitchFamily="34" charset="0"/>
                          <a:ea typeface="Calibri"/>
                          <a:cs typeface="Times New Roman"/>
                        </a:rPr>
                        <a:t>Criminal</a:t>
                      </a:r>
                    </a:p>
                  </a:txBody>
                  <a:tcPr marL="50449" marR="50449" marT="0" marB="0">
                    <a:solidFill>
                      <a:srgbClr val="9933FF"/>
                    </a:solidFill>
                  </a:tcPr>
                </a:tc>
                <a:tc>
                  <a:txBody>
                    <a:bodyPr/>
                    <a:lstStyle/>
                    <a:p>
                      <a:pPr algn="l">
                        <a:lnSpc>
                          <a:spcPct val="115000"/>
                        </a:lnSpc>
                        <a:spcAft>
                          <a:spcPts val="0"/>
                        </a:spcAft>
                      </a:pPr>
                      <a:r>
                        <a:rPr lang="en-GB" sz="1050" b="0" dirty="0">
                          <a:solidFill>
                            <a:schemeClr val="tx1"/>
                          </a:solidFill>
                          <a:effectLst/>
                          <a:latin typeface="Century Gothic" panose="020B0502020202020204" pitchFamily="34" charset="0"/>
                          <a:ea typeface="Calibri"/>
                          <a:cs typeface="Times New Roman"/>
                        </a:rPr>
                        <a:t>Someone who breaks the law.</a:t>
                      </a:r>
                    </a:p>
                  </a:txBody>
                  <a:tcPr marL="50449" marR="50449" marT="0" marB="0">
                    <a:solidFill>
                      <a:srgbClr val="CF9FFF"/>
                    </a:solidFill>
                  </a:tcPr>
                </a:tc>
                <a:extLst>
                  <a:ext uri="{0D108BD9-81ED-4DB2-BD59-A6C34878D82A}">
                    <a16:rowId xmlns:a16="http://schemas.microsoft.com/office/drawing/2014/main" val="10001"/>
                  </a:ext>
                </a:extLst>
              </a:tr>
              <a:tr h="39320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kern="1200" dirty="0">
                          <a:solidFill>
                            <a:schemeClr val="bg1"/>
                          </a:solidFill>
                          <a:effectLst/>
                          <a:latin typeface="Century Gothic" panose="020B0502020202020204" pitchFamily="34" charset="0"/>
                          <a:ea typeface="Calibri"/>
                          <a:cs typeface="Times New Roman"/>
                        </a:rPr>
                        <a:t>Exploited</a:t>
                      </a:r>
                    </a:p>
                  </a:txBody>
                  <a:tcPr marL="50449" marR="50449" marT="0" marB="0">
                    <a:solidFill>
                      <a:srgbClr val="9933FF"/>
                    </a:solidFill>
                  </a:tcPr>
                </a:tc>
                <a:tc>
                  <a:txBody>
                    <a:bodyPr/>
                    <a:lstStyle/>
                    <a:p>
                      <a:pPr algn="l">
                        <a:lnSpc>
                          <a:spcPct val="115000"/>
                        </a:lnSpc>
                        <a:spcAft>
                          <a:spcPts val="0"/>
                        </a:spcAft>
                      </a:pPr>
                      <a:r>
                        <a:rPr lang="en-GB" sz="1050" b="0" dirty="0">
                          <a:solidFill>
                            <a:schemeClr val="tx1"/>
                          </a:solidFill>
                          <a:effectLst/>
                          <a:latin typeface="Century Gothic" panose="020B0502020202020204" pitchFamily="34" charset="0"/>
                          <a:ea typeface="Calibri"/>
                          <a:cs typeface="Times New Roman"/>
                        </a:rPr>
                        <a:t>To use someone</a:t>
                      </a:r>
                      <a:r>
                        <a:rPr lang="en-GB" sz="1050" b="0" baseline="0" dirty="0">
                          <a:solidFill>
                            <a:schemeClr val="tx1"/>
                          </a:solidFill>
                          <a:effectLst/>
                          <a:latin typeface="Century Gothic" panose="020B0502020202020204" pitchFamily="34" charset="0"/>
                          <a:ea typeface="Calibri"/>
                          <a:cs typeface="Times New Roman"/>
                        </a:rPr>
                        <a:t> unfairly for your own advantage.</a:t>
                      </a:r>
                      <a:endParaRPr lang="en-GB" sz="1050" b="0" dirty="0">
                        <a:solidFill>
                          <a:schemeClr val="tx1"/>
                        </a:solidFill>
                        <a:effectLst/>
                        <a:latin typeface="Century Gothic" panose="020B0502020202020204" pitchFamily="34" charset="0"/>
                        <a:ea typeface="Calibri"/>
                        <a:cs typeface="Times New Roman"/>
                      </a:endParaRPr>
                    </a:p>
                  </a:txBody>
                  <a:tcPr marL="50449" marR="50449" marT="0" marB="0">
                    <a:solidFill>
                      <a:srgbClr val="CF9FFF"/>
                    </a:solidFill>
                  </a:tcPr>
                </a:tc>
                <a:extLst>
                  <a:ext uri="{0D108BD9-81ED-4DB2-BD59-A6C34878D82A}">
                    <a16:rowId xmlns:a16="http://schemas.microsoft.com/office/drawing/2014/main" val="10002"/>
                  </a:ext>
                </a:extLst>
              </a:tr>
              <a:tr h="39320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kern="1200" dirty="0">
                          <a:solidFill>
                            <a:schemeClr val="bg1"/>
                          </a:solidFill>
                          <a:effectLst/>
                          <a:latin typeface="Century Gothic" panose="020B0502020202020204" pitchFamily="34" charset="0"/>
                          <a:ea typeface="Calibri"/>
                          <a:cs typeface="Times New Roman"/>
                        </a:rPr>
                        <a:t>Gangs</a:t>
                      </a:r>
                    </a:p>
                  </a:txBody>
                  <a:tcPr marL="50449" marR="50449" marT="0" marB="0">
                    <a:solidFill>
                      <a:srgbClr val="9933FF"/>
                    </a:solidFill>
                  </a:tcPr>
                </a:tc>
                <a:tc>
                  <a:txBody>
                    <a:bodyPr/>
                    <a:lstStyle/>
                    <a:p>
                      <a:pPr algn="l">
                        <a:lnSpc>
                          <a:spcPct val="115000"/>
                        </a:lnSpc>
                        <a:spcAft>
                          <a:spcPts val="0"/>
                        </a:spcAft>
                      </a:pPr>
                      <a:r>
                        <a:rPr lang="en-GB" sz="1050" b="0" dirty="0">
                          <a:solidFill>
                            <a:schemeClr val="tx1"/>
                          </a:solidFill>
                          <a:effectLst/>
                          <a:latin typeface="Century Gothic" panose="020B0502020202020204" pitchFamily="34" charset="0"/>
                          <a:ea typeface="Calibri"/>
                          <a:cs typeface="Times New Roman"/>
                        </a:rPr>
                        <a:t>A group of young people who spend time together often</a:t>
                      </a:r>
                      <a:r>
                        <a:rPr lang="en-GB" sz="1050" b="0" baseline="0" dirty="0">
                          <a:solidFill>
                            <a:schemeClr val="tx1"/>
                          </a:solidFill>
                          <a:effectLst/>
                          <a:latin typeface="Century Gothic" panose="020B0502020202020204" pitchFamily="34" charset="0"/>
                          <a:ea typeface="Calibri"/>
                          <a:cs typeface="Times New Roman"/>
                        </a:rPr>
                        <a:t> behaving badly or fighting with other groups.</a:t>
                      </a:r>
                      <a:endParaRPr lang="en-GB" sz="1050" b="0" dirty="0">
                        <a:solidFill>
                          <a:schemeClr val="tx1"/>
                        </a:solidFill>
                        <a:effectLst/>
                        <a:latin typeface="Century Gothic" panose="020B0502020202020204" pitchFamily="34" charset="0"/>
                        <a:ea typeface="Calibri"/>
                        <a:cs typeface="Times New Roman"/>
                      </a:endParaRPr>
                    </a:p>
                  </a:txBody>
                  <a:tcPr marL="50449" marR="50449" marT="0" marB="0">
                    <a:solidFill>
                      <a:srgbClr val="CF9FFF"/>
                    </a:solidFill>
                  </a:tcPr>
                </a:tc>
                <a:extLst>
                  <a:ext uri="{0D108BD9-81ED-4DB2-BD59-A6C34878D82A}">
                    <a16:rowId xmlns:a16="http://schemas.microsoft.com/office/drawing/2014/main" val="10003"/>
                  </a:ext>
                </a:extLst>
              </a:tr>
              <a:tr h="39320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kern="1200" dirty="0">
                          <a:solidFill>
                            <a:schemeClr val="bg1"/>
                          </a:solidFill>
                          <a:effectLst/>
                          <a:latin typeface="Century Gothic" panose="020B0502020202020204" pitchFamily="34" charset="0"/>
                          <a:ea typeface="Calibri"/>
                          <a:cs typeface="Times New Roman"/>
                        </a:rPr>
                        <a:t>Illegal</a:t>
                      </a:r>
                    </a:p>
                  </a:txBody>
                  <a:tcPr marL="50449" marR="50449" marT="0" marB="0">
                    <a:solidFill>
                      <a:srgbClr val="9933FF"/>
                    </a:solidFill>
                  </a:tcPr>
                </a:tc>
                <a:tc>
                  <a:txBody>
                    <a:bodyPr/>
                    <a:lstStyle/>
                    <a:p>
                      <a:pPr algn="l">
                        <a:lnSpc>
                          <a:spcPct val="115000"/>
                        </a:lnSpc>
                        <a:spcAft>
                          <a:spcPts val="0"/>
                        </a:spcAft>
                      </a:pPr>
                      <a:r>
                        <a:rPr lang="en-GB" sz="1050" b="0" dirty="0">
                          <a:solidFill>
                            <a:schemeClr val="tx1"/>
                          </a:solidFill>
                          <a:effectLst/>
                          <a:latin typeface="Century Gothic" panose="020B0502020202020204" pitchFamily="34" charset="0"/>
                          <a:ea typeface="Calibri"/>
                          <a:cs typeface="Times New Roman"/>
                        </a:rPr>
                        <a:t>Not allowed by law.</a:t>
                      </a:r>
                    </a:p>
                  </a:txBody>
                  <a:tcPr marL="50449" marR="50449" marT="0" marB="0">
                    <a:solidFill>
                      <a:srgbClr val="CF9FFF"/>
                    </a:solidFill>
                  </a:tcPr>
                </a:tc>
                <a:extLst>
                  <a:ext uri="{0D108BD9-81ED-4DB2-BD59-A6C34878D82A}">
                    <a16:rowId xmlns:a16="http://schemas.microsoft.com/office/drawing/2014/main" val="10004"/>
                  </a:ext>
                </a:extLst>
              </a:tr>
              <a:tr h="39320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kern="1200" dirty="0">
                          <a:solidFill>
                            <a:schemeClr val="bg1"/>
                          </a:solidFill>
                          <a:effectLst/>
                          <a:latin typeface="Century Gothic" panose="020B0502020202020204" pitchFamily="34" charset="0"/>
                          <a:ea typeface="Calibri"/>
                          <a:cs typeface="Times New Roman"/>
                        </a:rPr>
                        <a:t>Legal highs</a:t>
                      </a:r>
                    </a:p>
                  </a:txBody>
                  <a:tcPr marL="50449" marR="50449" marT="0" marB="0">
                    <a:solidFill>
                      <a:srgbClr val="9933FF"/>
                    </a:solidFill>
                  </a:tcPr>
                </a:tc>
                <a:tc>
                  <a:txBody>
                    <a:bodyPr/>
                    <a:lstStyle/>
                    <a:p>
                      <a:pPr algn="l">
                        <a:lnSpc>
                          <a:spcPct val="115000"/>
                        </a:lnSpc>
                        <a:spcAft>
                          <a:spcPts val="0"/>
                        </a:spcAft>
                      </a:pPr>
                      <a:r>
                        <a:rPr lang="en-GB" sz="1050" b="0" dirty="0">
                          <a:solidFill>
                            <a:schemeClr val="tx1"/>
                          </a:solidFill>
                          <a:effectLst/>
                          <a:latin typeface="Century Gothic" panose="020B0502020202020204" pitchFamily="34" charset="0"/>
                          <a:ea typeface="Calibri"/>
                          <a:cs typeface="Times New Roman"/>
                        </a:rPr>
                        <a:t>A drug that is taken for pleasure having the same effect as illegal drugs but is still within the law to buy.</a:t>
                      </a:r>
                    </a:p>
                  </a:txBody>
                  <a:tcPr marL="50449" marR="50449" marT="0" marB="0">
                    <a:solidFill>
                      <a:srgbClr val="CF9FFF"/>
                    </a:solidFill>
                  </a:tcPr>
                </a:tc>
                <a:extLst>
                  <a:ext uri="{0D108BD9-81ED-4DB2-BD59-A6C34878D82A}">
                    <a16:rowId xmlns:a16="http://schemas.microsoft.com/office/drawing/2014/main" val="10005"/>
                  </a:ext>
                </a:extLst>
              </a:tr>
              <a:tr h="373010">
                <a:tc>
                  <a:txBody>
                    <a:bodyPr/>
                    <a:lstStyle/>
                    <a:p>
                      <a:pPr algn="l">
                        <a:lnSpc>
                          <a:spcPct val="115000"/>
                        </a:lnSpc>
                        <a:spcAft>
                          <a:spcPts val="0"/>
                        </a:spcAft>
                      </a:pPr>
                      <a:r>
                        <a:rPr lang="en-GB" sz="1100" dirty="0">
                          <a:effectLst/>
                          <a:latin typeface="Century Gothic" panose="020B0502020202020204" pitchFamily="34" charset="0"/>
                          <a:ea typeface="Calibri"/>
                          <a:cs typeface="Times New Roman"/>
                        </a:rPr>
                        <a:t>Managing stress</a:t>
                      </a:r>
                    </a:p>
                  </a:txBody>
                  <a:tcPr marL="50449" marR="50449" marT="0" marB="0">
                    <a:solidFill>
                      <a:srgbClr val="9933FF"/>
                    </a:solidFill>
                  </a:tcPr>
                </a:tc>
                <a:tc>
                  <a:txBody>
                    <a:bodyPr/>
                    <a:lstStyle/>
                    <a:p>
                      <a:pPr algn="just">
                        <a:lnSpc>
                          <a:spcPct val="115000"/>
                        </a:lnSpc>
                        <a:spcAft>
                          <a:spcPts val="0"/>
                        </a:spcAft>
                      </a:pPr>
                      <a:r>
                        <a:rPr lang="en-GB" sz="1050" b="0" dirty="0">
                          <a:solidFill>
                            <a:schemeClr val="tx1"/>
                          </a:solidFill>
                          <a:effectLst/>
                          <a:latin typeface="Century Gothic" panose="020B0502020202020204" pitchFamily="34" charset="0"/>
                          <a:ea typeface="Calibri"/>
                          <a:cs typeface="Times New Roman"/>
                        </a:rPr>
                        <a:t>A way of coping with situations that make you feel under pressure.</a:t>
                      </a:r>
                    </a:p>
                  </a:txBody>
                  <a:tcPr marL="68580" marR="68580" marT="0" marB="0">
                    <a:solidFill>
                      <a:srgbClr val="CF9FFF"/>
                    </a:solidFill>
                  </a:tcPr>
                </a:tc>
                <a:extLst>
                  <a:ext uri="{0D108BD9-81ED-4DB2-BD59-A6C34878D82A}">
                    <a16:rowId xmlns:a16="http://schemas.microsoft.com/office/drawing/2014/main" val="10006"/>
                  </a:ext>
                </a:extLst>
              </a:tr>
              <a:tr h="373010">
                <a:tc>
                  <a:txBody>
                    <a:bodyPr/>
                    <a:lstStyle/>
                    <a:p>
                      <a:pPr algn="l">
                        <a:lnSpc>
                          <a:spcPct val="115000"/>
                        </a:lnSpc>
                        <a:spcAft>
                          <a:spcPts val="0"/>
                        </a:spcAft>
                      </a:pPr>
                      <a:r>
                        <a:rPr lang="en-GB" sz="1100" dirty="0">
                          <a:effectLst/>
                          <a:latin typeface="Century Gothic" panose="020B0502020202020204" pitchFamily="34" charset="0"/>
                          <a:ea typeface="Calibri"/>
                          <a:cs typeface="Times New Roman"/>
                        </a:rPr>
                        <a:t>Mental health</a:t>
                      </a:r>
                    </a:p>
                  </a:txBody>
                  <a:tcPr marL="50449" marR="50449" marT="0" marB="0">
                    <a:solidFill>
                      <a:srgbClr val="9933FF"/>
                    </a:solidFill>
                  </a:tcPr>
                </a:tc>
                <a:tc>
                  <a:txBody>
                    <a:bodyPr/>
                    <a:lstStyle/>
                    <a:p>
                      <a:pPr algn="just">
                        <a:lnSpc>
                          <a:spcPct val="115000"/>
                        </a:lnSpc>
                        <a:spcAft>
                          <a:spcPts val="0"/>
                        </a:spcAft>
                      </a:pPr>
                      <a:r>
                        <a:rPr lang="en-GB" sz="1050" b="0" dirty="0">
                          <a:solidFill>
                            <a:schemeClr val="tx1"/>
                          </a:solidFill>
                          <a:effectLst/>
                          <a:latin typeface="Century Gothic" panose="020B0502020202020204" pitchFamily="34" charset="0"/>
                          <a:ea typeface="Calibri"/>
                          <a:cs typeface="Times New Roman"/>
                        </a:rPr>
                        <a:t>The</a:t>
                      </a:r>
                      <a:r>
                        <a:rPr lang="en-GB" sz="1050" b="0" baseline="0" dirty="0">
                          <a:solidFill>
                            <a:schemeClr val="tx1"/>
                          </a:solidFill>
                          <a:effectLst/>
                          <a:latin typeface="Century Gothic" panose="020B0502020202020204" pitchFamily="34" charset="0"/>
                          <a:ea typeface="Calibri"/>
                          <a:cs typeface="Times New Roman"/>
                        </a:rPr>
                        <a:t> condition of your mind and how you manage this.</a:t>
                      </a:r>
                      <a:endParaRPr lang="en-GB" sz="1050" b="0" dirty="0">
                        <a:solidFill>
                          <a:schemeClr val="tx1"/>
                        </a:solidFill>
                        <a:effectLst/>
                        <a:latin typeface="Century Gothic" panose="020B0502020202020204" pitchFamily="34" charset="0"/>
                        <a:ea typeface="Calibri"/>
                        <a:cs typeface="Times New Roman"/>
                      </a:endParaRPr>
                    </a:p>
                  </a:txBody>
                  <a:tcPr marL="68580" marR="68580" marT="0" marB="0">
                    <a:solidFill>
                      <a:srgbClr val="CF9FFF"/>
                    </a:solidFill>
                  </a:tcPr>
                </a:tc>
                <a:extLst>
                  <a:ext uri="{0D108BD9-81ED-4DB2-BD59-A6C34878D82A}">
                    <a16:rowId xmlns:a16="http://schemas.microsoft.com/office/drawing/2014/main" val="10007"/>
                  </a:ext>
                </a:extLst>
              </a:tr>
              <a:tr h="373010">
                <a:tc>
                  <a:txBody>
                    <a:bodyPr/>
                    <a:lstStyle/>
                    <a:p>
                      <a:pPr algn="l">
                        <a:lnSpc>
                          <a:spcPct val="115000"/>
                        </a:lnSpc>
                        <a:spcAft>
                          <a:spcPts val="0"/>
                        </a:spcAft>
                      </a:pPr>
                      <a:r>
                        <a:rPr lang="en-GB" sz="1100" dirty="0">
                          <a:effectLst/>
                          <a:latin typeface="Century Gothic" panose="020B0502020202020204" pitchFamily="34" charset="0"/>
                          <a:ea typeface="Calibri"/>
                          <a:cs typeface="Times New Roman"/>
                        </a:rPr>
                        <a:t>Over the counter</a:t>
                      </a:r>
                    </a:p>
                  </a:txBody>
                  <a:tcPr marL="50449" marR="50449" marT="0" marB="0">
                    <a:solidFill>
                      <a:srgbClr val="9933FF"/>
                    </a:solidFill>
                  </a:tcPr>
                </a:tc>
                <a:tc>
                  <a:txBody>
                    <a:bodyPr/>
                    <a:lstStyle/>
                    <a:p>
                      <a:pPr algn="just">
                        <a:lnSpc>
                          <a:spcPct val="115000"/>
                        </a:lnSpc>
                        <a:spcAft>
                          <a:spcPts val="0"/>
                        </a:spcAft>
                      </a:pPr>
                      <a:r>
                        <a:rPr lang="en-GB" sz="1050" b="0" dirty="0">
                          <a:solidFill>
                            <a:schemeClr val="tx1"/>
                          </a:solidFill>
                          <a:effectLst/>
                          <a:latin typeface="Century Gothic" panose="020B0502020202020204" pitchFamily="34" charset="0"/>
                          <a:ea typeface="Calibri"/>
                          <a:cs typeface="Times New Roman"/>
                        </a:rPr>
                        <a:t>Legal drugs</a:t>
                      </a:r>
                      <a:r>
                        <a:rPr lang="en-GB" sz="1050" b="0" baseline="0" dirty="0">
                          <a:solidFill>
                            <a:schemeClr val="tx1"/>
                          </a:solidFill>
                          <a:effectLst/>
                          <a:latin typeface="Century Gothic" panose="020B0502020202020204" pitchFamily="34" charset="0"/>
                          <a:ea typeface="Calibri"/>
                          <a:cs typeface="Times New Roman"/>
                        </a:rPr>
                        <a:t> which can b e bought at a chemist or shop without seeing a doctor first.</a:t>
                      </a:r>
                      <a:endParaRPr lang="en-GB" sz="1050" b="0" dirty="0">
                        <a:solidFill>
                          <a:schemeClr val="tx1"/>
                        </a:solidFill>
                        <a:effectLst/>
                        <a:latin typeface="Century Gothic" panose="020B0502020202020204" pitchFamily="34" charset="0"/>
                        <a:ea typeface="Calibri"/>
                        <a:cs typeface="Times New Roman"/>
                      </a:endParaRPr>
                    </a:p>
                  </a:txBody>
                  <a:tcPr marL="68580" marR="68580" marT="0" marB="0">
                    <a:solidFill>
                      <a:srgbClr val="CF9FFF"/>
                    </a:solidFill>
                  </a:tcPr>
                </a:tc>
                <a:extLst>
                  <a:ext uri="{0D108BD9-81ED-4DB2-BD59-A6C34878D82A}">
                    <a16:rowId xmlns:a16="http://schemas.microsoft.com/office/drawing/2014/main" val="10008"/>
                  </a:ext>
                </a:extLst>
              </a:tr>
              <a:tr h="373010">
                <a:tc>
                  <a:txBody>
                    <a:bodyPr/>
                    <a:lstStyle/>
                    <a:p>
                      <a:pPr algn="l">
                        <a:lnSpc>
                          <a:spcPct val="115000"/>
                        </a:lnSpc>
                        <a:spcAft>
                          <a:spcPts val="0"/>
                        </a:spcAft>
                      </a:pPr>
                      <a:r>
                        <a:rPr lang="en-GB" sz="1100" dirty="0">
                          <a:effectLst/>
                          <a:latin typeface="Century Gothic" panose="020B0502020202020204" pitchFamily="34" charset="0"/>
                          <a:ea typeface="Calibri"/>
                          <a:cs typeface="Times New Roman"/>
                        </a:rPr>
                        <a:t>Pressure</a:t>
                      </a:r>
                    </a:p>
                  </a:txBody>
                  <a:tcPr marL="50449" marR="50449" marT="0" marB="0">
                    <a:solidFill>
                      <a:srgbClr val="9933FF"/>
                    </a:solidFill>
                  </a:tcPr>
                </a:tc>
                <a:tc>
                  <a:txBody>
                    <a:bodyPr/>
                    <a:lstStyle/>
                    <a:p>
                      <a:pPr algn="just">
                        <a:lnSpc>
                          <a:spcPct val="115000"/>
                        </a:lnSpc>
                        <a:spcAft>
                          <a:spcPts val="0"/>
                        </a:spcAft>
                      </a:pPr>
                      <a:r>
                        <a:rPr lang="en-GB" sz="1050" b="0" dirty="0">
                          <a:solidFill>
                            <a:schemeClr val="tx1"/>
                          </a:solidFill>
                          <a:effectLst/>
                          <a:latin typeface="Century Gothic" panose="020B0502020202020204" pitchFamily="34" charset="0"/>
                          <a:ea typeface="Calibri"/>
                          <a:cs typeface="Times New Roman"/>
                        </a:rPr>
                        <a:t>A difficult situation which makes you feel unhappy or worried about doing the right thing.</a:t>
                      </a:r>
                    </a:p>
                  </a:txBody>
                  <a:tcPr marL="68580" marR="68580" marT="0" marB="0">
                    <a:solidFill>
                      <a:srgbClr val="CF9FFF"/>
                    </a:solidFill>
                  </a:tcPr>
                </a:tc>
                <a:extLst>
                  <a:ext uri="{0D108BD9-81ED-4DB2-BD59-A6C34878D82A}">
                    <a16:rowId xmlns:a16="http://schemas.microsoft.com/office/drawing/2014/main" val="10009"/>
                  </a:ext>
                </a:extLst>
              </a:tr>
              <a:tr h="464441">
                <a:tc>
                  <a:txBody>
                    <a:bodyPr/>
                    <a:lstStyle/>
                    <a:p>
                      <a:pPr algn="l">
                        <a:lnSpc>
                          <a:spcPct val="115000"/>
                        </a:lnSpc>
                        <a:spcAft>
                          <a:spcPts val="0"/>
                        </a:spcAft>
                      </a:pPr>
                      <a:r>
                        <a:rPr lang="en-GB" sz="1100" dirty="0">
                          <a:effectLst/>
                          <a:latin typeface="Century Gothic" panose="020B0502020202020204" pitchFamily="34" charset="0"/>
                          <a:ea typeface="Calibri"/>
                          <a:cs typeface="Times New Roman"/>
                        </a:rPr>
                        <a:t>Reputation</a:t>
                      </a:r>
                    </a:p>
                  </a:txBody>
                  <a:tcPr marL="50449" marR="50449" marT="0" marB="0">
                    <a:solidFill>
                      <a:srgbClr val="9933FF"/>
                    </a:solidFill>
                  </a:tcPr>
                </a:tc>
                <a:tc>
                  <a:txBody>
                    <a:bodyPr/>
                    <a:lstStyle/>
                    <a:p>
                      <a:pPr algn="just">
                        <a:lnSpc>
                          <a:spcPct val="115000"/>
                        </a:lnSpc>
                        <a:spcAft>
                          <a:spcPts val="0"/>
                        </a:spcAft>
                      </a:pPr>
                      <a:r>
                        <a:rPr lang="en-GB" sz="1050" dirty="0">
                          <a:effectLst/>
                          <a:latin typeface="Century Gothic" panose="020B0502020202020204" pitchFamily="34" charset="0"/>
                          <a:ea typeface="Calibri"/>
                          <a:cs typeface="Times New Roman"/>
                        </a:rPr>
                        <a:t>The opinion people have about someone or something.</a:t>
                      </a:r>
                    </a:p>
                  </a:txBody>
                  <a:tcPr marL="68580" marR="68580" marT="0" marB="0">
                    <a:solidFill>
                      <a:srgbClr val="CF9FFF"/>
                    </a:solidFill>
                  </a:tcPr>
                </a:tc>
                <a:extLst>
                  <a:ext uri="{0D108BD9-81ED-4DB2-BD59-A6C34878D82A}">
                    <a16:rowId xmlns:a16="http://schemas.microsoft.com/office/drawing/2014/main" val="10010"/>
                  </a:ext>
                </a:extLst>
              </a:tr>
              <a:tr h="395508">
                <a:tc>
                  <a:txBody>
                    <a:bodyPr/>
                    <a:lstStyle/>
                    <a:p>
                      <a:pPr algn="l">
                        <a:lnSpc>
                          <a:spcPct val="115000"/>
                        </a:lnSpc>
                        <a:spcAft>
                          <a:spcPts val="0"/>
                        </a:spcAft>
                      </a:pPr>
                      <a:r>
                        <a:rPr lang="en-GB" sz="1100" dirty="0">
                          <a:effectLst/>
                          <a:latin typeface="Century Gothic" panose="020B0502020202020204" pitchFamily="34" charset="0"/>
                          <a:ea typeface="Calibri"/>
                          <a:cs typeface="Times New Roman"/>
                        </a:rPr>
                        <a:t>Strategies</a:t>
                      </a:r>
                    </a:p>
                  </a:txBody>
                  <a:tcPr marL="50449" marR="50449" marT="0" marB="0">
                    <a:solidFill>
                      <a:srgbClr val="9933FF"/>
                    </a:solidFill>
                  </a:tcPr>
                </a:tc>
                <a:tc>
                  <a:txBody>
                    <a:bodyPr/>
                    <a:lstStyle/>
                    <a:p>
                      <a:pPr algn="just">
                        <a:lnSpc>
                          <a:spcPct val="115000"/>
                        </a:lnSpc>
                        <a:spcAft>
                          <a:spcPts val="0"/>
                        </a:spcAft>
                      </a:pPr>
                      <a:r>
                        <a:rPr lang="en-GB" sz="1050" b="0" dirty="0">
                          <a:solidFill>
                            <a:schemeClr val="tx1"/>
                          </a:solidFill>
                          <a:effectLst/>
                          <a:latin typeface="Century Gothic" panose="020B0502020202020204" pitchFamily="34" charset="0"/>
                          <a:ea typeface="Calibri"/>
                          <a:cs typeface="Times New Roman"/>
                        </a:rPr>
                        <a:t>A way of doing something</a:t>
                      </a:r>
                      <a:r>
                        <a:rPr lang="en-GB" sz="1050" b="0" baseline="0" dirty="0">
                          <a:solidFill>
                            <a:schemeClr val="tx1"/>
                          </a:solidFill>
                          <a:effectLst/>
                          <a:latin typeface="Century Gothic" panose="020B0502020202020204" pitchFamily="34" charset="0"/>
                          <a:ea typeface="Calibri"/>
                          <a:cs typeface="Times New Roman"/>
                        </a:rPr>
                        <a:t> or dealing with something.</a:t>
                      </a:r>
                      <a:endParaRPr lang="en-GB" sz="1050" b="0" dirty="0">
                        <a:solidFill>
                          <a:schemeClr val="tx1"/>
                        </a:solidFill>
                        <a:effectLst/>
                        <a:latin typeface="Century Gothic" panose="020B0502020202020204" pitchFamily="34" charset="0"/>
                        <a:ea typeface="Calibri"/>
                        <a:cs typeface="Times New Roman"/>
                      </a:endParaRPr>
                    </a:p>
                  </a:txBody>
                  <a:tcPr marL="68580" marR="68580" marT="0" marB="0">
                    <a:solidFill>
                      <a:srgbClr val="CF9FFF"/>
                    </a:solidFill>
                  </a:tcPr>
                </a:tc>
                <a:extLst>
                  <a:ext uri="{0D108BD9-81ED-4DB2-BD59-A6C34878D82A}">
                    <a16:rowId xmlns:a16="http://schemas.microsoft.com/office/drawing/2014/main" val="10011"/>
                  </a:ext>
                </a:extLst>
              </a:tr>
              <a:tr h="395508">
                <a:tc>
                  <a:txBody>
                    <a:bodyPr/>
                    <a:lstStyle/>
                    <a:p>
                      <a:pPr algn="l">
                        <a:lnSpc>
                          <a:spcPct val="115000"/>
                        </a:lnSpc>
                        <a:spcAft>
                          <a:spcPts val="0"/>
                        </a:spcAft>
                      </a:pPr>
                      <a:r>
                        <a:rPr lang="en-GB" sz="1100" dirty="0">
                          <a:effectLst/>
                          <a:latin typeface="Century Gothic" panose="020B0502020202020204" pitchFamily="34" charset="0"/>
                          <a:ea typeface="Calibri"/>
                          <a:cs typeface="Times New Roman"/>
                        </a:rPr>
                        <a:t>Triggers</a:t>
                      </a:r>
                    </a:p>
                  </a:txBody>
                  <a:tcPr marL="50449" marR="50449" marT="0" marB="0">
                    <a:solidFill>
                      <a:srgbClr val="9933FF"/>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GB" sz="1050" dirty="0">
                          <a:effectLst/>
                          <a:latin typeface="Century Gothic" panose="020B0502020202020204" pitchFamily="34" charset="0"/>
                          <a:ea typeface="Calibri"/>
                          <a:cs typeface="Times New Roman"/>
                        </a:rPr>
                        <a:t>An event or situation which causes someone to do something.</a:t>
                      </a:r>
                    </a:p>
                  </a:txBody>
                  <a:tcPr marL="68580" marR="68580" marT="0" marB="0">
                    <a:solidFill>
                      <a:srgbClr val="CF9FFF"/>
                    </a:solidFill>
                  </a:tcPr>
                </a:tc>
                <a:extLst>
                  <a:ext uri="{0D108BD9-81ED-4DB2-BD59-A6C34878D82A}">
                    <a16:rowId xmlns:a16="http://schemas.microsoft.com/office/drawing/2014/main" val="10012"/>
                  </a:ext>
                </a:extLst>
              </a:tr>
              <a:tr h="395508">
                <a:tc>
                  <a:txBody>
                    <a:bodyPr/>
                    <a:lstStyle/>
                    <a:p>
                      <a:pPr algn="l">
                        <a:lnSpc>
                          <a:spcPct val="115000"/>
                        </a:lnSpc>
                        <a:spcAft>
                          <a:spcPts val="0"/>
                        </a:spcAft>
                      </a:pPr>
                      <a:r>
                        <a:rPr lang="en-GB" sz="1100" dirty="0">
                          <a:effectLst/>
                          <a:latin typeface="Century Gothic" panose="020B0502020202020204" pitchFamily="34" charset="0"/>
                          <a:ea typeface="Calibri"/>
                          <a:cs typeface="Times New Roman"/>
                        </a:rPr>
                        <a:t>Vulnerable</a:t>
                      </a:r>
                    </a:p>
                  </a:txBody>
                  <a:tcPr marL="50449" marR="50449" marT="0" marB="0">
                    <a:solidFill>
                      <a:srgbClr val="9933FF"/>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GB" sz="1050" dirty="0">
                          <a:effectLst/>
                          <a:latin typeface="Century Gothic" panose="020B0502020202020204" pitchFamily="34" charset="0"/>
                          <a:ea typeface="Calibri"/>
                          <a:cs typeface="Times New Roman"/>
                        </a:rPr>
                        <a:t>Able to be easily hurt, influenced or attacked.</a:t>
                      </a:r>
                    </a:p>
                  </a:txBody>
                  <a:tcPr marL="68580" marR="68580" marT="0" marB="0">
                    <a:solidFill>
                      <a:srgbClr val="CF9FFF"/>
                    </a:solidFill>
                  </a:tcPr>
                </a:tc>
                <a:extLst>
                  <a:ext uri="{0D108BD9-81ED-4DB2-BD59-A6C34878D82A}">
                    <a16:rowId xmlns:a16="http://schemas.microsoft.com/office/drawing/2014/main" val="10013"/>
                  </a:ext>
                </a:extLst>
              </a:tr>
            </a:tbl>
          </a:graphicData>
        </a:graphic>
      </p:graphicFrame>
      <p:sp>
        <p:nvSpPr>
          <p:cNvPr id="6" name="TextBox 5"/>
          <p:cNvSpPr txBox="1"/>
          <p:nvPr/>
        </p:nvSpPr>
        <p:spPr>
          <a:xfrm>
            <a:off x="8126548" y="289872"/>
            <a:ext cx="2438400" cy="338554"/>
          </a:xfrm>
          <a:prstGeom prst="rect">
            <a:avLst/>
          </a:prstGeom>
          <a:noFill/>
        </p:spPr>
        <p:txBody>
          <a:bodyPr wrap="square" rtlCol="0">
            <a:spAutoFit/>
          </a:bodyPr>
          <a:lstStyle/>
          <a:p>
            <a:r>
              <a:rPr lang="en-GB" sz="1600" b="1" dirty="0">
                <a:latin typeface="Century Gothic" panose="020B0502020202020204" pitchFamily="34" charset="0"/>
              </a:rPr>
              <a:t>Key Vocabulary</a:t>
            </a:r>
          </a:p>
        </p:txBody>
      </p:sp>
      <p:sp>
        <p:nvSpPr>
          <p:cNvPr id="22" name="TextBox 21"/>
          <p:cNvSpPr txBox="1"/>
          <p:nvPr/>
        </p:nvSpPr>
        <p:spPr>
          <a:xfrm>
            <a:off x="79690" y="722765"/>
            <a:ext cx="1461433" cy="2893100"/>
          </a:xfrm>
          <a:prstGeom prst="rect">
            <a:avLst/>
          </a:prstGeom>
          <a:noFill/>
        </p:spPr>
        <p:txBody>
          <a:bodyPr wrap="square" rtlCol="0">
            <a:spAutoFit/>
          </a:bodyPr>
          <a:lstStyle/>
          <a:p>
            <a:pPr algn="ctr"/>
            <a:r>
              <a:rPr lang="en-GB" sz="1400" b="1" u="sng" dirty="0">
                <a:latin typeface="Century Gothic" panose="020B0502020202020204" pitchFamily="34" charset="0"/>
              </a:rPr>
              <a:t>Reflective Questions</a:t>
            </a:r>
          </a:p>
          <a:p>
            <a:pPr marL="171450" indent="-171450" fontAlgn="t">
              <a:buFont typeface="Arial" panose="020B0604020202020204" pitchFamily="34" charset="0"/>
              <a:buChar char="•"/>
            </a:pPr>
            <a:r>
              <a:rPr lang="en-GB" sz="1100" dirty="0">
                <a:latin typeface="Century Gothic" panose="020B0502020202020204" pitchFamily="34" charset="0"/>
              </a:rPr>
              <a:t>What do you do to keep yourself physically/mentally well? What helps you when you feel stressed?</a:t>
            </a:r>
          </a:p>
          <a:p>
            <a:pPr marL="171450" indent="-171450" fontAlgn="t">
              <a:buFont typeface="Arial" panose="020B0604020202020204" pitchFamily="34" charset="0"/>
              <a:buChar char="•"/>
            </a:pPr>
            <a:r>
              <a:rPr lang="en-GB" sz="1100" dirty="0">
                <a:latin typeface="Century Gothic" panose="020B0502020202020204" pitchFamily="34" charset="0"/>
              </a:rPr>
              <a:t>What can you do if someone is putting pressure on you to do something you don’t want to do?</a:t>
            </a:r>
          </a:p>
        </p:txBody>
      </p:sp>
      <p:sp>
        <p:nvSpPr>
          <p:cNvPr id="23" name="TextBox 22"/>
          <p:cNvSpPr txBox="1"/>
          <p:nvPr/>
        </p:nvSpPr>
        <p:spPr>
          <a:xfrm>
            <a:off x="95806" y="414987"/>
            <a:ext cx="3503581" cy="307777"/>
          </a:xfrm>
          <a:prstGeom prst="rect">
            <a:avLst/>
          </a:prstGeom>
          <a:noFill/>
        </p:spPr>
        <p:txBody>
          <a:bodyPr wrap="square" rtlCol="0">
            <a:spAutoFit/>
          </a:bodyPr>
          <a:lstStyle/>
          <a:p>
            <a:r>
              <a:rPr lang="en-GB" sz="1400" b="1" u="sng" dirty="0">
                <a:solidFill>
                  <a:srgbClr val="00B0F0"/>
                </a:solidFill>
                <a:latin typeface="Century Gothic" panose="020B0502020202020204" pitchFamily="34" charset="0"/>
              </a:rPr>
              <a:t>Jigsaw – Healthy Me</a:t>
            </a:r>
          </a:p>
        </p:txBody>
      </p:sp>
      <p:sp>
        <p:nvSpPr>
          <p:cNvPr id="16" name="TextBox 15"/>
          <p:cNvSpPr txBox="1"/>
          <p:nvPr/>
        </p:nvSpPr>
        <p:spPr>
          <a:xfrm>
            <a:off x="1541124" y="722765"/>
            <a:ext cx="2166298" cy="1954381"/>
          </a:xfrm>
          <a:prstGeom prst="rect">
            <a:avLst/>
          </a:prstGeom>
          <a:noFill/>
          <a:ln w="28575">
            <a:noFill/>
            <a:prstDash val="solid"/>
          </a:ln>
        </p:spPr>
        <p:txBody>
          <a:bodyPr wrap="square" rtlCol="0">
            <a:spAutoFit/>
          </a:bodyPr>
          <a:lstStyle/>
          <a:p>
            <a:pPr algn="ctr"/>
            <a:r>
              <a:rPr lang="en-GB" sz="1100" b="1" u="sng" dirty="0">
                <a:latin typeface="Century Gothic" panose="020B0502020202020204" pitchFamily="34" charset="0"/>
              </a:rPr>
              <a:t>What Makes Our School Great?</a:t>
            </a:r>
          </a:p>
          <a:p>
            <a:pPr algn="ctr"/>
            <a:r>
              <a:rPr lang="en-GB" sz="1100" dirty="0">
                <a:latin typeface="Century Gothic" panose="020B0502020202020204" pitchFamily="34" charset="0"/>
              </a:rPr>
              <a:t>As good citizens of Rotherhithe Primary School it is important for us to take responsibility for our own health and well-being. We can understand that we may feel stress and pressure, and need positive strategies to deal with this safely.</a:t>
            </a:r>
            <a:endParaRPr lang="en-GB" sz="1100" u="sng" dirty="0">
              <a:latin typeface="Century Gothic" panose="020B0502020202020204" pitchFamily="34" charset="0"/>
            </a:endParaRPr>
          </a:p>
        </p:txBody>
      </p:sp>
      <p:pic>
        <p:nvPicPr>
          <p:cNvPr id="14" name="Picture 13">
            <a:extLst>
              <a:ext uri="{FF2B5EF4-FFF2-40B4-BE49-F238E27FC236}">
                <a16:creationId xmlns:a16="http://schemas.microsoft.com/office/drawing/2014/main" id="{31E030B9-3588-FD41-9659-7A60E3618AFB}"/>
              </a:ext>
            </a:extLst>
          </p:cNvPr>
          <p:cNvPicPr/>
          <p:nvPr/>
        </p:nvPicPr>
        <p:blipFill rotWithShape="1">
          <a:blip r:embed="rId2" cstate="print">
            <a:extLst>
              <a:ext uri="{28A0092B-C50C-407E-A947-70E740481C1C}">
                <a14:useLocalDpi xmlns:a14="http://schemas.microsoft.com/office/drawing/2010/main" val="0"/>
              </a:ext>
            </a:extLst>
          </a:blip>
          <a:srcRect l="3370" t="3095" r="2291" b="5476"/>
          <a:stretch/>
        </p:blipFill>
        <p:spPr bwMode="auto">
          <a:xfrm>
            <a:off x="4481833" y="4247140"/>
            <a:ext cx="1976799" cy="2753435"/>
          </a:xfrm>
          <a:prstGeom prst="rect">
            <a:avLst/>
          </a:prstGeom>
          <a:ln>
            <a:noFill/>
          </a:ln>
          <a:extLst>
            <a:ext uri="{53640926-AAD7-44D8-BBD7-CCE9431645EC}">
              <a14:shadowObscured xmlns:a14="http://schemas.microsoft.com/office/drawing/2010/main"/>
            </a:ext>
          </a:extLst>
        </p:spPr>
      </p:pic>
      <p:sp>
        <p:nvSpPr>
          <p:cNvPr id="17" name="TextBox 16"/>
          <p:cNvSpPr txBox="1"/>
          <p:nvPr/>
        </p:nvSpPr>
        <p:spPr>
          <a:xfrm>
            <a:off x="79689" y="4815945"/>
            <a:ext cx="3627733" cy="1954381"/>
          </a:xfrm>
          <a:prstGeom prst="rect">
            <a:avLst/>
          </a:prstGeom>
          <a:noFill/>
          <a:ln w="28575">
            <a:solidFill>
              <a:srgbClr val="F8A2EE"/>
            </a:solidFill>
            <a:prstDash val="solid"/>
          </a:ln>
        </p:spPr>
        <p:txBody>
          <a:bodyPr wrap="square" rtlCol="0">
            <a:spAutoFit/>
          </a:bodyPr>
          <a:lstStyle/>
          <a:p>
            <a:pPr algn="ctr"/>
            <a:r>
              <a:rPr lang="en-GB" sz="1100" b="1" u="sng" dirty="0">
                <a:latin typeface="Century Gothic" panose="020B0502020202020204" pitchFamily="34" charset="0"/>
              </a:rPr>
              <a:t>Healthy me</a:t>
            </a:r>
          </a:p>
          <a:p>
            <a:r>
              <a:rPr lang="en-US" sz="1000" dirty="0">
                <a:latin typeface="Century Gothic" panose="020B0502020202020204" pitchFamily="34" charset="0"/>
              </a:rPr>
              <a:t>In this Puzzle the children discuss taking responsibility for their own physical and emotional health and the choices linked to this. They talk about different types of drugs and the effects these can have on people’s bodies. The class discuss exploitation as well as gang culture and the associated risks. They also talk about mental health / illness and that people have different attitudes towards this. They learn to recognise the triggers for and feelings of being stressed and that there are strategies they can use when they are feeling stressed.</a:t>
            </a:r>
            <a:endParaRPr lang="en-GB" sz="1000" dirty="0">
              <a:latin typeface="Century Gothic" panose="020B0502020202020204" pitchFamily="34" charset="0"/>
            </a:endParaRPr>
          </a:p>
        </p:txBody>
      </p:sp>
      <p:pic>
        <p:nvPicPr>
          <p:cNvPr id="13" name="Picture 12"/>
          <p:cNvPicPr/>
          <p:nvPr/>
        </p:nvPicPr>
        <p:blipFill rotWithShape="1">
          <a:blip r:embed="rId3">
            <a:extLst>
              <a:ext uri="{28A0092B-C50C-407E-A947-70E740481C1C}">
                <a14:useLocalDpi xmlns:a14="http://schemas.microsoft.com/office/drawing/2010/main" val="0"/>
              </a:ext>
            </a:extLst>
          </a:blip>
          <a:srcRect l="20202" t="22043" r="10437" b="7527"/>
          <a:stretch/>
        </p:blipFill>
        <p:spPr bwMode="auto">
          <a:xfrm>
            <a:off x="95807" y="3955550"/>
            <a:ext cx="1445318" cy="740435"/>
          </a:xfrm>
          <a:prstGeom prst="rect">
            <a:avLst/>
          </a:prstGeom>
          <a:ln>
            <a:noFill/>
          </a:ln>
          <a:extLst>
            <a:ext uri="{53640926-AAD7-44D8-BBD7-CCE9431645EC}">
              <a14:shadowObscured xmlns:a14="http://schemas.microsoft.com/office/drawing/2010/main"/>
            </a:ext>
          </a:extLst>
        </p:spPr>
      </p:pic>
      <p:pic>
        <p:nvPicPr>
          <p:cNvPr id="1031" name="Picture 7" descr="C:\Users\ICT Department\AppData\Local\Microsoft\Windows\INetCache\IE\0RQA5B3K\46556043794_805ab53856_b[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0" y="2846422"/>
            <a:ext cx="2321532" cy="1849563"/>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ICT Department\AppData\Local\Microsoft\Windows\INetCache\IE\0RQA5B3K\4224522103_2fd9388745[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78283" y="4572001"/>
            <a:ext cx="1013717" cy="212162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2569B947-C778-630A-DC7D-7BF13B0E4675}"/>
              </a:ext>
            </a:extLst>
          </p:cNvPr>
          <p:cNvPicPr>
            <a:picLocks noChangeAspect="1"/>
          </p:cNvPicPr>
          <p:nvPr/>
        </p:nvPicPr>
        <p:blipFill>
          <a:blip r:embed="rId6"/>
          <a:stretch>
            <a:fillRect/>
          </a:stretch>
        </p:blipFill>
        <p:spPr>
          <a:xfrm>
            <a:off x="3392440" y="47646"/>
            <a:ext cx="499915" cy="609653"/>
          </a:xfrm>
          <a:prstGeom prst="rect">
            <a:avLst/>
          </a:prstGeom>
        </p:spPr>
      </p:pic>
    </p:spTree>
    <p:extLst>
      <p:ext uri="{BB962C8B-B14F-4D97-AF65-F5344CB8AC3E}">
        <p14:creationId xmlns:p14="http://schemas.microsoft.com/office/powerpoint/2010/main" val="25915760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D9AA80867A9F45A260D426560E93F5" ma:contentTypeVersion="19" ma:contentTypeDescription="Create a new document." ma:contentTypeScope="" ma:versionID="334371ec745db90fddf68ff12df3c3c8">
  <xsd:schema xmlns:xsd="http://www.w3.org/2001/XMLSchema" xmlns:xs="http://www.w3.org/2001/XMLSchema" xmlns:p="http://schemas.microsoft.com/office/2006/metadata/properties" xmlns:ns2="6f49690c-def7-4262-a2a7-c674cb9a0db9" xmlns:ns3="54d3de96-1e39-49c4-81c1-27b5a60193ca" xmlns:ns4="b42ab54c-3ccc-420f-9dec-d8557292fef6" targetNamespace="http://schemas.microsoft.com/office/2006/metadata/properties" ma:root="true" ma:fieldsID="cdee67a8f6e66e9b5ad22044c3485f82" ns2:_="" ns3:_="" ns4:_="">
    <xsd:import namespace="6f49690c-def7-4262-a2a7-c674cb9a0db9"/>
    <xsd:import namespace="54d3de96-1e39-49c4-81c1-27b5a60193ca"/>
    <xsd:import namespace="b42ab54c-3ccc-420f-9dec-d8557292fef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4:TaxCatchAll" minOccurs="0"/>
                <xsd:element ref="ns2:_Flow_SignoffStatu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49690c-def7-4262-a2a7-c674cb9a0d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2ee9a29-5d3b-47f4-bb28-73bb36778aab" ma:termSetId="09814cd3-568e-fe90-9814-8d621ff8fb84" ma:anchorId="fba54fb3-c3e1-fe81-a776-ca4b69148c4d" ma:open="true" ma:isKeyword="false">
      <xsd:complexType>
        <xsd:sequence>
          <xsd:element ref="pc:Terms" minOccurs="0" maxOccurs="1"/>
        </xsd:sequence>
      </xsd:complexType>
    </xsd:element>
    <xsd:element name="_Flow_SignoffStatus" ma:index="24" nillable="true" ma:displayName="Sign-off status" ma:internalName="Sign_x002d_off_x0020_status">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4d3de96-1e39-49c4-81c1-27b5a60193c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2ab54c-3ccc-420f-9dec-d8557292fef6"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6debb01f-d3d0-4d37-b937-29c69ee7f5be}" ma:internalName="TaxCatchAll" ma:showField="CatchAllData" ma:web="b42ab54c-3ccc-420f-9dec-d8557292fef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42ab54c-3ccc-420f-9dec-d8557292fef6" xsi:nil="true"/>
    <lcf76f155ced4ddcb4097134ff3c332f xmlns="6f49690c-def7-4262-a2a7-c674cb9a0db9">
      <Terms xmlns="http://schemas.microsoft.com/office/infopath/2007/PartnerControls"/>
    </lcf76f155ced4ddcb4097134ff3c332f>
    <_Flow_SignoffStatus xmlns="6f49690c-def7-4262-a2a7-c674cb9a0db9" xsi:nil="true"/>
  </documentManagement>
</p:properties>
</file>

<file path=customXml/itemProps1.xml><?xml version="1.0" encoding="utf-8"?>
<ds:datastoreItem xmlns:ds="http://schemas.openxmlformats.org/officeDocument/2006/customXml" ds:itemID="{315632C6-8384-491B-B759-B842C41E39FF}"/>
</file>

<file path=customXml/itemProps2.xml><?xml version="1.0" encoding="utf-8"?>
<ds:datastoreItem xmlns:ds="http://schemas.openxmlformats.org/officeDocument/2006/customXml" ds:itemID="{F73CD22A-39EB-4104-A1DE-2C5BF8580CB5}"/>
</file>

<file path=customXml/itemProps3.xml><?xml version="1.0" encoding="utf-8"?>
<ds:datastoreItem xmlns:ds="http://schemas.openxmlformats.org/officeDocument/2006/customXml" ds:itemID="{468F2509-5051-4E69-B0CD-F4819A3C7EE6}"/>
</file>

<file path=docProps/app.xml><?xml version="1.0" encoding="utf-8"?>
<Properties xmlns="http://schemas.openxmlformats.org/officeDocument/2006/extended-properties" xmlns:vt="http://schemas.openxmlformats.org/officeDocument/2006/docPropsVTypes">
  <TotalTime>3083</TotalTime>
  <Words>529</Words>
  <Application>Microsoft Office PowerPoint</Application>
  <PresentationFormat>Widescreen</PresentationFormat>
  <Paragraphs>62</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Century Gothic</vt:lpstr>
      <vt:lpstr>Letter-join 8</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Anisa Mahmood</dc:creator>
  <cp:lastModifiedBy>Kealan Doherty</cp:lastModifiedBy>
  <cp:revision>121</cp:revision>
  <dcterms:created xsi:type="dcterms:W3CDTF">2019-09-28T12:24:44Z</dcterms:created>
  <dcterms:modified xsi:type="dcterms:W3CDTF">2024-02-09T00:02:40Z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0x010100B8D9AA80867A9F45A260D426560E93F5</vt:lpwstr>
  </property>
</Properties>
</file>