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2EE"/>
    <a:srgbClr val="CC66FF"/>
    <a:srgbClr val="D1A3FF"/>
    <a:srgbClr val="CF9FFF"/>
    <a:srgbClr val="9933FF"/>
    <a:srgbClr val="FF9999"/>
    <a:srgbClr val="FF9966"/>
    <a:srgbClr val="FFD5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varScale="1">
        <p:scale>
          <a:sx n="72" d="100"/>
          <a:sy n="72" d="100"/>
        </p:scale>
        <p:origin x="105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56D32-1299-4C27-B316-07509D00D6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5717B1C-57ED-4B9F-B002-431363A75A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12FA5F-D283-4CD1-9F5C-2C6180D14703}"/>
              </a:ext>
            </a:extLst>
          </p:cNvPr>
          <p:cNvSpPr>
            <a:spLocks noGrp="1"/>
          </p:cNvSpPr>
          <p:nvPr>
            <p:ph type="dt" sz="half" idx="10"/>
          </p:nvPr>
        </p:nvSpPr>
        <p:spPr/>
        <p:txBody>
          <a:bodyPr/>
          <a:lstStyle/>
          <a:p>
            <a:fld id="{2E54BE76-67ED-4E95-8993-4FFE06C471A5}" type="datetimeFigureOut">
              <a:rPr lang="en-GB" smtClean="0"/>
              <a:t>06/02/2024</a:t>
            </a:fld>
            <a:endParaRPr lang="en-GB"/>
          </a:p>
        </p:txBody>
      </p:sp>
      <p:sp>
        <p:nvSpPr>
          <p:cNvPr id="5" name="Footer Placeholder 4">
            <a:extLst>
              <a:ext uri="{FF2B5EF4-FFF2-40B4-BE49-F238E27FC236}">
                <a16:creationId xmlns:a16="http://schemas.microsoft.com/office/drawing/2014/main" id="{41779D4A-A455-401A-9CE0-2C95A0CC50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E30612-7843-444B-92A6-C51C659D9B1A}"/>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577812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A2AF6-9AF3-4884-8B26-C9FD6702E1F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FA583A-9E16-4582-99E9-D16689AE3F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9B7073-3BEB-45A1-B12A-136BDA6C25D6}"/>
              </a:ext>
            </a:extLst>
          </p:cNvPr>
          <p:cNvSpPr>
            <a:spLocks noGrp="1"/>
          </p:cNvSpPr>
          <p:nvPr>
            <p:ph type="dt" sz="half" idx="10"/>
          </p:nvPr>
        </p:nvSpPr>
        <p:spPr/>
        <p:txBody>
          <a:bodyPr/>
          <a:lstStyle/>
          <a:p>
            <a:fld id="{2E54BE76-67ED-4E95-8993-4FFE06C471A5}" type="datetimeFigureOut">
              <a:rPr lang="en-GB" smtClean="0"/>
              <a:t>06/02/2024</a:t>
            </a:fld>
            <a:endParaRPr lang="en-GB"/>
          </a:p>
        </p:txBody>
      </p:sp>
      <p:sp>
        <p:nvSpPr>
          <p:cNvPr id="5" name="Footer Placeholder 4">
            <a:extLst>
              <a:ext uri="{FF2B5EF4-FFF2-40B4-BE49-F238E27FC236}">
                <a16:creationId xmlns:a16="http://schemas.microsoft.com/office/drawing/2014/main" id="{77F9ABA9-2E6F-4A5C-9CE1-3E4B831198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6F8673-1FAA-469D-8CC8-F42E30282D64}"/>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4289372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6F8488-A038-44AD-81BB-06A7D58672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0F7331-BB41-4DDE-A9DF-5ADF80811E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156A69-2451-4B48-9264-ED29F168A65B}"/>
              </a:ext>
            </a:extLst>
          </p:cNvPr>
          <p:cNvSpPr>
            <a:spLocks noGrp="1"/>
          </p:cNvSpPr>
          <p:nvPr>
            <p:ph type="dt" sz="half" idx="10"/>
          </p:nvPr>
        </p:nvSpPr>
        <p:spPr/>
        <p:txBody>
          <a:bodyPr/>
          <a:lstStyle/>
          <a:p>
            <a:fld id="{2E54BE76-67ED-4E95-8993-4FFE06C471A5}" type="datetimeFigureOut">
              <a:rPr lang="en-GB" smtClean="0"/>
              <a:t>06/02/2024</a:t>
            </a:fld>
            <a:endParaRPr lang="en-GB"/>
          </a:p>
        </p:txBody>
      </p:sp>
      <p:sp>
        <p:nvSpPr>
          <p:cNvPr id="5" name="Footer Placeholder 4">
            <a:extLst>
              <a:ext uri="{FF2B5EF4-FFF2-40B4-BE49-F238E27FC236}">
                <a16:creationId xmlns:a16="http://schemas.microsoft.com/office/drawing/2014/main" id="{31FAF7C0-82BD-4353-9ED7-6161442D0B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97D245-E0F1-4A25-95D4-51C75F31E8B6}"/>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39100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A43D5-6C58-4A6C-BA3F-9C2C17933B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4E6FE0-F467-48A0-9269-8B54F036D0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97F7DD-4227-4068-B7C6-1343C1281976}"/>
              </a:ext>
            </a:extLst>
          </p:cNvPr>
          <p:cNvSpPr>
            <a:spLocks noGrp="1"/>
          </p:cNvSpPr>
          <p:nvPr>
            <p:ph type="dt" sz="half" idx="10"/>
          </p:nvPr>
        </p:nvSpPr>
        <p:spPr/>
        <p:txBody>
          <a:bodyPr/>
          <a:lstStyle/>
          <a:p>
            <a:fld id="{2E54BE76-67ED-4E95-8993-4FFE06C471A5}" type="datetimeFigureOut">
              <a:rPr lang="en-GB" smtClean="0"/>
              <a:t>06/02/2024</a:t>
            </a:fld>
            <a:endParaRPr lang="en-GB"/>
          </a:p>
        </p:txBody>
      </p:sp>
      <p:sp>
        <p:nvSpPr>
          <p:cNvPr id="5" name="Footer Placeholder 4">
            <a:extLst>
              <a:ext uri="{FF2B5EF4-FFF2-40B4-BE49-F238E27FC236}">
                <a16:creationId xmlns:a16="http://schemas.microsoft.com/office/drawing/2014/main" id="{AE9BAF30-19E3-4404-98FA-10E43A3E0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B857D6-7AEF-4571-A707-A7A742CD24E5}"/>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7527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A5C0B-3FDD-4352-86DC-CB58793986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8FE0091-F5C7-4069-BE79-A2D5C99A40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89918A-7CDC-469F-8046-8C3AC3F30F55}"/>
              </a:ext>
            </a:extLst>
          </p:cNvPr>
          <p:cNvSpPr>
            <a:spLocks noGrp="1"/>
          </p:cNvSpPr>
          <p:nvPr>
            <p:ph type="dt" sz="half" idx="10"/>
          </p:nvPr>
        </p:nvSpPr>
        <p:spPr/>
        <p:txBody>
          <a:bodyPr/>
          <a:lstStyle/>
          <a:p>
            <a:fld id="{2E54BE76-67ED-4E95-8993-4FFE06C471A5}" type="datetimeFigureOut">
              <a:rPr lang="en-GB" smtClean="0"/>
              <a:t>06/02/2024</a:t>
            </a:fld>
            <a:endParaRPr lang="en-GB"/>
          </a:p>
        </p:txBody>
      </p:sp>
      <p:sp>
        <p:nvSpPr>
          <p:cNvPr id="5" name="Footer Placeholder 4">
            <a:extLst>
              <a:ext uri="{FF2B5EF4-FFF2-40B4-BE49-F238E27FC236}">
                <a16:creationId xmlns:a16="http://schemas.microsoft.com/office/drawing/2014/main" id="{7C5D3BEB-EBB0-4CFC-99E6-CF2785F351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DF9E23-8DAB-4B8A-9B31-ADC40D6527B1}"/>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46422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A20CB-9A43-49B8-9A61-66BEA5979B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E7D639-78E7-4C76-AF48-3DDF3A4192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FF81B5B-0502-41BF-AB0E-B9B801CC1F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93DA9B-1B78-4940-AB82-D4B1FC6502E7}"/>
              </a:ext>
            </a:extLst>
          </p:cNvPr>
          <p:cNvSpPr>
            <a:spLocks noGrp="1"/>
          </p:cNvSpPr>
          <p:nvPr>
            <p:ph type="dt" sz="half" idx="10"/>
          </p:nvPr>
        </p:nvSpPr>
        <p:spPr/>
        <p:txBody>
          <a:bodyPr/>
          <a:lstStyle/>
          <a:p>
            <a:fld id="{2E54BE76-67ED-4E95-8993-4FFE06C471A5}" type="datetimeFigureOut">
              <a:rPr lang="en-GB" smtClean="0"/>
              <a:t>06/02/2024</a:t>
            </a:fld>
            <a:endParaRPr lang="en-GB"/>
          </a:p>
        </p:txBody>
      </p:sp>
      <p:sp>
        <p:nvSpPr>
          <p:cNvPr id="6" name="Footer Placeholder 5">
            <a:extLst>
              <a:ext uri="{FF2B5EF4-FFF2-40B4-BE49-F238E27FC236}">
                <a16:creationId xmlns:a16="http://schemas.microsoft.com/office/drawing/2014/main" id="{53356932-8809-4653-BB5A-B3C84DD0D5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BEDFD5-9D6E-4D2F-A653-E3945F3A38BA}"/>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3808282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E38B5-9492-4B38-A5B8-7F41BC4F22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8DE7CA-C99B-48F3-AAF7-FF55071E58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B7A7BF-29E2-4BD5-A9A7-50DFEE7A78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73C5008-78B0-46A8-89B2-7780DA893E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A2C0CE-272C-4FF8-B97D-3B97DE703E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14BF5C8-4E6C-4B10-B5B6-C4B1668FB9B8}"/>
              </a:ext>
            </a:extLst>
          </p:cNvPr>
          <p:cNvSpPr>
            <a:spLocks noGrp="1"/>
          </p:cNvSpPr>
          <p:nvPr>
            <p:ph type="dt" sz="half" idx="10"/>
          </p:nvPr>
        </p:nvSpPr>
        <p:spPr/>
        <p:txBody>
          <a:bodyPr/>
          <a:lstStyle/>
          <a:p>
            <a:fld id="{2E54BE76-67ED-4E95-8993-4FFE06C471A5}" type="datetimeFigureOut">
              <a:rPr lang="en-GB" smtClean="0"/>
              <a:t>06/02/2024</a:t>
            </a:fld>
            <a:endParaRPr lang="en-GB"/>
          </a:p>
        </p:txBody>
      </p:sp>
      <p:sp>
        <p:nvSpPr>
          <p:cNvPr id="8" name="Footer Placeholder 7">
            <a:extLst>
              <a:ext uri="{FF2B5EF4-FFF2-40B4-BE49-F238E27FC236}">
                <a16:creationId xmlns:a16="http://schemas.microsoft.com/office/drawing/2014/main" id="{2F0C1F5D-2631-43FF-B95C-8058ACD8890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D5A4864-9843-464E-8827-576118702B46}"/>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93789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02D3-37A7-459E-B30D-7A13B57E66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4050972-632E-4F3F-9125-86DAB412BC6A}"/>
              </a:ext>
            </a:extLst>
          </p:cNvPr>
          <p:cNvSpPr>
            <a:spLocks noGrp="1"/>
          </p:cNvSpPr>
          <p:nvPr>
            <p:ph type="dt" sz="half" idx="10"/>
          </p:nvPr>
        </p:nvSpPr>
        <p:spPr/>
        <p:txBody>
          <a:bodyPr/>
          <a:lstStyle/>
          <a:p>
            <a:fld id="{2E54BE76-67ED-4E95-8993-4FFE06C471A5}" type="datetimeFigureOut">
              <a:rPr lang="en-GB" smtClean="0"/>
              <a:t>06/02/2024</a:t>
            </a:fld>
            <a:endParaRPr lang="en-GB"/>
          </a:p>
        </p:txBody>
      </p:sp>
      <p:sp>
        <p:nvSpPr>
          <p:cNvPr id="4" name="Footer Placeholder 3">
            <a:extLst>
              <a:ext uri="{FF2B5EF4-FFF2-40B4-BE49-F238E27FC236}">
                <a16:creationId xmlns:a16="http://schemas.microsoft.com/office/drawing/2014/main" id="{651C1192-8FF1-4A69-BF87-849D74E2BF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D009B19-E008-42AF-B2C2-AE26069D0F71}"/>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79936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7BB25E-57FE-40E2-8A30-66B66C505FDE}"/>
              </a:ext>
            </a:extLst>
          </p:cNvPr>
          <p:cNvSpPr>
            <a:spLocks noGrp="1"/>
          </p:cNvSpPr>
          <p:nvPr>
            <p:ph type="dt" sz="half" idx="10"/>
          </p:nvPr>
        </p:nvSpPr>
        <p:spPr/>
        <p:txBody>
          <a:bodyPr/>
          <a:lstStyle/>
          <a:p>
            <a:fld id="{2E54BE76-67ED-4E95-8993-4FFE06C471A5}" type="datetimeFigureOut">
              <a:rPr lang="en-GB" smtClean="0"/>
              <a:t>06/02/2024</a:t>
            </a:fld>
            <a:endParaRPr lang="en-GB"/>
          </a:p>
        </p:txBody>
      </p:sp>
      <p:sp>
        <p:nvSpPr>
          <p:cNvPr id="3" name="Footer Placeholder 2">
            <a:extLst>
              <a:ext uri="{FF2B5EF4-FFF2-40B4-BE49-F238E27FC236}">
                <a16:creationId xmlns:a16="http://schemas.microsoft.com/office/drawing/2014/main" id="{0BBB33DE-C8DF-42B6-8AD3-B1C81A62D55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1938E3D-90FF-4EC2-BED0-7B1E48776AED}"/>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140632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C4C8A-97E3-4172-B6B2-1DD9E3E67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D6E8FC3-2185-473E-99E3-3AA8C86FE2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3AB7922-C340-4B7B-B731-339CDA7736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46957B-DF11-438A-AB26-AA1420BA95AB}"/>
              </a:ext>
            </a:extLst>
          </p:cNvPr>
          <p:cNvSpPr>
            <a:spLocks noGrp="1"/>
          </p:cNvSpPr>
          <p:nvPr>
            <p:ph type="dt" sz="half" idx="10"/>
          </p:nvPr>
        </p:nvSpPr>
        <p:spPr/>
        <p:txBody>
          <a:bodyPr/>
          <a:lstStyle/>
          <a:p>
            <a:fld id="{2E54BE76-67ED-4E95-8993-4FFE06C471A5}" type="datetimeFigureOut">
              <a:rPr lang="en-GB" smtClean="0"/>
              <a:t>06/02/2024</a:t>
            </a:fld>
            <a:endParaRPr lang="en-GB"/>
          </a:p>
        </p:txBody>
      </p:sp>
      <p:sp>
        <p:nvSpPr>
          <p:cNvPr id="6" name="Footer Placeholder 5">
            <a:extLst>
              <a:ext uri="{FF2B5EF4-FFF2-40B4-BE49-F238E27FC236}">
                <a16:creationId xmlns:a16="http://schemas.microsoft.com/office/drawing/2014/main" id="{41B3AD3B-73D6-45D2-B324-C30DD1D0CE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A7F19C-C9AF-4044-8B9F-30E2E361C24C}"/>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276024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F53A0-573B-484B-9004-385FBB7053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92860F0-E859-4A90-8EF1-E65DD2AF0B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A34B03C-9ABE-4F81-846F-E42E03D96D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5C0E29-CEA3-466E-B6DF-FD99F2361B6D}"/>
              </a:ext>
            </a:extLst>
          </p:cNvPr>
          <p:cNvSpPr>
            <a:spLocks noGrp="1"/>
          </p:cNvSpPr>
          <p:nvPr>
            <p:ph type="dt" sz="half" idx="10"/>
          </p:nvPr>
        </p:nvSpPr>
        <p:spPr/>
        <p:txBody>
          <a:bodyPr/>
          <a:lstStyle/>
          <a:p>
            <a:fld id="{2E54BE76-67ED-4E95-8993-4FFE06C471A5}" type="datetimeFigureOut">
              <a:rPr lang="en-GB" smtClean="0"/>
              <a:t>06/02/2024</a:t>
            </a:fld>
            <a:endParaRPr lang="en-GB"/>
          </a:p>
        </p:txBody>
      </p:sp>
      <p:sp>
        <p:nvSpPr>
          <p:cNvPr id="6" name="Footer Placeholder 5">
            <a:extLst>
              <a:ext uri="{FF2B5EF4-FFF2-40B4-BE49-F238E27FC236}">
                <a16:creationId xmlns:a16="http://schemas.microsoft.com/office/drawing/2014/main" id="{DD9D3AF0-E52F-45FC-B719-C8434BEBC0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EF8BA3-BA12-4C88-8306-17E343D877D0}"/>
              </a:ext>
            </a:extLst>
          </p:cNvPr>
          <p:cNvSpPr>
            <a:spLocks noGrp="1"/>
          </p:cNvSpPr>
          <p:nvPr>
            <p:ph type="sldNum" sz="quarter" idx="12"/>
          </p:nvPr>
        </p:nvSpPr>
        <p:spPr/>
        <p:txBody>
          <a:bodyPr/>
          <a:lstStyle/>
          <a:p>
            <a:fld id="{5C71B280-CDDF-4280-BBE7-8B100CA9D1C5}" type="slidenum">
              <a:rPr lang="en-GB" smtClean="0"/>
              <a:t>‹#›</a:t>
            </a:fld>
            <a:endParaRPr lang="en-GB"/>
          </a:p>
        </p:txBody>
      </p:sp>
    </p:spTree>
    <p:extLst>
      <p:ext uri="{BB962C8B-B14F-4D97-AF65-F5344CB8AC3E}">
        <p14:creationId xmlns:p14="http://schemas.microsoft.com/office/powerpoint/2010/main" val="1616510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2F869E-1E7F-4169-B9AC-6589A7F89B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2FE5C1-ED91-4061-96BB-C005CFA58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A0A6E9-05F1-4CB8-9167-657C4071AF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4BE76-67ED-4E95-8993-4FFE06C471A5}" type="datetimeFigureOut">
              <a:rPr lang="en-GB" smtClean="0"/>
              <a:t>06/02/2024</a:t>
            </a:fld>
            <a:endParaRPr lang="en-GB"/>
          </a:p>
        </p:txBody>
      </p:sp>
      <p:sp>
        <p:nvSpPr>
          <p:cNvPr id="5" name="Footer Placeholder 4">
            <a:extLst>
              <a:ext uri="{FF2B5EF4-FFF2-40B4-BE49-F238E27FC236}">
                <a16:creationId xmlns:a16="http://schemas.microsoft.com/office/drawing/2014/main" id="{AB17B97C-2156-42BC-8E04-9ABC940D85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A6B589D-6CE6-4596-A3E9-729ADCC9A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1B280-CDDF-4280-BBE7-8B100CA9D1C5}" type="slidenum">
              <a:rPr lang="en-GB" smtClean="0"/>
              <a:t>‹#›</a:t>
            </a:fld>
            <a:endParaRPr lang="en-GB"/>
          </a:p>
        </p:txBody>
      </p:sp>
    </p:spTree>
    <p:extLst>
      <p:ext uri="{BB962C8B-B14F-4D97-AF65-F5344CB8AC3E}">
        <p14:creationId xmlns:p14="http://schemas.microsoft.com/office/powerpoint/2010/main" val="3975750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ext uri="{D42A27DB-BD31-4B8C-83A1-F6EECF244321}">
                <p14:modId xmlns:p14="http://schemas.microsoft.com/office/powerpoint/2010/main" val="2243852601"/>
              </p:ext>
            </p:extLst>
          </p:nvPr>
        </p:nvGraphicFramePr>
        <p:xfrm>
          <a:off x="95806" y="722765"/>
          <a:ext cx="3732060" cy="3962251"/>
        </p:xfrm>
        <a:graphic>
          <a:graphicData uri="http://schemas.openxmlformats.org/drawingml/2006/table">
            <a:tbl>
              <a:tblPr firstRow="1" bandRow="1">
                <a:tableStyleId>{5C22544A-7EE6-4342-B048-85BDC9FD1C3A}</a:tableStyleId>
              </a:tblPr>
              <a:tblGrid>
                <a:gridCol w="1440884">
                  <a:extLst>
                    <a:ext uri="{9D8B030D-6E8A-4147-A177-3AD203B41FA5}">
                      <a16:colId xmlns:a16="http://schemas.microsoft.com/office/drawing/2014/main" val="20000"/>
                    </a:ext>
                  </a:extLst>
                </a:gridCol>
                <a:gridCol w="2082896">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tblGrid>
              <a:tr h="3962251">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0"/>
                  </a:ext>
                </a:extLst>
              </a:tr>
            </a:tbl>
          </a:graphicData>
        </a:graphic>
      </p:graphicFrame>
      <p:sp>
        <p:nvSpPr>
          <p:cNvPr id="4" name="TextBox 3">
            <a:extLst>
              <a:ext uri="{FF2B5EF4-FFF2-40B4-BE49-F238E27FC236}">
                <a16:creationId xmlns:a16="http://schemas.microsoft.com/office/drawing/2014/main" id="{918E4BB2-81AA-4D31-A8BF-E404582112F7}"/>
              </a:ext>
            </a:extLst>
          </p:cNvPr>
          <p:cNvSpPr txBox="1"/>
          <p:nvPr/>
        </p:nvSpPr>
        <p:spPr>
          <a:xfrm>
            <a:off x="79692" y="159890"/>
            <a:ext cx="3396754" cy="307777"/>
          </a:xfrm>
          <a:prstGeom prst="rect">
            <a:avLst/>
          </a:prstGeom>
          <a:noFill/>
        </p:spPr>
        <p:txBody>
          <a:bodyPr wrap="square" rtlCol="0">
            <a:spAutoFit/>
          </a:bodyPr>
          <a:lstStyle/>
          <a:p>
            <a:r>
              <a:rPr lang="en-GB" sz="1400" b="1" u="sng" dirty="0">
                <a:solidFill>
                  <a:schemeClr val="accent1">
                    <a:lumMod val="75000"/>
                  </a:schemeClr>
                </a:solidFill>
                <a:latin typeface="Century Gothic" panose="020B0502020202020204" pitchFamily="34" charset="0"/>
              </a:rPr>
              <a:t>Year 3/4 Knowledge organiser- PSHE</a:t>
            </a:r>
          </a:p>
        </p:txBody>
      </p:sp>
      <p:sp>
        <p:nvSpPr>
          <p:cNvPr id="2" name="Rectangle 1"/>
          <p:cNvSpPr/>
          <p:nvPr/>
        </p:nvSpPr>
        <p:spPr>
          <a:xfrm>
            <a:off x="3845533" y="722764"/>
            <a:ext cx="3079250" cy="6135236"/>
          </a:xfrm>
          <a:prstGeom prst="rect">
            <a:avLst/>
          </a:prstGeom>
          <a:solidFill>
            <a:schemeClr val="accent6">
              <a:lumMod val="40000"/>
              <a:lumOff val="60000"/>
            </a:schemeClr>
          </a:solidFill>
        </p:spPr>
        <p:txBody>
          <a:bodyPr wrap="square">
            <a:spAutoFit/>
          </a:bodyPr>
          <a:lstStyle/>
          <a:p>
            <a:r>
              <a:rPr lang="en-GB" sz="1100" b="1" u="sng" dirty="0">
                <a:latin typeface="Century Gothic" panose="020B0502020202020204" pitchFamily="34" charset="0"/>
              </a:rPr>
              <a:t>Puzzle Outcomes</a:t>
            </a:r>
          </a:p>
          <a:p>
            <a:pPr marL="171450" indent="-171450">
              <a:buFont typeface="Arial" panose="020B0604020202020204" pitchFamily="34" charset="0"/>
              <a:buChar char="•"/>
            </a:pPr>
            <a:r>
              <a:rPr lang="en-GB" sz="900" dirty="0">
                <a:latin typeface="Century Gothic" panose="020B0502020202020204" pitchFamily="34" charset="0"/>
              </a:rPr>
              <a:t>I recognise how different friendship groups are formed and how I fit into them and who I value most as friends.</a:t>
            </a:r>
          </a:p>
          <a:p>
            <a:pPr marL="171450" indent="-171450">
              <a:buFont typeface="Arial" panose="020B0604020202020204" pitchFamily="34" charset="0"/>
              <a:buChar char="•"/>
            </a:pPr>
            <a:r>
              <a:rPr lang="en-GB" sz="900" dirty="0">
                <a:latin typeface="Century Gothic" panose="020B0502020202020204" pitchFamily="34" charset="0"/>
              </a:rPr>
              <a:t>I understand that there are followers and leaders in the group and how this can impact on me.</a:t>
            </a:r>
          </a:p>
          <a:p>
            <a:pPr marL="171450" indent="-171450">
              <a:buFont typeface="Arial" panose="020B0604020202020204" pitchFamily="34" charset="0"/>
              <a:buChar char="•"/>
            </a:pPr>
            <a:r>
              <a:rPr lang="en-GB" sz="900" dirty="0">
                <a:latin typeface="Century Gothic" panose="020B0502020202020204" pitchFamily="34" charset="0"/>
              </a:rPr>
              <a:t>I understand the facts about smoking and its effects on health, and some of the reasons people start smoking such as peer pressure.</a:t>
            </a:r>
          </a:p>
          <a:p>
            <a:pPr marL="171450" indent="-171450">
              <a:buFont typeface="Arial" panose="020B0604020202020204" pitchFamily="34" charset="0"/>
              <a:buChar char="•"/>
            </a:pPr>
            <a:r>
              <a:rPr lang="en-GB" sz="900" dirty="0">
                <a:latin typeface="Century Gothic" panose="020B0502020202020204" pitchFamily="34" charset="0"/>
              </a:rPr>
              <a:t>I understand the facts about alcohol and its effects on health, and some of the reasons people start drinking and how I can resist pressure from others.</a:t>
            </a:r>
          </a:p>
          <a:p>
            <a:pPr marL="171450" indent="-171450">
              <a:buFont typeface="Arial" panose="020B0604020202020204" pitchFamily="34" charset="0"/>
              <a:buChar char="•"/>
            </a:pPr>
            <a:r>
              <a:rPr lang="en-GB" sz="900" dirty="0">
                <a:latin typeface="Century Gothic" panose="020B0502020202020204" pitchFamily="34" charset="0"/>
              </a:rPr>
              <a:t>I can explain when people are putting me under pressure and identify the feelings of anxiety and fear associated with this.</a:t>
            </a:r>
          </a:p>
          <a:p>
            <a:pPr marL="171450" indent="-171450">
              <a:buFont typeface="Arial" panose="020B0604020202020204" pitchFamily="34" charset="0"/>
              <a:buChar char="•"/>
            </a:pPr>
            <a:r>
              <a:rPr lang="en-GB" sz="900" dirty="0">
                <a:latin typeface="Century Gothic" panose="020B0502020202020204" pitchFamily="34" charset="0"/>
              </a:rPr>
              <a:t>I know myself well enough to know what is right and wrong and tap into my inner strength to be assertive.</a:t>
            </a:r>
          </a:p>
          <a:p>
            <a:r>
              <a:rPr lang="en-GB" sz="1100" b="1" u="sng" dirty="0">
                <a:latin typeface="Century Gothic" panose="020B0502020202020204" pitchFamily="34" charset="0"/>
              </a:rPr>
              <a:t>Jigsaw Learning Charter</a:t>
            </a: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endParaRPr lang="en-GB" sz="1100" b="1" u="sng"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a:p>
            <a:pPr marL="171450" indent="-171450">
              <a:buFont typeface="Arial" panose="020B0604020202020204" pitchFamily="34" charset="0"/>
              <a:buChar char="•"/>
            </a:pPr>
            <a:endParaRPr lang="en-GB" sz="1100" dirty="0">
              <a:latin typeface="Letter-join 8" pitchFamily="50"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32325603"/>
              </p:ext>
            </p:extLst>
          </p:nvPr>
        </p:nvGraphicFramePr>
        <p:xfrm>
          <a:off x="7202184" y="734743"/>
          <a:ext cx="4006920" cy="5028854"/>
        </p:xfrm>
        <a:graphic>
          <a:graphicData uri="http://schemas.openxmlformats.org/drawingml/2006/table">
            <a:tbl>
              <a:tblPr firstRow="1" firstCol="1" bandRow="1">
                <a:tableStyleId>{5C22544A-7EE6-4342-B048-85BDC9FD1C3A}</a:tableStyleId>
              </a:tblPr>
              <a:tblGrid>
                <a:gridCol w="879524">
                  <a:extLst>
                    <a:ext uri="{9D8B030D-6E8A-4147-A177-3AD203B41FA5}">
                      <a16:colId xmlns:a16="http://schemas.microsoft.com/office/drawing/2014/main" val="20000"/>
                    </a:ext>
                  </a:extLst>
                </a:gridCol>
                <a:gridCol w="3127396">
                  <a:extLst>
                    <a:ext uri="{9D8B030D-6E8A-4147-A177-3AD203B41FA5}">
                      <a16:colId xmlns:a16="http://schemas.microsoft.com/office/drawing/2014/main" val="20001"/>
                    </a:ext>
                  </a:extLst>
                </a:gridCol>
              </a:tblGrid>
              <a:tr h="37979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1" kern="1200" dirty="0">
                          <a:solidFill>
                            <a:schemeClr val="bg1"/>
                          </a:solidFill>
                          <a:effectLst/>
                          <a:latin typeface="Century Gothic" panose="020B0502020202020204" pitchFamily="34" charset="0"/>
                          <a:ea typeface="Calibri"/>
                          <a:cs typeface="Times New Roman"/>
                        </a:rPr>
                        <a:t>Advice</a:t>
                      </a:r>
                    </a:p>
                  </a:txBody>
                  <a:tcPr marL="50449" marR="50449" marT="0" marB="0">
                    <a:solidFill>
                      <a:srgbClr val="9933FF"/>
                    </a:solidFill>
                  </a:tcPr>
                </a:tc>
                <a:tc>
                  <a:txBody>
                    <a:bodyPr/>
                    <a:lstStyle/>
                    <a:p>
                      <a:pPr algn="l">
                        <a:lnSpc>
                          <a:spcPct val="115000"/>
                        </a:lnSpc>
                        <a:spcAft>
                          <a:spcPts val="0"/>
                        </a:spcAft>
                      </a:pPr>
                      <a:r>
                        <a:rPr lang="en-GB" sz="800" b="0" dirty="0">
                          <a:solidFill>
                            <a:schemeClr val="tx1"/>
                          </a:solidFill>
                          <a:effectLst/>
                          <a:latin typeface="Century Gothic" panose="020B0502020202020204" pitchFamily="34" charset="0"/>
                          <a:ea typeface="Calibri"/>
                          <a:cs typeface="Times New Roman"/>
                        </a:rPr>
                        <a:t>Guidance</a:t>
                      </a:r>
                      <a:r>
                        <a:rPr lang="en-GB" sz="800" b="0" baseline="0" dirty="0">
                          <a:solidFill>
                            <a:schemeClr val="tx1"/>
                          </a:solidFill>
                          <a:effectLst/>
                          <a:latin typeface="Century Gothic" panose="020B0502020202020204" pitchFamily="34" charset="0"/>
                          <a:ea typeface="Calibri"/>
                          <a:cs typeface="Times New Roman"/>
                        </a:rPr>
                        <a:t> on what you should do about something.</a:t>
                      </a:r>
                      <a:endParaRPr lang="en-GB" sz="800" b="0" dirty="0">
                        <a:solidFill>
                          <a:schemeClr val="tx1"/>
                        </a:solidFill>
                        <a:effectLst/>
                        <a:latin typeface="Century Gothic" panose="020B0502020202020204" pitchFamily="34" charset="0"/>
                        <a:ea typeface="Calibri"/>
                        <a:cs typeface="Times New Roman"/>
                      </a:endParaRPr>
                    </a:p>
                  </a:txBody>
                  <a:tcPr marL="50449" marR="50449" marT="0" marB="0">
                    <a:solidFill>
                      <a:srgbClr val="CF9FFF"/>
                    </a:solidFill>
                  </a:tcPr>
                </a:tc>
                <a:extLst>
                  <a:ext uri="{0D108BD9-81ED-4DB2-BD59-A6C34878D82A}">
                    <a16:rowId xmlns:a16="http://schemas.microsoft.com/office/drawing/2014/main" val="10000"/>
                  </a:ext>
                </a:extLst>
              </a:tr>
              <a:tr h="37979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1" kern="1200" dirty="0">
                          <a:solidFill>
                            <a:schemeClr val="bg1"/>
                          </a:solidFill>
                          <a:effectLst/>
                          <a:latin typeface="Century Gothic" panose="020B0502020202020204" pitchFamily="34" charset="0"/>
                          <a:ea typeface="Calibri"/>
                          <a:cs typeface="Times New Roman"/>
                        </a:rPr>
                        <a:t>Alcohol</a:t>
                      </a:r>
                    </a:p>
                  </a:txBody>
                  <a:tcPr marL="50449" marR="50449" marT="0" marB="0">
                    <a:solidFill>
                      <a:srgbClr val="9933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800" b="0" dirty="0">
                          <a:solidFill>
                            <a:schemeClr val="tx1"/>
                          </a:solidFill>
                          <a:effectLst/>
                          <a:latin typeface="Century Gothic" panose="020B0502020202020204" pitchFamily="34" charset="0"/>
                          <a:ea typeface="Calibri"/>
                          <a:cs typeface="Times New Roman"/>
                        </a:rPr>
                        <a:t>A clear liquid which can make you drunk.</a:t>
                      </a:r>
                    </a:p>
                  </a:txBody>
                  <a:tcPr marL="50449" marR="50449" marT="0" marB="0">
                    <a:solidFill>
                      <a:srgbClr val="CF9FFF"/>
                    </a:solidFill>
                  </a:tcPr>
                </a:tc>
                <a:extLst>
                  <a:ext uri="{0D108BD9-81ED-4DB2-BD59-A6C34878D82A}">
                    <a16:rowId xmlns:a16="http://schemas.microsoft.com/office/drawing/2014/main" val="10001"/>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1" kern="1200" dirty="0">
                          <a:solidFill>
                            <a:schemeClr val="bg1"/>
                          </a:solidFill>
                          <a:effectLst/>
                          <a:latin typeface="Century Gothic" panose="020B0502020202020204" pitchFamily="34" charset="0"/>
                          <a:ea typeface="Calibri"/>
                          <a:cs typeface="Times New Roman"/>
                        </a:rPr>
                        <a:t>Anxiety</a:t>
                      </a:r>
                    </a:p>
                  </a:txBody>
                  <a:tcPr marL="50449" marR="50449" marT="0" marB="0">
                    <a:solidFill>
                      <a:srgbClr val="9933FF"/>
                    </a:solidFill>
                  </a:tcPr>
                </a:tc>
                <a:tc>
                  <a:txBody>
                    <a:bodyPr/>
                    <a:lstStyle/>
                    <a:p>
                      <a:pPr algn="l">
                        <a:lnSpc>
                          <a:spcPct val="115000"/>
                        </a:lnSpc>
                        <a:spcAft>
                          <a:spcPts val="0"/>
                        </a:spcAft>
                      </a:pPr>
                      <a:r>
                        <a:rPr lang="en-GB" sz="800" b="0" dirty="0">
                          <a:solidFill>
                            <a:schemeClr val="tx1"/>
                          </a:solidFill>
                          <a:effectLst/>
                          <a:latin typeface="Century Gothic" panose="020B0502020202020204" pitchFamily="34" charset="0"/>
                          <a:ea typeface="Calibri"/>
                          <a:cs typeface="Times New Roman"/>
                        </a:rPr>
                        <a:t>An uncomfortable feeling of nervousness</a:t>
                      </a:r>
                      <a:r>
                        <a:rPr lang="en-GB" sz="800" b="0" baseline="0" dirty="0">
                          <a:solidFill>
                            <a:schemeClr val="tx1"/>
                          </a:solidFill>
                          <a:effectLst/>
                          <a:latin typeface="Century Gothic" panose="020B0502020202020204" pitchFamily="34" charset="0"/>
                          <a:ea typeface="Calibri"/>
                          <a:cs typeface="Times New Roman"/>
                        </a:rPr>
                        <a:t> or worry that something might happen in the near future.</a:t>
                      </a:r>
                      <a:endParaRPr lang="en-GB" sz="800" b="0" dirty="0">
                        <a:solidFill>
                          <a:schemeClr val="tx1"/>
                        </a:solidFill>
                        <a:effectLst/>
                        <a:latin typeface="Century Gothic" panose="020B0502020202020204" pitchFamily="34" charset="0"/>
                        <a:ea typeface="Calibri"/>
                        <a:cs typeface="Times New Roman"/>
                      </a:endParaRPr>
                    </a:p>
                  </a:txBody>
                  <a:tcPr marL="50449" marR="50449" marT="0" marB="0">
                    <a:solidFill>
                      <a:srgbClr val="CF9FFF"/>
                    </a:solidFill>
                  </a:tcPr>
                </a:tc>
                <a:extLst>
                  <a:ext uri="{0D108BD9-81ED-4DB2-BD59-A6C34878D82A}">
                    <a16:rowId xmlns:a16="http://schemas.microsoft.com/office/drawing/2014/main" val="10002"/>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1" kern="1200" dirty="0">
                          <a:solidFill>
                            <a:schemeClr val="bg1"/>
                          </a:solidFill>
                          <a:effectLst/>
                          <a:latin typeface="Century Gothic" panose="020B0502020202020204" pitchFamily="34" charset="0"/>
                          <a:ea typeface="Calibri"/>
                          <a:cs typeface="Times New Roman"/>
                        </a:rPr>
                        <a:t>Assertive</a:t>
                      </a:r>
                    </a:p>
                  </a:txBody>
                  <a:tcPr marL="50449" marR="50449" marT="0" marB="0">
                    <a:solidFill>
                      <a:srgbClr val="9933FF"/>
                    </a:solidFill>
                  </a:tcPr>
                </a:tc>
                <a:tc>
                  <a:txBody>
                    <a:bodyPr/>
                    <a:lstStyle/>
                    <a:p>
                      <a:pPr algn="l">
                        <a:lnSpc>
                          <a:spcPct val="115000"/>
                        </a:lnSpc>
                        <a:spcAft>
                          <a:spcPts val="0"/>
                        </a:spcAft>
                      </a:pPr>
                      <a:r>
                        <a:rPr lang="en-GB" sz="800" b="0" dirty="0">
                          <a:solidFill>
                            <a:schemeClr val="tx1"/>
                          </a:solidFill>
                          <a:effectLst/>
                          <a:latin typeface="Century Gothic" panose="020B0502020202020204" pitchFamily="34" charset="0"/>
                          <a:ea typeface="Calibri"/>
                          <a:cs typeface="Times New Roman"/>
                        </a:rPr>
                        <a:t>Someone who behaves confidently and</a:t>
                      </a:r>
                      <a:r>
                        <a:rPr lang="en-GB" sz="800" b="0" baseline="0" dirty="0">
                          <a:solidFill>
                            <a:schemeClr val="tx1"/>
                          </a:solidFill>
                          <a:effectLst/>
                          <a:latin typeface="Century Gothic" panose="020B0502020202020204" pitchFamily="34" charset="0"/>
                          <a:ea typeface="Calibri"/>
                          <a:cs typeface="Times New Roman"/>
                        </a:rPr>
                        <a:t> is not afraid to say what they believe.</a:t>
                      </a:r>
                      <a:endParaRPr lang="en-GB" sz="800" b="0" dirty="0">
                        <a:solidFill>
                          <a:schemeClr val="tx1"/>
                        </a:solidFill>
                        <a:effectLst/>
                        <a:latin typeface="Century Gothic" panose="020B0502020202020204" pitchFamily="34" charset="0"/>
                        <a:ea typeface="Calibri"/>
                        <a:cs typeface="Times New Roman"/>
                      </a:endParaRPr>
                    </a:p>
                  </a:txBody>
                  <a:tcPr marL="50449" marR="50449" marT="0" marB="0">
                    <a:solidFill>
                      <a:srgbClr val="CF9FFF"/>
                    </a:solidFill>
                  </a:tcPr>
                </a:tc>
                <a:extLst>
                  <a:ext uri="{0D108BD9-81ED-4DB2-BD59-A6C34878D82A}">
                    <a16:rowId xmlns:a16="http://schemas.microsoft.com/office/drawing/2014/main" val="10003"/>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1" kern="1200" dirty="0">
                          <a:solidFill>
                            <a:schemeClr val="bg1"/>
                          </a:solidFill>
                          <a:effectLst/>
                          <a:latin typeface="Century Gothic" panose="020B0502020202020204" pitchFamily="34" charset="0"/>
                          <a:ea typeface="Calibri"/>
                          <a:cs typeface="Times New Roman"/>
                        </a:rPr>
                        <a:t>Emotions</a:t>
                      </a:r>
                    </a:p>
                  </a:txBody>
                  <a:tcPr marL="50449" marR="50449" marT="0" marB="0">
                    <a:solidFill>
                      <a:srgbClr val="9933FF"/>
                    </a:solidFill>
                  </a:tcPr>
                </a:tc>
                <a:tc>
                  <a:txBody>
                    <a:bodyPr/>
                    <a:lstStyle/>
                    <a:p>
                      <a:pPr algn="l">
                        <a:lnSpc>
                          <a:spcPct val="115000"/>
                        </a:lnSpc>
                        <a:spcAft>
                          <a:spcPts val="0"/>
                        </a:spcAft>
                      </a:pPr>
                      <a:r>
                        <a:rPr lang="en-GB" sz="800" b="0" dirty="0">
                          <a:solidFill>
                            <a:schemeClr val="tx1"/>
                          </a:solidFill>
                          <a:effectLst/>
                          <a:latin typeface="Century Gothic" panose="020B0502020202020204" pitchFamily="34" charset="0"/>
                          <a:ea typeface="Calibri"/>
                          <a:cs typeface="Times New Roman"/>
                        </a:rPr>
                        <a:t>A strong feeling such as love, anger or frustration.</a:t>
                      </a:r>
                    </a:p>
                  </a:txBody>
                  <a:tcPr marL="50449" marR="50449" marT="0" marB="0">
                    <a:solidFill>
                      <a:srgbClr val="CF9FFF"/>
                    </a:solidFill>
                  </a:tcPr>
                </a:tc>
                <a:extLst>
                  <a:ext uri="{0D108BD9-81ED-4DB2-BD59-A6C34878D82A}">
                    <a16:rowId xmlns:a16="http://schemas.microsoft.com/office/drawing/2014/main" val="10004"/>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1" kern="1200" dirty="0">
                          <a:solidFill>
                            <a:schemeClr val="bg1"/>
                          </a:solidFill>
                          <a:effectLst/>
                          <a:latin typeface="Century Gothic" panose="020B0502020202020204" pitchFamily="34" charset="0"/>
                          <a:ea typeface="Calibri"/>
                          <a:cs typeface="Times New Roman"/>
                        </a:rPr>
                        <a:t>Fear</a:t>
                      </a:r>
                    </a:p>
                  </a:txBody>
                  <a:tcPr marL="50449" marR="50449" marT="0" marB="0">
                    <a:solidFill>
                      <a:srgbClr val="9933FF"/>
                    </a:solidFill>
                  </a:tcPr>
                </a:tc>
                <a:tc>
                  <a:txBody>
                    <a:bodyPr/>
                    <a:lstStyle/>
                    <a:p>
                      <a:pPr algn="l">
                        <a:lnSpc>
                          <a:spcPct val="115000"/>
                        </a:lnSpc>
                        <a:spcAft>
                          <a:spcPts val="0"/>
                        </a:spcAft>
                      </a:pPr>
                      <a:r>
                        <a:rPr lang="en-GB" sz="800" b="0" dirty="0">
                          <a:solidFill>
                            <a:schemeClr val="tx1"/>
                          </a:solidFill>
                          <a:effectLst/>
                          <a:latin typeface="Century Gothic" panose="020B0502020202020204" pitchFamily="34" charset="0"/>
                          <a:ea typeface="Calibri"/>
                          <a:cs typeface="Times New Roman"/>
                        </a:rPr>
                        <a:t>An unpleasant emotion or thought when you are worried or frightened of something bad, dangerous or painful.</a:t>
                      </a:r>
                    </a:p>
                  </a:txBody>
                  <a:tcPr marL="50449" marR="50449" marT="0" marB="0">
                    <a:solidFill>
                      <a:srgbClr val="CF9FFF"/>
                    </a:solidFill>
                  </a:tcPr>
                </a:tc>
                <a:extLst>
                  <a:ext uri="{0D108BD9-81ED-4DB2-BD59-A6C34878D82A}">
                    <a16:rowId xmlns:a16="http://schemas.microsoft.com/office/drawing/2014/main" val="10005"/>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1" kern="1200" dirty="0">
                          <a:solidFill>
                            <a:schemeClr val="bg1"/>
                          </a:solidFill>
                          <a:effectLst/>
                          <a:latin typeface="Century Gothic" panose="020B0502020202020204" pitchFamily="34" charset="0"/>
                          <a:ea typeface="Calibri"/>
                          <a:cs typeface="Times New Roman"/>
                        </a:rPr>
                        <a:t>Follower</a:t>
                      </a:r>
                    </a:p>
                  </a:txBody>
                  <a:tcPr marL="50449" marR="50449" marT="0" marB="0">
                    <a:solidFill>
                      <a:srgbClr val="9933FF"/>
                    </a:solidFill>
                  </a:tcPr>
                </a:tc>
                <a:tc>
                  <a:txBody>
                    <a:bodyPr/>
                    <a:lstStyle/>
                    <a:p>
                      <a:pPr algn="l">
                        <a:lnSpc>
                          <a:spcPct val="115000"/>
                        </a:lnSpc>
                        <a:spcAft>
                          <a:spcPts val="0"/>
                        </a:spcAft>
                      </a:pPr>
                      <a:r>
                        <a:rPr lang="en-GB" sz="800" b="0" dirty="0">
                          <a:solidFill>
                            <a:schemeClr val="tx1"/>
                          </a:solidFill>
                          <a:effectLst/>
                          <a:latin typeface="Century Gothic" panose="020B0502020202020204" pitchFamily="34" charset="0"/>
                          <a:ea typeface="Calibri"/>
                          <a:cs typeface="Times New Roman"/>
                        </a:rPr>
                        <a:t>A person who does what someone else believes or suggests.</a:t>
                      </a:r>
                    </a:p>
                  </a:txBody>
                  <a:tcPr marL="50449" marR="50449" marT="0" marB="0">
                    <a:solidFill>
                      <a:srgbClr val="CF9FFF"/>
                    </a:solidFill>
                  </a:tcPr>
                </a:tc>
                <a:extLst>
                  <a:ext uri="{0D108BD9-81ED-4DB2-BD59-A6C34878D82A}">
                    <a16:rowId xmlns:a16="http://schemas.microsoft.com/office/drawing/2014/main" val="10006"/>
                  </a:ext>
                </a:extLst>
              </a:tr>
              <a:tr h="3932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900" b="1" kern="1200" dirty="0">
                          <a:solidFill>
                            <a:schemeClr val="bg1"/>
                          </a:solidFill>
                          <a:effectLst/>
                          <a:latin typeface="Century Gothic" panose="020B0502020202020204" pitchFamily="34" charset="0"/>
                          <a:ea typeface="Calibri"/>
                          <a:cs typeface="Times New Roman"/>
                        </a:rPr>
                        <a:t>Friendship</a:t>
                      </a:r>
                    </a:p>
                  </a:txBody>
                  <a:tcPr marL="50449" marR="50449" marT="0" marB="0">
                    <a:solidFill>
                      <a:srgbClr val="9933FF"/>
                    </a:solidFill>
                  </a:tcPr>
                </a:tc>
                <a:tc>
                  <a:txBody>
                    <a:bodyPr/>
                    <a:lstStyle/>
                    <a:p>
                      <a:pPr algn="l">
                        <a:lnSpc>
                          <a:spcPct val="115000"/>
                        </a:lnSpc>
                        <a:spcAft>
                          <a:spcPts val="0"/>
                        </a:spcAft>
                      </a:pPr>
                      <a:r>
                        <a:rPr lang="en-GB" sz="800" b="0" dirty="0">
                          <a:solidFill>
                            <a:schemeClr val="tx1"/>
                          </a:solidFill>
                          <a:effectLst/>
                          <a:latin typeface="Century Gothic" panose="020B0502020202020204" pitchFamily="34" charset="0"/>
                          <a:ea typeface="Calibri"/>
                          <a:cs typeface="Times New Roman"/>
                        </a:rPr>
                        <a:t>A situation in which 2 or more people get along and spend time together.</a:t>
                      </a:r>
                    </a:p>
                  </a:txBody>
                  <a:tcPr marL="50449" marR="50449" marT="0" marB="0">
                    <a:solidFill>
                      <a:srgbClr val="CF9FFF"/>
                    </a:solidFill>
                  </a:tcPr>
                </a:tc>
                <a:extLst>
                  <a:ext uri="{0D108BD9-81ED-4DB2-BD59-A6C34878D82A}">
                    <a16:rowId xmlns:a16="http://schemas.microsoft.com/office/drawing/2014/main" val="10007"/>
                  </a:ext>
                </a:extLst>
              </a:tr>
              <a:tr h="373010">
                <a:tc>
                  <a:txBody>
                    <a:bodyPr/>
                    <a:lstStyle/>
                    <a:p>
                      <a:pPr algn="l">
                        <a:lnSpc>
                          <a:spcPct val="115000"/>
                        </a:lnSpc>
                        <a:spcAft>
                          <a:spcPts val="0"/>
                        </a:spcAft>
                      </a:pPr>
                      <a:r>
                        <a:rPr lang="en-GB" sz="900" dirty="0">
                          <a:effectLst/>
                          <a:latin typeface="Century Gothic" panose="020B0502020202020204" pitchFamily="34" charset="0"/>
                          <a:ea typeface="Calibri"/>
                          <a:cs typeface="Times New Roman"/>
                        </a:rPr>
                        <a:t>Leader</a:t>
                      </a:r>
                    </a:p>
                  </a:txBody>
                  <a:tcPr marL="50449" marR="50449" marT="0" marB="0">
                    <a:solidFill>
                      <a:srgbClr val="9933FF"/>
                    </a:solidFill>
                  </a:tcPr>
                </a:tc>
                <a:tc>
                  <a:txBody>
                    <a:bodyPr/>
                    <a:lstStyle/>
                    <a:p>
                      <a:pPr algn="just">
                        <a:lnSpc>
                          <a:spcPct val="115000"/>
                        </a:lnSpc>
                        <a:spcAft>
                          <a:spcPts val="0"/>
                        </a:spcAft>
                      </a:pPr>
                      <a:r>
                        <a:rPr lang="en-GB" sz="800" b="0" dirty="0">
                          <a:solidFill>
                            <a:schemeClr val="tx1"/>
                          </a:solidFill>
                          <a:effectLst/>
                          <a:latin typeface="Century Gothic" panose="020B0502020202020204" pitchFamily="34" charset="0"/>
                          <a:ea typeface="Calibri"/>
                          <a:cs typeface="Times New Roman"/>
                        </a:rPr>
                        <a:t>A person who takes</a:t>
                      </a:r>
                      <a:r>
                        <a:rPr lang="en-GB" sz="800" b="0" baseline="0" dirty="0">
                          <a:solidFill>
                            <a:schemeClr val="tx1"/>
                          </a:solidFill>
                          <a:effectLst/>
                          <a:latin typeface="Century Gothic" panose="020B0502020202020204" pitchFamily="34" charset="0"/>
                          <a:ea typeface="Calibri"/>
                          <a:cs typeface="Times New Roman"/>
                        </a:rPr>
                        <a:t> control and manages people or a situation and can influence others behaviour.</a:t>
                      </a:r>
                      <a:endParaRPr lang="en-GB" sz="800" b="0" dirty="0">
                        <a:solidFill>
                          <a:schemeClr val="tx1"/>
                        </a:solidFill>
                        <a:effectLst/>
                        <a:latin typeface="Century Gothic" panose="020B0502020202020204" pitchFamily="34" charset="0"/>
                        <a:ea typeface="Calibri"/>
                        <a:cs typeface="Times New Roman"/>
                      </a:endParaRPr>
                    </a:p>
                  </a:txBody>
                  <a:tcPr marL="68580" marR="68580" marT="0" marB="0">
                    <a:solidFill>
                      <a:srgbClr val="CF9FFF"/>
                    </a:solidFill>
                  </a:tcPr>
                </a:tc>
                <a:extLst>
                  <a:ext uri="{0D108BD9-81ED-4DB2-BD59-A6C34878D82A}">
                    <a16:rowId xmlns:a16="http://schemas.microsoft.com/office/drawing/2014/main" val="10008"/>
                  </a:ext>
                </a:extLst>
              </a:tr>
              <a:tr h="373010">
                <a:tc>
                  <a:txBody>
                    <a:bodyPr/>
                    <a:lstStyle/>
                    <a:p>
                      <a:pPr algn="l">
                        <a:lnSpc>
                          <a:spcPct val="115000"/>
                        </a:lnSpc>
                        <a:spcAft>
                          <a:spcPts val="0"/>
                        </a:spcAft>
                      </a:pPr>
                      <a:r>
                        <a:rPr lang="en-GB" sz="900" dirty="0">
                          <a:effectLst/>
                          <a:latin typeface="Century Gothic" panose="020B0502020202020204" pitchFamily="34" charset="0"/>
                          <a:ea typeface="Calibri"/>
                          <a:cs typeface="Times New Roman"/>
                        </a:rPr>
                        <a:t>Liver</a:t>
                      </a:r>
                    </a:p>
                  </a:txBody>
                  <a:tcPr marL="50449" marR="50449" marT="0" marB="0">
                    <a:solidFill>
                      <a:srgbClr val="9933FF"/>
                    </a:solidFill>
                  </a:tcPr>
                </a:tc>
                <a:tc>
                  <a:txBody>
                    <a:bodyPr/>
                    <a:lstStyle/>
                    <a:p>
                      <a:pPr algn="just">
                        <a:lnSpc>
                          <a:spcPct val="115000"/>
                        </a:lnSpc>
                        <a:spcAft>
                          <a:spcPts val="0"/>
                        </a:spcAft>
                      </a:pPr>
                      <a:r>
                        <a:rPr lang="en-GB" sz="800" b="0" dirty="0">
                          <a:solidFill>
                            <a:schemeClr val="tx1"/>
                          </a:solidFill>
                          <a:effectLst/>
                          <a:latin typeface="Century Gothic" panose="020B0502020202020204" pitchFamily="34" charset="0"/>
                          <a:ea typeface="Calibri"/>
                          <a:cs typeface="Times New Roman"/>
                        </a:rPr>
                        <a:t>A large organ</a:t>
                      </a:r>
                      <a:r>
                        <a:rPr lang="en-GB" sz="800" b="0" baseline="0" dirty="0">
                          <a:solidFill>
                            <a:schemeClr val="tx1"/>
                          </a:solidFill>
                          <a:effectLst/>
                          <a:latin typeface="Century Gothic" panose="020B0502020202020204" pitchFamily="34" charset="0"/>
                          <a:ea typeface="Calibri"/>
                          <a:cs typeface="Times New Roman"/>
                        </a:rPr>
                        <a:t> in the body that cleans blood and produces bile ( a yellow liquid to digest fat).</a:t>
                      </a:r>
                      <a:endParaRPr lang="en-GB" sz="800" b="0" dirty="0">
                        <a:solidFill>
                          <a:schemeClr val="tx1"/>
                        </a:solidFill>
                        <a:effectLst/>
                        <a:latin typeface="Century Gothic" panose="020B0502020202020204" pitchFamily="34" charset="0"/>
                        <a:ea typeface="Calibri"/>
                        <a:cs typeface="Times New Roman"/>
                      </a:endParaRPr>
                    </a:p>
                  </a:txBody>
                  <a:tcPr marL="68580" marR="68580" marT="0" marB="0">
                    <a:solidFill>
                      <a:srgbClr val="CF9FFF"/>
                    </a:solidFill>
                  </a:tcPr>
                </a:tc>
                <a:extLst>
                  <a:ext uri="{0D108BD9-81ED-4DB2-BD59-A6C34878D82A}">
                    <a16:rowId xmlns:a16="http://schemas.microsoft.com/office/drawing/2014/main" val="10009"/>
                  </a:ext>
                </a:extLst>
              </a:tr>
              <a:tr h="373010">
                <a:tc>
                  <a:txBody>
                    <a:bodyPr/>
                    <a:lstStyle/>
                    <a:p>
                      <a:pPr algn="l">
                        <a:lnSpc>
                          <a:spcPct val="115000"/>
                        </a:lnSpc>
                        <a:spcAft>
                          <a:spcPts val="0"/>
                        </a:spcAft>
                      </a:pPr>
                      <a:r>
                        <a:rPr lang="en-GB" sz="900" dirty="0">
                          <a:effectLst/>
                          <a:latin typeface="Century Gothic" panose="020B0502020202020204" pitchFamily="34" charset="0"/>
                          <a:ea typeface="Calibri"/>
                          <a:cs typeface="Times New Roman"/>
                        </a:rPr>
                        <a:t>Opinion</a:t>
                      </a:r>
                    </a:p>
                  </a:txBody>
                  <a:tcPr marL="50449" marR="50449" marT="0" marB="0">
                    <a:solidFill>
                      <a:srgbClr val="9933FF"/>
                    </a:solidFill>
                  </a:tcPr>
                </a:tc>
                <a:tc>
                  <a:txBody>
                    <a:bodyPr/>
                    <a:lstStyle/>
                    <a:p>
                      <a:pPr algn="just">
                        <a:lnSpc>
                          <a:spcPct val="115000"/>
                        </a:lnSpc>
                        <a:spcAft>
                          <a:spcPts val="0"/>
                        </a:spcAft>
                      </a:pPr>
                      <a:r>
                        <a:rPr lang="en-GB" sz="800" b="0" dirty="0">
                          <a:solidFill>
                            <a:schemeClr val="tx1"/>
                          </a:solidFill>
                          <a:effectLst/>
                          <a:latin typeface="Century Gothic" panose="020B0502020202020204" pitchFamily="34" charset="0"/>
                          <a:ea typeface="Calibri"/>
                          <a:cs typeface="Times New Roman"/>
                        </a:rPr>
                        <a:t>A thought or belief about something or someone.</a:t>
                      </a:r>
                    </a:p>
                  </a:txBody>
                  <a:tcPr marL="68580" marR="68580" marT="0" marB="0">
                    <a:solidFill>
                      <a:srgbClr val="CF9FFF"/>
                    </a:solidFill>
                  </a:tcPr>
                </a:tc>
                <a:extLst>
                  <a:ext uri="{0D108BD9-81ED-4DB2-BD59-A6C34878D82A}">
                    <a16:rowId xmlns:a16="http://schemas.microsoft.com/office/drawing/2014/main" val="10010"/>
                  </a:ext>
                </a:extLst>
              </a:tr>
              <a:tr h="395508">
                <a:tc>
                  <a:txBody>
                    <a:bodyPr/>
                    <a:lstStyle/>
                    <a:p>
                      <a:pPr algn="l">
                        <a:lnSpc>
                          <a:spcPct val="115000"/>
                        </a:lnSpc>
                        <a:spcAft>
                          <a:spcPts val="0"/>
                        </a:spcAft>
                      </a:pPr>
                      <a:r>
                        <a:rPr lang="en-GB" sz="900" dirty="0">
                          <a:effectLst/>
                          <a:latin typeface="Century Gothic" panose="020B0502020202020204" pitchFamily="34" charset="0"/>
                          <a:ea typeface="Calibri"/>
                          <a:cs typeface="Times New Roman"/>
                        </a:rPr>
                        <a:t>Peers</a:t>
                      </a:r>
                    </a:p>
                  </a:txBody>
                  <a:tcPr marL="50449" marR="50449" marT="0" marB="0">
                    <a:solidFill>
                      <a:srgbClr val="9933FF"/>
                    </a:solidFill>
                  </a:tcPr>
                </a:tc>
                <a:tc>
                  <a:txBody>
                    <a:bodyPr/>
                    <a:lstStyle/>
                    <a:p>
                      <a:pPr algn="just">
                        <a:lnSpc>
                          <a:spcPct val="115000"/>
                        </a:lnSpc>
                        <a:spcAft>
                          <a:spcPts val="0"/>
                        </a:spcAft>
                      </a:pPr>
                      <a:r>
                        <a:rPr lang="en-GB" sz="800" b="0" dirty="0">
                          <a:solidFill>
                            <a:schemeClr val="tx1"/>
                          </a:solidFill>
                          <a:effectLst/>
                          <a:latin typeface="Century Gothic" panose="020B0502020202020204" pitchFamily="34" charset="0"/>
                          <a:ea typeface="Calibri"/>
                          <a:cs typeface="Times New Roman"/>
                        </a:rPr>
                        <a:t>A person who is the same age as</a:t>
                      </a:r>
                      <a:r>
                        <a:rPr lang="en-GB" sz="800" b="0" baseline="0" dirty="0">
                          <a:solidFill>
                            <a:schemeClr val="tx1"/>
                          </a:solidFill>
                          <a:effectLst/>
                          <a:latin typeface="Century Gothic" panose="020B0502020202020204" pitchFamily="34" charset="0"/>
                          <a:ea typeface="Calibri"/>
                          <a:cs typeface="Times New Roman"/>
                        </a:rPr>
                        <a:t> someone else in a group.</a:t>
                      </a:r>
                      <a:endParaRPr lang="en-GB" sz="800" b="0" dirty="0">
                        <a:solidFill>
                          <a:schemeClr val="tx1"/>
                        </a:solidFill>
                        <a:effectLst/>
                        <a:latin typeface="Century Gothic" panose="020B0502020202020204" pitchFamily="34" charset="0"/>
                        <a:ea typeface="Calibri"/>
                        <a:cs typeface="Times New Roman"/>
                      </a:endParaRPr>
                    </a:p>
                  </a:txBody>
                  <a:tcPr marL="68580" marR="68580" marT="0" marB="0">
                    <a:solidFill>
                      <a:srgbClr val="CF9FFF"/>
                    </a:solidFill>
                  </a:tcPr>
                </a:tc>
                <a:extLst>
                  <a:ext uri="{0D108BD9-81ED-4DB2-BD59-A6C34878D82A}">
                    <a16:rowId xmlns:a16="http://schemas.microsoft.com/office/drawing/2014/main" val="10011"/>
                  </a:ext>
                </a:extLst>
              </a:tr>
              <a:tr h="395508">
                <a:tc>
                  <a:txBody>
                    <a:bodyPr/>
                    <a:lstStyle/>
                    <a:p>
                      <a:pPr algn="l">
                        <a:lnSpc>
                          <a:spcPct val="115000"/>
                        </a:lnSpc>
                        <a:spcAft>
                          <a:spcPts val="0"/>
                        </a:spcAft>
                      </a:pPr>
                      <a:r>
                        <a:rPr lang="en-GB" sz="900" dirty="0">
                          <a:effectLst/>
                          <a:latin typeface="Century Gothic" panose="020B0502020202020204" pitchFamily="34" charset="0"/>
                          <a:ea typeface="Calibri"/>
                          <a:cs typeface="Times New Roman"/>
                        </a:rPr>
                        <a:t>Pressure</a:t>
                      </a:r>
                    </a:p>
                  </a:txBody>
                  <a:tcPr marL="50449" marR="50449" marT="0" marB="0">
                    <a:solidFill>
                      <a:srgbClr val="9933FF"/>
                    </a:solidFill>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GB" sz="800" dirty="0">
                          <a:effectLst/>
                          <a:latin typeface="Century Gothic" panose="020B0502020202020204" pitchFamily="34" charset="0"/>
                          <a:ea typeface="Calibri"/>
                          <a:cs typeface="Times New Roman"/>
                        </a:rPr>
                        <a:t>The act of trying to make someone do som</a:t>
                      </a:r>
                      <a:r>
                        <a:rPr lang="en-GB" sz="800" baseline="0" dirty="0">
                          <a:effectLst/>
                          <a:latin typeface="Century Gothic" panose="020B0502020202020204" pitchFamily="34" charset="0"/>
                          <a:ea typeface="Calibri"/>
                          <a:cs typeface="Times New Roman"/>
                        </a:rPr>
                        <a:t>ething by persuading or arguing.</a:t>
                      </a:r>
                      <a:endParaRPr lang="en-GB" sz="800" dirty="0">
                        <a:effectLst/>
                        <a:latin typeface="Century Gothic" panose="020B0502020202020204" pitchFamily="34" charset="0"/>
                        <a:ea typeface="Calibri"/>
                        <a:cs typeface="Times New Roman"/>
                      </a:endParaRPr>
                    </a:p>
                  </a:txBody>
                  <a:tcPr marL="68580" marR="68580" marT="0" marB="0">
                    <a:solidFill>
                      <a:srgbClr val="CF9FFF"/>
                    </a:solidFill>
                  </a:tcPr>
                </a:tc>
                <a:extLst>
                  <a:ext uri="{0D108BD9-81ED-4DB2-BD59-A6C34878D82A}">
                    <a16:rowId xmlns:a16="http://schemas.microsoft.com/office/drawing/2014/main" val="10012"/>
                  </a:ext>
                </a:extLst>
              </a:tr>
            </a:tbl>
          </a:graphicData>
        </a:graphic>
      </p:graphicFrame>
      <p:sp>
        <p:nvSpPr>
          <p:cNvPr id="6" name="TextBox 5"/>
          <p:cNvSpPr txBox="1"/>
          <p:nvPr/>
        </p:nvSpPr>
        <p:spPr>
          <a:xfrm>
            <a:off x="8126548" y="289872"/>
            <a:ext cx="2438400" cy="338554"/>
          </a:xfrm>
          <a:prstGeom prst="rect">
            <a:avLst/>
          </a:prstGeom>
          <a:noFill/>
        </p:spPr>
        <p:txBody>
          <a:bodyPr wrap="square" rtlCol="0">
            <a:spAutoFit/>
          </a:bodyPr>
          <a:lstStyle/>
          <a:p>
            <a:r>
              <a:rPr lang="en-GB" sz="1600" b="1" dirty="0">
                <a:latin typeface="Century Gothic" panose="020B0502020202020204" pitchFamily="34" charset="0"/>
              </a:rPr>
              <a:t>Key Vocabulary</a:t>
            </a:r>
          </a:p>
        </p:txBody>
      </p:sp>
      <p:sp>
        <p:nvSpPr>
          <p:cNvPr id="22" name="TextBox 21"/>
          <p:cNvSpPr txBox="1"/>
          <p:nvPr/>
        </p:nvSpPr>
        <p:spPr>
          <a:xfrm>
            <a:off x="100239" y="721139"/>
            <a:ext cx="1461434" cy="3062377"/>
          </a:xfrm>
          <a:prstGeom prst="rect">
            <a:avLst/>
          </a:prstGeom>
          <a:noFill/>
        </p:spPr>
        <p:txBody>
          <a:bodyPr wrap="square" rtlCol="0">
            <a:spAutoFit/>
          </a:bodyPr>
          <a:lstStyle/>
          <a:p>
            <a:pPr algn="ctr"/>
            <a:r>
              <a:rPr lang="en-GB" sz="1400" b="1" u="sng" dirty="0">
                <a:latin typeface="Century Gothic" panose="020B0502020202020204" pitchFamily="34" charset="0"/>
              </a:rPr>
              <a:t>Reflective Questions</a:t>
            </a:r>
          </a:p>
          <a:p>
            <a:pPr marL="171450" indent="-171450" fontAlgn="t">
              <a:buFont typeface="Arial" panose="020B0604020202020204" pitchFamily="34" charset="0"/>
              <a:buChar char="•"/>
            </a:pPr>
            <a:r>
              <a:rPr lang="en-GB" sz="1100" dirty="0">
                <a:latin typeface="Century Gothic" panose="020B0502020202020204" pitchFamily="34" charset="0"/>
              </a:rPr>
              <a:t>Who are your friends and how do they make you feel?</a:t>
            </a:r>
          </a:p>
          <a:p>
            <a:pPr marL="171450" indent="-171450" fontAlgn="t">
              <a:buFont typeface="Arial" panose="020B0604020202020204" pitchFamily="34" charset="0"/>
              <a:buChar char="•"/>
            </a:pPr>
            <a:r>
              <a:rPr lang="en-GB" sz="1100" dirty="0">
                <a:latin typeface="Century Gothic" panose="020B0502020202020204" pitchFamily="34" charset="0"/>
              </a:rPr>
              <a:t>Which groups do you spend time with and how do you feel when you’re with different groups?</a:t>
            </a:r>
          </a:p>
          <a:p>
            <a:pPr marL="171450" indent="-171450" fontAlgn="t">
              <a:buFont typeface="Arial" panose="020B0604020202020204" pitchFamily="34" charset="0"/>
              <a:buChar char="•"/>
            </a:pPr>
            <a:r>
              <a:rPr lang="en-GB" sz="1100" dirty="0">
                <a:latin typeface="Century Gothic" panose="020B0502020202020204" pitchFamily="34" charset="0"/>
              </a:rPr>
              <a:t>Tell me why alcohol and smoking effect health?</a:t>
            </a:r>
          </a:p>
        </p:txBody>
      </p:sp>
      <p:sp>
        <p:nvSpPr>
          <p:cNvPr id="23" name="TextBox 22"/>
          <p:cNvSpPr txBox="1"/>
          <p:nvPr/>
        </p:nvSpPr>
        <p:spPr>
          <a:xfrm>
            <a:off x="95806" y="414987"/>
            <a:ext cx="3503581" cy="307777"/>
          </a:xfrm>
          <a:prstGeom prst="rect">
            <a:avLst/>
          </a:prstGeom>
          <a:noFill/>
        </p:spPr>
        <p:txBody>
          <a:bodyPr wrap="square" rtlCol="0">
            <a:spAutoFit/>
          </a:bodyPr>
          <a:lstStyle/>
          <a:p>
            <a:r>
              <a:rPr lang="en-GB" sz="1400" b="1" u="sng" dirty="0">
                <a:solidFill>
                  <a:srgbClr val="00B0F0"/>
                </a:solidFill>
                <a:latin typeface="Century Gothic" panose="020B0502020202020204" pitchFamily="34" charset="0"/>
              </a:rPr>
              <a:t>Jigsaw – Healthy Me</a:t>
            </a:r>
          </a:p>
        </p:txBody>
      </p:sp>
      <p:sp>
        <p:nvSpPr>
          <p:cNvPr id="16" name="TextBox 15"/>
          <p:cNvSpPr txBox="1"/>
          <p:nvPr/>
        </p:nvSpPr>
        <p:spPr>
          <a:xfrm>
            <a:off x="1541124" y="722765"/>
            <a:ext cx="2166298" cy="2292935"/>
          </a:xfrm>
          <a:prstGeom prst="rect">
            <a:avLst/>
          </a:prstGeom>
          <a:noFill/>
          <a:ln w="28575">
            <a:noFill/>
            <a:prstDash val="solid"/>
          </a:ln>
        </p:spPr>
        <p:txBody>
          <a:bodyPr wrap="square" rtlCol="0">
            <a:spAutoFit/>
          </a:bodyPr>
          <a:lstStyle/>
          <a:p>
            <a:pPr algn="ctr"/>
            <a:r>
              <a:rPr lang="en-GB" sz="1100" b="1" u="sng" dirty="0">
                <a:latin typeface="Century Gothic" panose="020B0502020202020204" pitchFamily="34" charset="0"/>
              </a:rPr>
              <a:t>What Makes Our School Great?</a:t>
            </a:r>
          </a:p>
          <a:p>
            <a:pPr algn="ctr"/>
            <a:r>
              <a:rPr lang="en-GB" sz="1100" dirty="0">
                <a:latin typeface="Century Gothic" panose="020B0502020202020204" pitchFamily="34" charset="0"/>
              </a:rPr>
              <a:t>As good citizens of Rotherhithe Primary School it is important for us to understand that we should choose friendship groups that make us feel happy and valued. We can understand that being assertive and addressing peer pressure can make us decide on the correct choices in life.</a:t>
            </a:r>
            <a:endParaRPr lang="en-GB" sz="1100" u="sng" dirty="0">
              <a:latin typeface="Century Gothic" panose="020B0502020202020204" pitchFamily="34" charset="0"/>
            </a:endParaRPr>
          </a:p>
        </p:txBody>
      </p:sp>
      <p:pic>
        <p:nvPicPr>
          <p:cNvPr id="14" name="Picture 13">
            <a:extLst>
              <a:ext uri="{FF2B5EF4-FFF2-40B4-BE49-F238E27FC236}">
                <a16:creationId xmlns:a16="http://schemas.microsoft.com/office/drawing/2014/main" id="{31E030B9-3588-FD41-9659-7A60E3618AFB}"/>
              </a:ext>
            </a:extLst>
          </p:cNvPr>
          <p:cNvPicPr/>
          <p:nvPr/>
        </p:nvPicPr>
        <p:blipFill rotWithShape="1">
          <a:blip r:embed="rId2" cstate="print">
            <a:extLst>
              <a:ext uri="{28A0092B-C50C-407E-A947-70E740481C1C}">
                <a14:useLocalDpi xmlns:a14="http://schemas.microsoft.com/office/drawing/2010/main" val="0"/>
              </a:ext>
            </a:extLst>
          </a:blip>
          <a:srcRect l="3370" t="3095" r="2291" b="5476"/>
          <a:stretch/>
        </p:blipFill>
        <p:spPr bwMode="auto">
          <a:xfrm>
            <a:off x="4357740" y="3715643"/>
            <a:ext cx="2260316" cy="2931737"/>
          </a:xfrm>
          <a:prstGeom prst="rect">
            <a:avLst/>
          </a:prstGeom>
          <a:ln>
            <a:noFill/>
          </a:ln>
          <a:extLst>
            <a:ext uri="{53640926-AAD7-44D8-BBD7-CCE9431645EC}">
              <a14:shadowObscured xmlns:a14="http://schemas.microsoft.com/office/drawing/2010/main"/>
            </a:ext>
          </a:extLst>
        </p:spPr>
      </p:pic>
      <p:pic>
        <p:nvPicPr>
          <p:cNvPr id="19" name="Picture 18"/>
          <p:cNvPicPr/>
          <p:nvPr/>
        </p:nvPicPr>
        <p:blipFill rotWithShape="1">
          <a:blip r:embed="rId3">
            <a:extLst>
              <a:ext uri="{28A0092B-C50C-407E-A947-70E740481C1C}">
                <a14:useLocalDpi xmlns:a14="http://schemas.microsoft.com/office/drawing/2010/main" val="0"/>
              </a:ext>
            </a:extLst>
          </a:blip>
          <a:srcRect l="16544" t="15470" r="6985" b="7183"/>
          <a:stretch/>
        </p:blipFill>
        <p:spPr bwMode="auto">
          <a:xfrm>
            <a:off x="100239" y="4099389"/>
            <a:ext cx="1440885" cy="588452"/>
          </a:xfrm>
          <a:prstGeom prst="rect">
            <a:avLst/>
          </a:prstGeom>
          <a:ln>
            <a:noFill/>
          </a:ln>
          <a:extLst>
            <a:ext uri="{53640926-AAD7-44D8-BBD7-CCE9431645EC}">
              <a14:shadowObscured xmlns:a14="http://schemas.microsoft.com/office/drawing/2010/main"/>
            </a:ext>
          </a:extLst>
        </p:spPr>
      </p:pic>
      <p:pic>
        <p:nvPicPr>
          <p:cNvPr id="1026" name="Picture 2" descr="C:\Users\ICT Department\AppData\Local\Microsoft\Windows\INetCache\IE\NX7EAKFF\peer-pressur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3010" y="5736459"/>
            <a:ext cx="2311682" cy="110021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ICT Department\AppData\Local\Microsoft\Windows\INetCache\IE\6F73A1H1\friendship-31a[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41124" y="3253472"/>
            <a:ext cx="2058263" cy="1434369"/>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ICT Department\AppData\Local\Microsoft\Windows\INetCache\IE\6F73A1H1\3665594753_f1ebbc51a2[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44692" y="5736459"/>
            <a:ext cx="1633590" cy="11215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D3098C4-4886-0302-9A6F-29D245C2114E}"/>
              </a:ext>
            </a:extLst>
          </p:cNvPr>
          <p:cNvPicPr>
            <a:picLocks noChangeAspect="1"/>
          </p:cNvPicPr>
          <p:nvPr/>
        </p:nvPicPr>
        <p:blipFill>
          <a:blip r:embed="rId7"/>
          <a:stretch>
            <a:fillRect/>
          </a:stretch>
        </p:blipFill>
        <p:spPr>
          <a:xfrm>
            <a:off x="3347313" y="46952"/>
            <a:ext cx="496698" cy="614100"/>
          </a:xfrm>
          <a:prstGeom prst="rect">
            <a:avLst/>
          </a:prstGeom>
        </p:spPr>
      </p:pic>
      <p:sp>
        <p:nvSpPr>
          <p:cNvPr id="5" name="TextBox 6">
            <a:extLst>
              <a:ext uri="{FF2B5EF4-FFF2-40B4-BE49-F238E27FC236}">
                <a16:creationId xmlns:a16="http://schemas.microsoft.com/office/drawing/2014/main" id="{C4962840-EC26-6306-BE80-9174A87B302E}"/>
              </a:ext>
            </a:extLst>
          </p:cNvPr>
          <p:cNvSpPr txBox="1"/>
          <p:nvPr/>
        </p:nvSpPr>
        <p:spPr>
          <a:xfrm>
            <a:off x="79692" y="4828518"/>
            <a:ext cx="3682149" cy="1815882"/>
          </a:xfrm>
          <a:prstGeom prst="rect">
            <a:avLst/>
          </a:prstGeom>
          <a:noFill/>
          <a:ln w="28575">
            <a:solidFill>
              <a:srgbClr val="F8A2EE"/>
            </a:solidFill>
            <a:prstDash val="solid"/>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300" b="1" u="sng" dirty="0">
                <a:latin typeface="Century Gothic" panose="020B0502020202020204" pitchFamily="34" charset="0"/>
              </a:rPr>
              <a:t>Healthy me</a:t>
            </a:r>
          </a:p>
          <a:p>
            <a:r>
              <a:rPr lang="en-US" sz="1100" dirty="0">
                <a:latin typeface="Century Gothic" panose="020B0502020202020204" pitchFamily="34" charset="0"/>
              </a:rPr>
              <a:t>In this Puzzle the class look at the friendship groups that they are part of, how they are formed, how they have leaders and followers and how they fit into them. The children are asked to reflect on their friendships, how different people make them feel and which friends they value the most. The class also look at smoking and its effects on health, they do the same with alcohol and then look at the reasons why people might drink or smoke. </a:t>
            </a:r>
            <a:endParaRPr lang="en-GB" sz="1100" dirty="0">
              <a:latin typeface="Century Gothic" panose="020B0502020202020204" pitchFamily="34" charset="0"/>
            </a:endParaRPr>
          </a:p>
        </p:txBody>
      </p:sp>
    </p:spTree>
    <p:extLst>
      <p:ext uri="{BB962C8B-B14F-4D97-AF65-F5344CB8AC3E}">
        <p14:creationId xmlns:p14="http://schemas.microsoft.com/office/powerpoint/2010/main" val="2591576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D9AA80867A9F45A260D426560E93F5" ma:contentTypeVersion="19" ma:contentTypeDescription="Create a new document." ma:contentTypeScope="" ma:versionID="334371ec745db90fddf68ff12df3c3c8">
  <xsd:schema xmlns:xsd="http://www.w3.org/2001/XMLSchema" xmlns:xs="http://www.w3.org/2001/XMLSchema" xmlns:p="http://schemas.microsoft.com/office/2006/metadata/properties" xmlns:ns2="6f49690c-def7-4262-a2a7-c674cb9a0db9" xmlns:ns3="54d3de96-1e39-49c4-81c1-27b5a60193ca" xmlns:ns4="b42ab54c-3ccc-420f-9dec-d8557292fef6" targetNamespace="http://schemas.microsoft.com/office/2006/metadata/properties" ma:root="true" ma:fieldsID="cdee67a8f6e66e9b5ad22044c3485f82" ns2:_="" ns3:_="" ns4:_="">
    <xsd:import namespace="6f49690c-def7-4262-a2a7-c674cb9a0db9"/>
    <xsd:import namespace="54d3de96-1e39-49c4-81c1-27b5a60193ca"/>
    <xsd:import namespace="b42ab54c-3ccc-420f-9dec-d8557292fe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element ref="ns2:_Flow_SignoffStatu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9690c-def7-4262-a2a7-c674cb9a0d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2ee9a29-5d3b-47f4-bb28-73bb36778aab"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d3de96-1e39-49c4-81c1-27b5a60193c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2ab54c-3ccc-420f-9dec-d8557292fef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debb01f-d3d0-4d37-b937-29c69ee7f5be}" ma:internalName="TaxCatchAll" ma:showField="CatchAllData" ma:web="b42ab54c-3ccc-420f-9dec-d8557292fe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42ab54c-3ccc-420f-9dec-d8557292fef6" xsi:nil="true"/>
    <lcf76f155ced4ddcb4097134ff3c332f xmlns="6f49690c-def7-4262-a2a7-c674cb9a0db9">
      <Terms xmlns="http://schemas.microsoft.com/office/infopath/2007/PartnerControls"/>
    </lcf76f155ced4ddcb4097134ff3c332f>
    <_Flow_SignoffStatus xmlns="6f49690c-def7-4262-a2a7-c674cb9a0db9" xsi:nil="true"/>
  </documentManagement>
</p:properties>
</file>

<file path=customXml/itemProps1.xml><?xml version="1.0" encoding="utf-8"?>
<ds:datastoreItem xmlns:ds="http://schemas.openxmlformats.org/officeDocument/2006/customXml" ds:itemID="{C409323B-FC57-4479-87CD-BE72E170A537}"/>
</file>

<file path=customXml/itemProps2.xml><?xml version="1.0" encoding="utf-8"?>
<ds:datastoreItem xmlns:ds="http://schemas.openxmlformats.org/officeDocument/2006/customXml" ds:itemID="{DD928B99-5946-4708-8F5B-CCC3BCFDFDAA}"/>
</file>

<file path=customXml/itemProps3.xml><?xml version="1.0" encoding="utf-8"?>
<ds:datastoreItem xmlns:ds="http://schemas.openxmlformats.org/officeDocument/2006/customXml" ds:itemID="{77FEFA91-C372-429A-ACDB-BAC1147DDB80}"/>
</file>

<file path=docProps/app.xml><?xml version="1.0" encoding="utf-8"?>
<Properties xmlns="http://schemas.openxmlformats.org/officeDocument/2006/extended-properties" xmlns:vt="http://schemas.openxmlformats.org/officeDocument/2006/docPropsVTypes">
  <TotalTime>3177</TotalTime>
  <Words>533</Words>
  <Application>Microsoft Office PowerPoint</Application>
  <PresentationFormat>Widescreen</PresentationFormat>
  <Paragraphs>61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Letter-join 8</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Anisa Mahmood</dc:creator>
  <cp:lastModifiedBy>Kealan Doherty</cp:lastModifiedBy>
  <cp:revision>127</cp:revision>
  <dcterms:created xsi:type="dcterms:W3CDTF">2019-09-28T12:24:44Z</dcterms:created>
  <dcterms:modified xsi:type="dcterms:W3CDTF">2024-02-06T22:18:01Z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0x010100B8D9AA80867A9F45A260D426560E93F5</vt:lpwstr>
  </property>
</Properties>
</file>