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2EE"/>
    <a:srgbClr val="CC66FF"/>
    <a:srgbClr val="D1A3FF"/>
    <a:srgbClr val="CF9FFF"/>
    <a:srgbClr val="9933FF"/>
    <a:srgbClr val="FF9999"/>
    <a:srgbClr val="FF9966"/>
    <a:srgbClr val="FFD5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varScale="1">
        <p:scale>
          <a:sx n="111" d="100"/>
          <a:sy n="111" d="100"/>
        </p:scale>
        <p:origin x="133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56D32-1299-4C27-B316-07509D00D6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5717B1C-57ED-4B9F-B002-431363A75A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12FA5F-D283-4CD1-9F5C-2C6180D14703}"/>
              </a:ext>
            </a:extLst>
          </p:cNvPr>
          <p:cNvSpPr>
            <a:spLocks noGrp="1"/>
          </p:cNvSpPr>
          <p:nvPr>
            <p:ph type="dt" sz="half" idx="10"/>
          </p:nvPr>
        </p:nvSpPr>
        <p:spPr/>
        <p:txBody>
          <a:bodyPr/>
          <a:lstStyle/>
          <a:p>
            <a:fld id="{2E54BE76-67ED-4E95-8993-4FFE06C471A5}" type="datetimeFigureOut">
              <a:rPr lang="en-GB" smtClean="0"/>
              <a:t>08/02/2024</a:t>
            </a:fld>
            <a:endParaRPr lang="en-GB"/>
          </a:p>
        </p:txBody>
      </p:sp>
      <p:sp>
        <p:nvSpPr>
          <p:cNvPr id="5" name="Footer Placeholder 4">
            <a:extLst>
              <a:ext uri="{FF2B5EF4-FFF2-40B4-BE49-F238E27FC236}">
                <a16:creationId xmlns:a16="http://schemas.microsoft.com/office/drawing/2014/main" id="{41779D4A-A455-401A-9CE0-2C95A0CC50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E30612-7843-444B-92A6-C51C659D9B1A}"/>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577812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A2AF6-9AF3-4884-8B26-C9FD6702E1F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FA583A-9E16-4582-99E9-D16689AE3F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9B7073-3BEB-45A1-B12A-136BDA6C25D6}"/>
              </a:ext>
            </a:extLst>
          </p:cNvPr>
          <p:cNvSpPr>
            <a:spLocks noGrp="1"/>
          </p:cNvSpPr>
          <p:nvPr>
            <p:ph type="dt" sz="half" idx="10"/>
          </p:nvPr>
        </p:nvSpPr>
        <p:spPr/>
        <p:txBody>
          <a:bodyPr/>
          <a:lstStyle/>
          <a:p>
            <a:fld id="{2E54BE76-67ED-4E95-8993-4FFE06C471A5}" type="datetimeFigureOut">
              <a:rPr lang="en-GB" smtClean="0"/>
              <a:t>08/02/2024</a:t>
            </a:fld>
            <a:endParaRPr lang="en-GB"/>
          </a:p>
        </p:txBody>
      </p:sp>
      <p:sp>
        <p:nvSpPr>
          <p:cNvPr id="5" name="Footer Placeholder 4">
            <a:extLst>
              <a:ext uri="{FF2B5EF4-FFF2-40B4-BE49-F238E27FC236}">
                <a16:creationId xmlns:a16="http://schemas.microsoft.com/office/drawing/2014/main" id="{77F9ABA9-2E6F-4A5C-9CE1-3E4B831198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6F8673-1FAA-469D-8CC8-F42E30282D64}"/>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4289372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6F8488-A038-44AD-81BB-06A7D58672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0F7331-BB41-4DDE-A9DF-5ADF80811E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156A69-2451-4B48-9264-ED29F168A65B}"/>
              </a:ext>
            </a:extLst>
          </p:cNvPr>
          <p:cNvSpPr>
            <a:spLocks noGrp="1"/>
          </p:cNvSpPr>
          <p:nvPr>
            <p:ph type="dt" sz="half" idx="10"/>
          </p:nvPr>
        </p:nvSpPr>
        <p:spPr/>
        <p:txBody>
          <a:bodyPr/>
          <a:lstStyle/>
          <a:p>
            <a:fld id="{2E54BE76-67ED-4E95-8993-4FFE06C471A5}" type="datetimeFigureOut">
              <a:rPr lang="en-GB" smtClean="0"/>
              <a:t>08/02/2024</a:t>
            </a:fld>
            <a:endParaRPr lang="en-GB"/>
          </a:p>
        </p:txBody>
      </p:sp>
      <p:sp>
        <p:nvSpPr>
          <p:cNvPr id="5" name="Footer Placeholder 4">
            <a:extLst>
              <a:ext uri="{FF2B5EF4-FFF2-40B4-BE49-F238E27FC236}">
                <a16:creationId xmlns:a16="http://schemas.microsoft.com/office/drawing/2014/main" id="{31FAF7C0-82BD-4353-9ED7-6161442D0B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97D245-E0F1-4A25-95D4-51C75F31E8B6}"/>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39100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A43D5-6C58-4A6C-BA3F-9C2C17933B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4E6FE0-F467-48A0-9269-8B54F036D0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97F7DD-4227-4068-B7C6-1343C1281976}"/>
              </a:ext>
            </a:extLst>
          </p:cNvPr>
          <p:cNvSpPr>
            <a:spLocks noGrp="1"/>
          </p:cNvSpPr>
          <p:nvPr>
            <p:ph type="dt" sz="half" idx="10"/>
          </p:nvPr>
        </p:nvSpPr>
        <p:spPr/>
        <p:txBody>
          <a:bodyPr/>
          <a:lstStyle/>
          <a:p>
            <a:fld id="{2E54BE76-67ED-4E95-8993-4FFE06C471A5}" type="datetimeFigureOut">
              <a:rPr lang="en-GB" smtClean="0"/>
              <a:t>08/02/2024</a:t>
            </a:fld>
            <a:endParaRPr lang="en-GB"/>
          </a:p>
        </p:txBody>
      </p:sp>
      <p:sp>
        <p:nvSpPr>
          <p:cNvPr id="5" name="Footer Placeholder 4">
            <a:extLst>
              <a:ext uri="{FF2B5EF4-FFF2-40B4-BE49-F238E27FC236}">
                <a16:creationId xmlns:a16="http://schemas.microsoft.com/office/drawing/2014/main" id="{AE9BAF30-19E3-4404-98FA-10E43A3E0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B857D6-7AEF-4571-A707-A7A742CD24E5}"/>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7527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A5C0B-3FDD-4352-86DC-CB58793986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8FE0091-F5C7-4069-BE79-A2D5C99A40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89918A-7CDC-469F-8046-8C3AC3F30F55}"/>
              </a:ext>
            </a:extLst>
          </p:cNvPr>
          <p:cNvSpPr>
            <a:spLocks noGrp="1"/>
          </p:cNvSpPr>
          <p:nvPr>
            <p:ph type="dt" sz="half" idx="10"/>
          </p:nvPr>
        </p:nvSpPr>
        <p:spPr/>
        <p:txBody>
          <a:bodyPr/>
          <a:lstStyle/>
          <a:p>
            <a:fld id="{2E54BE76-67ED-4E95-8993-4FFE06C471A5}" type="datetimeFigureOut">
              <a:rPr lang="en-GB" smtClean="0"/>
              <a:t>08/02/2024</a:t>
            </a:fld>
            <a:endParaRPr lang="en-GB"/>
          </a:p>
        </p:txBody>
      </p:sp>
      <p:sp>
        <p:nvSpPr>
          <p:cNvPr id="5" name="Footer Placeholder 4">
            <a:extLst>
              <a:ext uri="{FF2B5EF4-FFF2-40B4-BE49-F238E27FC236}">
                <a16:creationId xmlns:a16="http://schemas.microsoft.com/office/drawing/2014/main" id="{7C5D3BEB-EBB0-4CFC-99E6-CF2785F351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DF9E23-8DAB-4B8A-9B31-ADC40D6527B1}"/>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46422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A20CB-9A43-49B8-9A61-66BEA5979B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E7D639-78E7-4C76-AF48-3DDF3A4192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FF81B5B-0502-41BF-AB0E-B9B801CC1F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93DA9B-1B78-4940-AB82-D4B1FC6502E7}"/>
              </a:ext>
            </a:extLst>
          </p:cNvPr>
          <p:cNvSpPr>
            <a:spLocks noGrp="1"/>
          </p:cNvSpPr>
          <p:nvPr>
            <p:ph type="dt" sz="half" idx="10"/>
          </p:nvPr>
        </p:nvSpPr>
        <p:spPr/>
        <p:txBody>
          <a:bodyPr/>
          <a:lstStyle/>
          <a:p>
            <a:fld id="{2E54BE76-67ED-4E95-8993-4FFE06C471A5}" type="datetimeFigureOut">
              <a:rPr lang="en-GB" smtClean="0"/>
              <a:t>08/02/2024</a:t>
            </a:fld>
            <a:endParaRPr lang="en-GB"/>
          </a:p>
        </p:txBody>
      </p:sp>
      <p:sp>
        <p:nvSpPr>
          <p:cNvPr id="6" name="Footer Placeholder 5">
            <a:extLst>
              <a:ext uri="{FF2B5EF4-FFF2-40B4-BE49-F238E27FC236}">
                <a16:creationId xmlns:a16="http://schemas.microsoft.com/office/drawing/2014/main" id="{53356932-8809-4653-BB5A-B3C84DD0D5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BEDFD5-9D6E-4D2F-A653-E3945F3A38BA}"/>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3808282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E38B5-9492-4B38-A5B8-7F41BC4F22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8DE7CA-C99B-48F3-AAF7-FF55071E58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B7A7BF-29E2-4BD5-A9A7-50DFEE7A78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73C5008-78B0-46A8-89B2-7780DA893E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A2C0CE-272C-4FF8-B97D-3B97DE703E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14BF5C8-4E6C-4B10-B5B6-C4B1668FB9B8}"/>
              </a:ext>
            </a:extLst>
          </p:cNvPr>
          <p:cNvSpPr>
            <a:spLocks noGrp="1"/>
          </p:cNvSpPr>
          <p:nvPr>
            <p:ph type="dt" sz="half" idx="10"/>
          </p:nvPr>
        </p:nvSpPr>
        <p:spPr/>
        <p:txBody>
          <a:bodyPr/>
          <a:lstStyle/>
          <a:p>
            <a:fld id="{2E54BE76-67ED-4E95-8993-4FFE06C471A5}" type="datetimeFigureOut">
              <a:rPr lang="en-GB" smtClean="0"/>
              <a:t>08/02/2024</a:t>
            </a:fld>
            <a:endParaRPr lang="en-GB"/>
          </a:p>
        </p:txBody>
      </p:sp>
      <p:sp>
        <p:nvSpPr>
          <p:cNvPr id="8" name="Footer Placeholder 7">
            <a:extLst>
              <a:ext uri="{FF2B5EF4-FFF2-40B4-BE49-F238E27FC236}">
                <a16:creationId xmlns:a16="http://schemas.microsoft.com/office/drawing/2014/main" id="{2F0C1F5D-2631-43FF-B95C-8058ACD8890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D5A4864-9843-464E-8827-576118702B46}"/>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93789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02D3-37A7-459E-B30D-7A13B57E66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4050972-632E-4F3F-9125-86DAB412BC6A}"/>
              </a:ext>
            </a:extLst>
          </p:cNvPr>
          <p:cNvSpPr>
            <a:spLocks noGrp="1"/>
          </p:cNvSpPr>
          <p:nvPr>
            <p:ph type="dt" sz="half" idx="10"/>
          </p:nvPr>
        </p:nvSpPr>
        <p:spPr/>
        <p:txBody>
          <a:bodyPr/>
          <a:lstStyle/>
          <a:p>
            <a:fld id="{2E54BE76-67ED-4E95-8993-4FFE06C471A5}" type="datetimeFigureOut">
              <a:rPr lang="en-GB" smtClean="0"/>
              <a:t>08/02/2024</a:t>
            </a:fld>
            <a:endParaRPr lang="en-GB"/>
          </a:p>
        </p:txBody>
      </p:sp>
      <p:sp>
        <p:nvSpPr>
          <p:cNvPr id="4" name="Footer Placeholder 3">
            <a:extLst>
              <a:ext uri="{FF2B5EF4-FFF2-40B4-BE49-F238E27FC236}">
                <a16:creationId xmlns:a16="http://schemas.microsoft.com/office/drawing/2014/main" id="{651C1192-8FF1-4A69-BF87-849D74E2BF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D009B19-E008-42AF-B2C2-AE26069D0F71}"/>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79936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7BB25E-57FE-40E2-8A30-66B66C505FDE}"/>
              </a:ext>
            </a:extLst>
          </p:cNvPr>
          <p:cNvSpPr>
            <a:spLocks noGrp="1"/>
          </p:cNvSpPr>
          <p:nvPr>
            <p:ph type="dt" sz="half" idx="10"/>
          </p:nvPr>
        </p:nvSpPr>
        <p:spPr/>
        <p:txBody>
          <a:bodyPr/>
          <a:lstStyle/>
          <a:p>
            <a:fld id="{2E54BE76-67ED-4E95-8993-4FFE06C471A5}" type="datetimeFigureOut">
              <a:rPr lang="en-GB" smtClean="0"/>
              <a:t>08/02/2024</a:t>
            </a:fld>
            <a:endParaRPr lang="en-GB"/>
          </a:p>
        </p:txBody>
      </p:sp>
      <p:sp>
        <p:nvSpPr>
          <p:cNvPr id="3" name="Footer Placeholder 2">
            <a:extLst>
              <a:ext uri="{FF2B5EF4-FFF2-40B4-BE49-F238E27FC236}">
                <a16:creationId xmlns:a16="http://schemas.microsoft.com/office/drawing/2014/main" id="{0BBB33DE-C8DF-42B6-8AD3-B1C81A62D5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1938E3D-90FF-4EC2-BED0-7B1E48776AED}"/>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140632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C4C8A-97E3-4172-B6B2-1DD9E3E67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D6E8FC3-2185-473E-99E3-3AA8C86FE2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3AB7922-C340-4B7B-B731-339CDA7736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46957B-DF11-438A-AB26-AA1420BA95AB}"/>
              </a:ext>
            </a:extLst>
          </p:cNvPr>
          <p:cNvSpPr>
            <a:spLocks noGrp="1"/>
          </p:cNvSpPr>
          <p:nvPr>
            <p:ph type="dt" sz="half" idx="10"/>
          </p:nvPr>
        </p:nvSpPr>
        <p:spPr/>
        <p:txBody>
          <a:bodyPr/>
          <a:lstStyle/>
          <a:p>
            <a:fld id="{2E54BE76-67ED-4E95-8993-4FFE06C471A5}" type="datetimeFigureOut">
              <a:rPr lang="en-GB" smtClean="0"/>
              <a:t>08/02/2024</a:t>
            </a:fld>
            <a:endParaRPr lang="en-GB"/>
          </a:p>
        </p:txBody>
      </p:sp>
      <p:sp>
        <p:nvSpPr>
          <p:cNvPr id="6" name="Footer Placeholder 5">
            <a:extLst>
              <a:ext uri="{FF2B5EF4-FFF2-40B4-BE49-F238E27FC236}">
                <a16:creationId xmlns:a16="http://schemas.microsoft.com/office/drawing/2014/main" id="{41B3AD3B-73D6-45D2-B324-C30DD1D0CE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A7F19C-C9AF-4044-8B9F-30E2E361C24C}"/>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76024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F53A0-573B-484B-9004-385FBB7053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2860F0-E859-4A90-8EF1-E65DD2AF0B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A34B03C-9ABE-4F81-846F-E42E03D96D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5C0E29-CEA3-466E-B6DF-FD99F2361B6D}"/>
              </a:ext>
            </a:extLst>
          </p:cNvPr>
          <p:cNvSpPr>
            <a:spLocks noGrp="1"/>
          </p:cNvSpPr>
          <p:nvPr>
            <p:ph type="dt" sz="half" idx="10"/>
          </p:nvPr>
        </p:nvSpPr>
        <p:spPr/>
        <p:txBody>
          <a:bodyPr/>
          <a:lstStyle/>
          <a:p>
            <a:fld id="{2E54BE76-67ED-4E95-8993-4FFE06C471A5}" type="datetimeFigureOut">
              <a:rPr lang="en-GB" smtClean="0"/>
              <a:t>08/02/2024</a:t>
            </a:fld>
            <a:endParaRPr lang="en-GB"/>
          </a:p>
        </p:txBody>
      </p:sp>
      <p:sp>
        <p:nvSpPr>
          <p:cNvPr id="6" name="Footer Placeholder 5">
            <a:extLst>
              <a:ext uri="{FF2B5EF4-FFF2-40B4-BE49-F238E27FC236}">
                <a16:creationId xmlns:a16="http://schemas.microsoft.com/office/drawing/2014/main" id="{DD9D3AF0-E52F-45FC-B719-C8434BEBC0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EF8BA3-BA12-4C88-8306-17E343D877D0}"/>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1616510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2F869E-1E7F-4169-B9AC-6589A7F89B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2FE5C1-ED91-4061-96BB-C005CFA58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A0A6E9-05F1-4CB8-9167-657C4071AF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4BE76-67ED-4E95-8993-4FFE06C471A5}" type="datetimeFigureOut">
              <a:rPr lang="en-GB" smtClean="0"/>
              <a:t>08/02/2024</a:t>
            </a:fld>
            <a:endParaRPr lang="en-GB"/>
          </a:p>
        </p:txBody>
      </p:sp>
      <p:sp>
        <p:nvSpPr>
          <p:cNvPr id="5" name="Footer Placeholder 4">
            <a:extLst>
              <a:ext uri="{FF2B5EF4-FFF2-40B4-BE49-F238E27FC236}">
                <a16:creationId xmlns:a16="http://schemas.microsoft.com/office/drawing/2014/main" id="{AB17B97C-2156-42BC-8E04-9ABC940D85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A6B589D-6CE6-4596-A3E9-729ADCC9A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1B280-CDDF-4280-BBE7-8B100CA9D1C5}" type="slidenum">
              <a:rPr lang="en-GB" smtClean="0"/>
              <a:t>‹#›</a:t>
            </a:fld>
            <a:endParaRPr lang="en-GB"/>
          </a:p>
        </p:txBody>
      </p:sp>
    </p:spTree>
    <p:extLst>
      <p:ext uri="{BB962C8B-B14F-4D97-AF65-F5344CB8AC3E}">
        <p14:creationId xmlns:p14="http://schemas.microsoft.com/office/powerpoint/2010/main" val="3975750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2089927143"/>
              </p:ext>
            </p:extLst>
          </p:nvPr>
        </p:nvGraphicFramePr>
        <p:xfrm>
          <a:off x="95806" y="722765"/>
          <a:ext cx="3732060" cy="3962251"/>
        </p:xfrm>
        <a:graphic>
          <a:graphicData uri="http://schemas.openxmlformats.org/drawingml/2006/table">
            <a:tbl>
              <a:tblPr firstRow="1" bandRow="1">
                <a:tableStyleId>{5C22544A-7EE6-4342-B048-85BDC9FD1C3A}</a:tableStyleId>
              </a:tblPr>
              <a:tblGrid>
                <a:gridCol w="1440884">
                  <a:extLst>
                    <a:ext uri="{9D8B030D-6E8A-4147-A177-3AD203B41FA5}">
                      <a16:colId xmlns:a16="http://schemas.microsoft.com/office/drawing/2014/main" val="20000"/>
                    </a:ext>
                  </a:extLst>
                </a:gridCol>
                <a:gridCol w="2082896">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tblGrid>
              <a:tr h="3962251">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bl>
          </a:graphicData>
        </a:graphic>
      </p:graphicFrame>
      <p:sp>
        <p:nvSpPr>
          <p:cNvPr id="4" name="TextBox 3">
            <a:extLst>
              <a:ext uri="{FF2B5EF4-FFF2-40B4-BE49-F238E27FC236}">
                <a16:creationId xmlns:a16="http://schemas.microsoft.com/office/drawing/2014/main" id="{918E4BB2-81AA-4D31-A8BF-E404582112F7}"/>
              </a:ext>
            </a:extLst>
          </p:cNvPr>
          <p:cNvSpPr txBox="1"/>
          <p:nvPr/>
        </p:nvSpPr>
        <p:spPr>
          <a:xfrm>
            <a:off x="79691" y="159890"/>
            <a:ext cx="6961005" cy="307777"/>
          </a:xfrm>
          <a:prstGeom prst="rect">
            <a:avLst/>
          </a:prstGeom>
          <a:noFill/>
        </p:spPr>
        <p:txBody>
          <a:bodyPr wrap="square" rtlCol="0">
            <a:spAutoFit/>
          </a:bodyPr>
          <a:lstStyle/>
          <a:p>
            <a:r>
              <a:rPr lang="en-GB" sz="1400" b="1" u="sng" dirty="0">
                <a:solidFill>
                  <a:schemeClr val="accent1">
                    <a:lumMod val="75000"/>
                  </a:schemeClr>
                </a:solidFill>
                <a:latin typeface="Century Gothic" panose="020B0502020202020204" pitchFamily="34" charset="0"/>
              </a:rPr>
              <a:t>Year 1 Knowledge organiser- PSHE</a:t>
            </a:r>
          </a:p>
        </p:txBody>
      </p:sp>
      <p:sp>
        <p:nvSpPr>
          <p:cNvPr id="2" name="Rectangle 1"/>
          <p:cNvSpPr/>
          <p:nvPr/>
        </p:nvSpPr>
        <p:spPr>
          <a:xfrm>
            <a:off x="3845532" y="722764"/>
            <a:ext cx="3284733" cy="5509200"/>
          </a:xfrm>
          <a:prstGeom prst="rect">
            <a:avLst/>
          </a:prstGeom>
          <a:solidFill>
            <a:schemeClr val="accent6">
              <a:lumMod val="40000"/>
              <a:lumOff val="60000"/>
            </a:schemeClr>
          </a:solidFill>
        </p:spPr>
        <p:txBody>
          <a:bodyPr wrap="square">
            <a:spAutoFit/>
          </a:bodyPr>
          <a:lstStyle/>
          <a:p>
            <a:r>
              <a:rPr lang="en-GB" sz="1200" b="1" u="sng" dirty="0">
                <a:latin typeface="Century Gothic" panose="020B0502020202020204" pitchFamily="34" charset="0"/>
              </a:rPr>
              <a:t>Puzzle Outcomes</a:t>
            </a:r>
          </a:p>
          <a:p>
            <a:pPr marL="171450" indent="-171450">
              <a:buFont typeface="Wingdings" panose="05000000000000000000" pitchFamily="2" charset="2"/>
              <a:buChar char="q"/>
            </a:pPr>
            <a:r>
              <a:rPr lang="en-GB" sz="1000" dirty="0">
                <a:latin typeface="Century Gothic" panose="020B0502020202020204" pitchFamily="34" charset="0"/>
              </a:rPr>
              <a:t>I understand how to keep healthy and know the difference between healthy and unhealthy.</a:t>
            </a:r>
          </a:p>
          <a:p>
            <a:pPr marL="171450" indent="-171450">
              <a:buFont typeface="Wingdings" panose="05000000000000000000" pitchFamily="2" charset="2"/>
              <a:buChar char="q"/>
            </a:pPr>
            <a:r>
              <a:rPr lang="en-GB" sz="1000" dirty="0">
                <a:latin typeface="Century Gothic" panose="020B0502020202020204" pitchFamily="34" charset="0"/>
              </a:rPr>
              <a:t>I know how to make healthy lifestyle choices.</a:t>
            </a:r>
          </a:p>
          <a:p>
            <a:pPr marL="171450" indent="-171450">
              <a:buFont typeface="Wingdings" panose="05000000000000000000" pitchFamily="2" charset="2"/>
              <a:buChar char="q"/>
            </a:pPr>
            <a:r>
              <a:rPr lang="en-GB" sz="1000" dirty="0">
                <a:latin typeface="Century Gothic" panose="020B0502020202020204" pitchFamily="34" charset="0"/>
              </a:rPr>
              <a:t>I know how to keep myself clean and healthy and understand how germs cause diseases/illnesses.  </a:t>
            </a:r>
          </a:p>
          <a:p>
            <a:pPr marL="171450" indent="-171450">
              <a:buFont typeface="Wingdings" panose="05000000000000000000" pitchFamily="2" charset="2"/>
              <a:buChar char="q"/>
            </a:pPr>
            <a:r>
              <a:rPr lang="en-GB" sz="1000" dirty="0">
                <a:latin typeface="Century Gothic" panose="020B0502020202020204" pitchFamily="34" charset="0"/>
              </a:rPr>
              <a:t>I know that I am special and need to keep safe.</a:t>
            </a:r>
          </a:p>
          <a:p>
            <a:pPr marL="171450" indent="-171450">
              <a:buFont typeface="Wingdings" panose="05000000000000000000" pitchFamily="2" charset="2"/>
              <a:buChar char="q"/>
            </a:pPr>
            <a:r>
              <a:rPr lang="en-GB" sz="1000" dirty="0">
                <a:latin typeface="Century Gothic" panose="020B0502020202020204" pitchFamily="34" charset="0"/>
              </a:rPr>
              <a:t>I know that medicines can help me when I am poorly.</a:t>
            </a:r>
          </a:p>
          <a:p>
            <a:pPr marL="171450" indent="-171450">
              <a:buFont typeface="Wingdings" panose="05000000000000000000" pitchFamily="2" charset="2"/>
              <a:buChar char="q"/>
            </a:pPr>
            <a:r>
              <a:rPr lang="en-GB" sz="1000" dirty="0">
                <a:latin typeface="Century Gothic" panose="020B0502020202020204" pitchFamily="34" charset="0"/>
              </a:rPr>
              <a:t>I know how to cross the road safely.</a:t>
            </a:r>
          </a:p>
          <a:p>
            <a:pPr marL="171450" indent="-171450">
              <a:buFont typeface="Wingdings" panose="05000000000000000000" pitchFamily="2" charset="2"/>
              <a:buChar char="q"/>
            </a:pPr>
            <a:r>
              <a:rPr lang="en-GB" sz="1000" dirty="0">
                <a:latin typeface="Century Gothic" panose="020B0502020202020204" pitchFamily="34" charset="0"/>
              </a:rPr>
              <a:t>I can tell you how I can keep my body healthy.</a:t>
            </a:r>
          </a:p>
          <a:p>
            <a:r>
              <a:rPr lang="en-GB" sz="1200" b="1" u="sng" dirty="0">
                <a:latin typeface="Century Gothic" panose="020B0502020202020204" pitchFamily="34" charset="0"/>
              </a:rPr>
              <a:t>Jigsaw Learning Charter</a:t>
            </a: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77082353"/>
              </p:ext>
            </p:extLst>
          </p:nvPr>
        </p:nvGraphicFramePr>
        <p:xfrm>
          <a:off x="7202184" y="734743"/>
          <a:ext cx="4006920" cy="4653538"/>
        </p:xfrm>
        <a:graphic>
          <a:graphicData uri="http://schemas.openxmlformats.org/drawingml/2006/table">
            <a:tbl>
              <a:tblPr firstRow="1" firstCol="1" bandRow="1">
                <a:tableStyleId>{5C22544A-7EE6-4342-B048-85BDC9FD1C3A}</a:tableStyleId>
              </a:tblPr>
              <a:tblGrid>
                <a:gridCol w="879524">
                  <a:extLst>
                    <a:ext uri="{9D8B030D-6E8A-4147-A177-3AD203B41FA5}">
                      <a16:colId xmlns:a16="http://schemas.microsoft.com/office/drawing/2014/main" val="20000"/>
                    </a:ext>
                  </a:extLst>
                </a:gridCol>
                <a:gridCol w="3127396">
                  <a:extLst>
                    <a:ext uri="{9D8B030D-6E8A-4147-A177-3AD203B41FA5}">
                      <a16:colId xmlns:a16="http://schemas.microsoft.com/office/drawing/2014/main" val="20001"/>
                    </a:ext>
                  </a:extLst>
                </a:gridCol>
              </a:tblGrid>
              <a:tr h="37979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bg1"/>
                          </a:solidFill>
                          <a:effectLst/>
                          <a:latin typeface="Century Gothic" panose="020B0502020202020204" pitchFamily="34" charset="0"/>
                          <a:ea typeface="Calibri"/>
                          <a:cs typeface="Times New Roman"/>
                        </a:rPr>
                        <a:t>Balanced</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In good proportions an equal amount</a:t>
                      </a:r>
                      <a:r>
                        <a:rPr lang="en-GB" sz="1050" b="0" baseline="0" dirty="0">
                          <a:solidFill>
                            <a:schemeClr val="tx1"/>
                          </a:solidFill>
                          <a:effectLst/>
                          <a:latin typeface="Century Gothic" panose="020B0502020202020204" pitchFamily="34" charset="0"/>
                          <a:ea typeface="Calibri"/>
                          <a:cs typeface="Times New Roman"/>
                        </a:rPr>
                        <a:t> of each.</a:t>
                      </a:r>
                      <a:endParaRPr lang="en-GB" sz="1050" b="0" dirty="0">
                        <a:solidFill>
                          <a:schemeClr val="tx1"/>
                        </a:solidFill>
                        <a:effectLst/>
                        <a:latin typeface="Century Gothic" panose="020B0502020202020204" pitchFamily="34" charset="0"/>
                        <a:ea typeface="Calibri"/>
                        <a:cs typeface="Times New Roman"/>
                      </a:endParaRPr>
                    </a:p>
                  </a:txBody>
                  <a:tcPr marL="50449" marR="50449" marT="0" marB="0">
                    <a:solidFill>
                      <a:srgbClr val="CF9FFF"/>
                    </a:solidFill>
                  </a:tcPr>
                </a:tc>
                <a:extLst>
                  <a:ext uri="{0D108BD9-81ED-4DB2-BD59-A6C34878D82A}">
                    <a16:rowId xmlns:a16="http://schemas.microsoft.com/office/drawing/2014/main" val="10000"/>
                  </a:ext>
                </a:extLst>
              </a:tr>
              <a:tr h="37979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bg1"/>
                          </a:solidFill>
                          <a:effectLst/>
                          <a:latin typeface="Century Gothic" panose="020B0502020202020204" pitchFamily="34" charset="0"/>
                          <a:ea typeface="Calibri"/>
                          <a:cs typeface="Times New Roman"/>
                        </a:rPr>
                        <a:t>Choices</a:t>
                      </a:r>
                    </a:p>
                  </a:txBody>
                  <a:tcPr marL="50449" marR="50449" marT="0" marB="0">
                    <a:solidFill>
                      <a:srgbClr val="9933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50" b="0" dirty="0">
                          <a:solidFill>
                            <a:schemeClr val="tx1"/>
                          </a:solidFill>
                          <a:effectLst/>
                          <a:latin typeface="Century Gothic" panose="020B0502020202020204" pitchFamily="34" charset="0"/>
                          <a:ea typeface="Calibri"/>
                          <a:cs typeface="Times New Roman"/>
                        </a:rPr>
                        <a:t>Choose between two or more possibilities.</a:t>
                      </a:r>
                    </a:p>
                  </a:txBody>
                  <a:tcPr marL="50449" marR="50449" marT="0" marB="0">
                    <a:solidFill>
                      <a:srgbClr val="CF9FFF"/>
                    </a:solidFill>
                  </a:tcPr>
                </a:tc>
                <a:extLst>
                  <a:ext uri="{0D108BD9-81ED-4DB2-BD59-A6C34878D82A}">
                    <a16:rowId xmlns:a16="http://schemas.microsoft.com/office/drawing/2014/main" val="10001"/>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bg1"/>
                          </a:solidFill>
                          <a:effectLst/>
                          <a:latin typeface="Century Gothic" panose="020B0502020202020204" pitchFamily="34" charset="0"/>
                          <a:ea typeface="Calibri"/>
                          <a:cs typeface="Times New Roman"/>
                        </a:rPr>
                        <a:t>Clean</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To get rid of dirt.</a:t>
                      </a:r>
                    </a:p>
                  </a:txBody>
                  <a:tcPr marL="50449" marR="50449" marT="0" marB="0">
                    <a:solidFill>
                      <a:srgbClr val="CF9FFF"/>
                    </a:solidFill>
                  </a:tcPr>
                </a:tc>
                <a:extLst>
                  <a:ext uri="{0D108BD9-81ED-4DB2-BD59-A6C34878D82A}">
                    <a16:rowId xmlns:a16="http://schemas.microsoft.com/office/drawing/2014/main" val="10002"/>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bg1"/>
                          </a:solidFill>
                          <a:effectLst/>
                          <a:latin typeface="Century Gothic" panose="020B0502020202020204" pitchFamily="34" charset="0"/>
                          <a:ea typeface="Calibri"/>
                          <a:cs typeface="Times New Roman"/>
                        </a:rPr>
                        <a:t>Exercise</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To do a task which involves movement and fitness.</a:t>
                      </a:r>
                    </a:p>
                  </a:txBody>
                  <a:tcPr marL="50449" marR="50449" marT="0" marB="0">
                    <a:solidFill>
                      <a:srgbClr val="CF9FFF"/>
                    </a:solidFill>
                  </a:tcPr>
                </a:tc>
                <a:extLst>
                  <a:ext uri="{0D108BD9-81ED-4DB2-BD59-A6C34878D82A}">
                    <a16:rowId xmlns:a16="http://schemas.microsoft.com/office/drawing/2014/main" val="10003"/>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bg1"/>
                          </a:solidFill>
                          <a:effectLst/>
                          <a:latin typeface="Century Gothic" panose="020B0502020202020204" pitchFamily="34" charset="0"/>
                          <a:ea typeface="Calibri"/>
                          <a:cs typeface="Times New Roman"/>
                        </a:rPr>
                        <a:t>Healthy</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To keep</a:t>
                      </a:r>
                      <a:r>
                        <a:rPr lang="en-GB" sz="1050" b="0" baseline="0" dirty="0">
                          <a:solidFill>
                            <a:schemeClr val="tx1"/>
                          </a:solidFill>
                          <a:effectLst/>
                          <a:latin typeface="Century Gothic" panose="020B0502020202020204" pitchFamily="34" charset="0"/>
                          <a:ea typeface="Calibri"/>
                          <a:cs typeface="Times New Roman"/>
                        </a:rPr>
                        <a:t> your mind and body fit and well.</a:t>
                      </a:r>
                      <a:endParaRPr lang="en-GB" sz="1050" b="0" dirty="0">
                        <a:solidFill>
                          <a:schemeClr val="tx1"/>
                        </a:solidFill>
                        <a:effectLst/>
                        <a:latin typeface="Century Gothic" panose="020B0502020202020204" pitchFamily="34" charset="0"/>
                        <a:ea typeface="Calibri"/>
                        <a:cs typeface="Times New Roman"/>
                      </a:endParaRPr>
                    </a:p>
                  </a:txBody>
                  <a:tcPr marL="50449" marR="50449" marT="0" marB="0">
                    <a:solidFill>
                      <a:srgbClr val="CF9FFF"/>
                    </a:solidFill>
                  </a:tcPr>
                </a:tc>
                <a:extLst>
                  <a:ext uri="{0D108BD9-81ED-4DB2-BD59-A6C34878D82A}">
                    <a16:rowId xmlns:a16="http://schemas.microsoft.com/office/drawing/2014/main" val="10004"/>
                  </a:ext>
                </a:extLst>
              </a:tr>
              <a:tr h="393202">
                <a:tc>
                  <a:txBody>
                    <a:bodyPr/>
                    <a:lstStyle/>
                    <a:p>
                      <a:pPr algn="l">
                        <a:lnSpc>
                          <a:spcPct val="115000"/>
                        </a:lnSpc>
                        <a:spcAft>
                          <a:spcPts val="0"/>
                        </a:spcAft>
                      </a:pPr>
                      <a:r>
                        <a:rPr lang="en-GB" sz="1100" dirty="0">
                          <a:effectLst/>
                          <a:latin typeface="Century Gothic" panose="020B0502020202020204" pitchFamily="34" charset="0"/>
                          <a:ea typeface="Calibri"/>
                          <a:cs typeface="Times New Roman"/>
                        </a:rPr>
                        <a:t>Hygienic</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Being healthy</a:t>
                      </a:r>
                      <a:r>
                        <a:rPr lang="en-GB" sz="1050" b="0" baseline="0" dirty="0">
                          <a:solidFill>
                            <a:schemeClr val="tx1"/>
                          </a:solidFill>
                          <a:effectLst/>
                          <a:latin typeface="Century Gothic" panose="020B0502020202020204" pitchFamily="34" charset="0"/>
                          <a:ea typeface="Calibri"/>
                          <a:cs typeface="Times New Roman"/>
                        </a:rPr>
                        <a:t> and preventing disease by being clean.</a:t>
                      </a:r>
                      <a:endParaRPr lang="en-GB" sz="1050" b="0" dirty="0">
                        <a:solidFill>
                          <a:schemeClr val="tx1"/>
                        </a:solidFill>
                        <a:effectLst/>
                        <a:latin typeface="Century Gothic" panose="020B0502020202020204" pitchFamily="34" charset="0"/>
                        <a:ea typeface="Calibri"/>
                        <a:cs typeface="Times New Roman"/>
                      </a:endParaRPr>
                    </a:p>
                  </a:txBody>
                  <a:tcPr marL="50449" marR="50449" marT="0" marB="0">
                    <a:solidFill>
                      <a:srgbClr val="CF9FFF"/>
                    </a:solidFill>
                  </a:tcPr>
                </a:tc>
                <a:extLst>
                  <a:ext uri="{0D108BD9-81ED-4DB2-BD59-A6C34878D82A}">
                    <a16:rowId xmlns:a16="http://schemas.microsoft.com/office/drawing/2014/main" val="10005"/>
                  </a:ext>
                </a:extLst>
              </a:tr>
              <a:tr h="393202">
                <a:tc>
                  <a:txBody>
                    <a:bodyPr/>
                    <a:lstStyle/>
                    <a:p>
                      <a:pPr algn="l">
                        <a:lnSpc>
                          <a:spcPct val="115000"/>
                        </a:lnSpc>
                        <a:spcAft>
                          <a:spcPts val="0"/>
                        </a:spcAft>
                      </a:pPr>
                      <a:r>
                        <a:rPr lang="en-GB" sz="1100" dirty="0">
                          <a:effectLst/>
                          <a:latin typeface="Century Gothic" panose="020B0502020202020204" pitchFamily="34" charset="0"/>
                          <a:ea typeface="Calibri"/>
                          <a:cs typeface="Times New Roman"/>
                        </a:rPr>
                        <a:t>Medicines</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Treatment and prevention of disease or illness.</a:t>
                      </a:r>
                    </a:p>
                  </a:txBody>
                  <a:tcPr marL="50449" marR="50449" marT="0" marB="0">
                    <a:solidFill>
                      <a:srgbClr val="CF9FFF"/>
                    </a:solidFill>
                  </a:tcPr>
                </a:tc>
                <a:extLst>
                  <a:ext uri="{0D108BD9-81ED-4DB2-BD59-A6C34878D82A}">
                    <a16:rowId xmlns:a16="http://schemas.microsoft.com/office/drawing/2014/main" val="10006"/>
                  </a:ext>
                </a:extLst>
              </a:tr>
              <a:tr h="393202">
                <a:tc>
                  <a:txBody>
                    <a:bodyPr/>
                    <a:lstStyle/>
                    <a:p>
                      <a:pPr algn="l">
                        <a:lnSpc>
                          <a:spcPct val="115000"/>
                        </a:lnSpc>
                        <a:spcAft>
                          <a:spcPts val="0"/>
                        </a:spcAft>
                      </a:pPr>
                      <a:r>
                        <a:rPr lang="en-GB" sz="1100" dirty="0">
                          <a:effectLst/>
                          <a:latin typeface="Century Gothic" panose="020B0502020202020204" pitchFamily="34" charset="0"/>
                          <a:ea typeface="Calibri"/>
                          <a:cs typeface="Times New Roman"/>
                        </a:rPr>
                        <a:t>Safety</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Protect from</a:t>
                      </a:r>
                      <a:r>
                        <a:rPr lang="en-GB" sz="1050" b="0" baseline="0" dirty="0">
                          <a:solidFill>
                            <a:schemeClr val="tx1"/>
                          </a:solidFill>
                          <a:effectLst/>
                          <a:latin typeface="Century Gothic" panose="020B0502020202020204" pitchFamily="34" charset="0"/>
                          <a:ea typeface="Calibri"/>
                          <a:cs typeface="Times New Roman"/>
                        </a:rPr>
                        <a:t> danger, risk or injury.</a:t>
                      </a:r>
                      <a:endParaRPr lang="en-GB" sz="1050" b="0" dirty="0">
                        <a:solidFill>
                          <a:schemeClr val="tx1"/>
                        </a:solidFill>
                        <a:effectLst/>
                        <a:latin typeface="Century Gothic" panose="020B0502020202020204" pitchFamily="34" charset="0"/>
                        <a:ea typeface="Calibri"/>
                        <a:cs typeface="Times New Roman"/>
                      </a:endParaRPr>
                    </a:p>
                  </a:txBody>
                  <a:tcPr marL="50449" marR="50449" marT="0" marB="0">
                    <a:solidFill>
                      <a:srgbClr val="CF9FFF"/>
                    </a:solidFill>
                  </a:tcPr>
                </a:tc>
                <a:extLst>
                  <a:ext uri="{0D108BD9-81ED-4DB2-BD59-A6C34878D82A}">
                    <a16:rowId xmlns:a16="http://schemas.microsoft.com/office/drawing/2014/main" val="10007"/>
                  </a:ext>
                </a:extLst>
              </a:tr>
              <a:tr h="393202">
                <a:tc>
                  <a:txBody>
                    <a:bodyPr/>
                    <a:lstStyle/>
                    <a:p>
                      <a:pPr algn="l">
                        <a:lnSpc>
                          <a:spcPct val="115000"/>
                        </a:lnSpc>
                        <a:spcAft>
                          <a:spcPts val="0"/>
                        </a:spcAft>
                      </a:pPr>
                      <a:r>
                        <a:rPr lang="en-GB" sz="1100" dirty="0">
                          <a:effectLst/>
                          <a:latin typeface="Century Gothic" panose="020B0502020202020204" pitchFamily="34" charset="0"/>
                          <a:ea typeface="Calibri"/>
                          <a:cs typeface="Times New Roman"/>
                        </a:rPr>
                        <a:t>Sleep</a:t>
                      </a:r>
                    </a:p>
                  </a:txBody>
                  <a:tcPr marL="50449" marR="50449" marT="0" marB="0">
                    <a:solidFill>
                      <a:srgbClr val="9933FF"/>
                    </a:solidFill>
                  </a:tcPr>
                </a:tc>
                <a:tc>
                  <a:txBody>
                    <a:bodyPr/>
                    <a:lstStyle/>
                    <a:p>
                      <a:pPr algn="l">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To lie with</a:t>
                      </a:r>
                      <a:r>
                        <a:rPr lang="en-GB" sz="1050" b="0" baseline="0" dirty="0">
                          <a:solidFill>
                            <a:schemeClr val="tx1"/>
                          </a:solidFill>
                          <a:effectLst/>
                          <a:latin typeface="Century Gothic" panose="020B0502020202020204" pitchFamily="34" charset="0"/>
                          <a:ea typeface="Calibri"/>
                          <a:cs typeface="Times New Roman"/>
                        </a:rPr>
                        <a:t> your eyes closed and with little body movements to recharge your body </a:t>
                      </a:r>
                      <a:r>
                        <a:rPr lang="en-GB" sz="1050" b="0" baseline="0">
                          <a:solidFill>
                            <a:schemeClr val="tx1"/>
                          </a:solidFill>
                          <a:effectLst/>
                          <a:latin typeface="Century Gothic" panose="020B0502020202020204" pitchFamily="34" charset="0"/>
                          <a:ea typeface="Calibri"/>
                          <a:cs typeface="Times New Roman"/>
                        </a:rPr>
                        <a:t>and mind.</a:t>
                      </a:r>
                      <a:endParaRPr lang="en-GB" sz="1050" b="0" dirty="0">
                        <a:solidFill>
                          <a:schemeClr val="tx1"/>
                        </a:solidFill>
                        <a:effectLst/>
                        <a:latin typeface="Century Gothic" panose="020B0502020202020204" pitchFamily="34" charset="0"/>
                        <a:ea typeface="Calibri"/>
                        <a:cs typeface="Times New Roman"/>
                      </a:endParaRPr>
                    </a:p>
                  </a:txBody>
                  <a:tcPr marL="50449" marR="50449" marT="0" marB="0">
                    <a:solidFill>
                      <a:srgbClr val="CF9FFF"/>
                    </a:solidFill>
                  </a:tcPr>
                </a:tc>
                <a:extLst>
                  <a:ext uri="{0D108BD9-81ED-4DB2-BD59-A6C34878D82A}">
                    <a16:rowId xmlns:a16="http://schemas.microsoft.com/office/drawing/2014/main" val="10008"/>
                  </a:ext>
                </a:extLst>
              </a:tr>
              <a:tr h="373010">
                <a:tc>
                  <a:txBody>
                    <a:bodyPr/>
                    <a:lstStyle/>
                    <a:p>
                      <a:pPr algn="l">
                        <a:lnSpc>
                          <a:spcPct val="115000"/>
                        </a:lnSpc>
                        <a:spcAft>
                          <a:spcPts val="0"/>
                        </a:spcAft>
                      </a:pPr>
                      <a:r>
                        <a:rPr lang="en-GB" sz="1100" dirty="0">
                          <a:effectLst/>
                          <a:latin typeface="Century Gothic" panose="020B0502020202020204" pitchFamily="34" charset="0"/>
                          <a:ea typeface="Calibri"/>
                          <a:cs typeface="Times New Roman"/>
                        </a:rPr>
                        <a:t>Toiletry items</a:t>
                      </a:r>
                    </a:p>
                  </a:txBody>
                  <a:tcPr marL="50449" marR="50449" marT="0" marB="0">
                    <a:solidFill>
                      <a:srgbClr val="9933FF"/>
                    </a:solidFill>
                  </a:tcPr>
                </a:tc>
                <a:tc>
                  <a:txBody>
                    <a:bodyPr/>
                    <a:lstStyle/>
                    <a:p>
                      <a:pPr algn="just">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Items to keep you clean and safe from germs such as soap, toothpaste, shampoo etc.</a:t>
                      </a:r>
                    </a:p>
                  </a:txBody>
                  <a:tcPr marL="68580" marR="68580" marT="0" marB="0">
                    <a:solidFill>
                      <a:srgbClr val="CF9FFF"/>
                    </a:solidFill>
                  </a:tcPr>
                </a:tc>
                <a:extLst>
                  <a:ext uri="{0D108BD9-81ED-4DB2-BD59-A6C34878D82A}">
                    <a16:rowId xmlns:a16="http://schemas.microsoft.com/office/drawing/2014/main" val="10009"/>
                  </a:ext>
                </a:extLst>
              </a:tr>
              <a:tr h="373010">
                <a:tc>
                  <a:txBody>
                    <a:bodyPr/>
                    <a:lstStyle/>
                    <a:p>
                      <a:r>
                        <a:rPr lang="en-GB" sz="1050" dirty="0">
                          <a:latin typeface="Century Gothic" panose="020B0502020202020204" pitchFamily="34" charset="0"/>
                        </a:rPr>
                        <a:t>Trust</a:t>
                      </a:r>
                    </a:p>
                  </a:txBody>
                  <a:tcPr marL="50449" marR="50449" marT="0" marB="0">
                    <a:solidFill>
                      <a:srgbClr val="9933FF"/>
                    </a:solidFill>
                  </a:tcPr>
                </a:tc>
                <a:tc>
                  <a:txBody>
                    <a:bodyPr/>
                    <a:lstStyle/>
                    <a:p>
                      <a:pPr algn="just">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To believe in something or someone.</a:t>
                      </a:r>
                    </a:p>
                  </a:txBody>
                  <a:tcPr marL="68580" marR="68580" marT="0" marB="0">
                    <a:solidFill>
                      <a:srgbClr val="CF9FFF"/>
                    </a:solidFill>
                  </a:tcPr>
                </a:tc>
                <a:extLst>
                  <a:ext uri="{0D108BD9-81ED-4DB2-BD59-A6C34878D82A}">
                    <a16:rowId xmlns:a16="http://schemas.microsoft.com/office/drawing/2014/main" val="10010"/>
                  </a:ext>
                </a:extLst>
              </a:tr>
              <a:tr h="395508">
                <a:tc>
                  <a:txBody>
                    <a:bodyPr/>
                    <a:lstStyle/>
                    <a:p>
                      <a:r>
                        <a:rPr lang="en-GB" sz="1050" dirty="0">
                          <a:latin typeface="Century Gothic" panose="020B0502020202020204" pitchFamily="34" charset="0"/>
                        </a:rPr>
                        <a:t>Unhealthy</a:t>
                      </a:r>
                    </a:p>
                  </a:txBody>
                  <a:tcPr marL="50449" marR="50449" marT="0" marB="0">
                    <a:solidFill>
                      <a:srgbClr val="9933FF"/>
                    </a:solidFill>
                  </a:tcPr>
                </a:tc>
                <a:tc>
                  <a:txBody>
                    <a:bodyPr/>
                    <a:lstStyle/>
                    <a:p>
                      <a:pPr algn="just">
                        <a:lnSpc>
                          <a:spcPct val="115000"/>
                        </a:lnSpc>
                        <a:spcAft>
                          <a:spcPts val="0"/>
                        </a:spcAft>
                      </a:pPr>
                      <a:r>
                        <a:rPr lang="en-GB" sz="1050" b="0" dirty="0">
                          <a:solidFill>
                            <a:schemeClr val="tx1"/>
                          </a:solidFill>
                          <a:effectLst/>
                          <a:latin typeface="Century Gothic" panose="020B0502020202020204" pitchFamily="34" charset="0"/>
                          <a:ea typeface="Calibri"/>
                          <a:cs typeface="Times New Roman"/>
                        </a:rPr>
                        <a:t>To choose things which do not keep your mind and body fit and well.</a:t>
                      </a:r>
                    </a:p>
                  </a:txBody>
                  <a:tcPr marL="68580" marR="68580" marT="0" marB="0">
                    <a:solidFill>
                      <a:srgbClr val="CF9FFF"/>
                    </a:solidFill>
                  </a:tcPr>
                </a:tc>
                <a:extLst>
                  <a:ext uri="{0D108BD9-81ED-4DB2-BD59-A6C34878D82A}">
                    <a16:rowId xmlns:a16="http://schemas.microsoft.com/office/drawing/2014/main" val="10011"/>
                  </a:ext>
                </a:extLst>
              </a:tr>
            </a:tbl>
          </a:graphicData>
        </a:graphic>
      </p:graphicFrame>
      <p:sp>
        <p:nvSpPr>
          <p:cNvPr id="6" name="TextBox 5"/>
          <p:cNvSpPr txBox="1"/>
          <p:nvPr/>
        </p:nvSpPr>
        <p:spPr>
          <a:xfrm>
            <a:off x="8126548" y="289872"/>
            <a:ext cx="2438400" cy="400110"/>
          </a:xfrm>
          <a:prstGeom prst="rect">
            <a:avLst/>
          </a:prstGeom>
          <a:noFill/>
        </p:spPr>
        <p:txBody>
          <a:bodyPr wrap="square" rtlCol="0">
            <a:spAutoFit/>
          </a:bodyPr>
          <a:lstStyle/>
          <a:p>
            <a:r>
              <a:rPr lang="en-GB" sz="2000" b="1" dirty="0">
                <a:latin typeface="Century Gothic" panose="020B0502020202020204" pitchFamily="34" charset="0"/>
              </a:rPr>
              <a:t>Key Vocabulary</a:t>
            </a:r>
          </a:p>
        </p:txBody>
      </p:sp>
      <p:sp>
        <p:nvSpPr>
          <p:cNvPr id="22" name="TextBox 21"/>
          <p:cNvSpPr txBox="1"/>
          <p:nvPr/>
        </p:nvSpPr>
        <p:spPr>
          <a:xfrm>
            <a:off x="79690" y="722765"/>
            <a:ext cx="1461433" cy="2893100"/>
          </a:xfrm>
          <a:prstGeom prst="rect">
            <a:avLst/>
          </a:prstGeom>
          <a:noFill/>
        </p:spPr>
        <p:txBody>
          <a:bodyPr wrap="square" rtlCol="0">
            <a:spAutoFit/>
          </a:bodyPr>
          <a:lstStyle/>
          <a:p>
            <a:pPr algn="ctr"/>
            <a:r>
              <a:rPr lang="en-GB" sz="1400" b="1" u="sng" dirty="0">
                <a:latin typeface="Century Gothic" panose="020B0502020202020204" pitchFamily="34" charset="0"/>
              </a:rPr>
              <a:t>Reflective Questions</a:t>
            </a:r>
          </a:p>
          <a:p>
            <a:pPr marL="171450" indent="-171450" fontAlgn="t">
              <a:buFont typeface="Arial" panose="020B0604020202020204" pitchFamily="34" charset="0"/>
              <a:buChar char="•"/>
            </a:pPr>
            <a:r>
              <a:rPr lang="en-GB" sz="1100" dirty="0">
                <a:latin typeface="Century Gothic" panose="020B0502020202020204" pitchFamily="34" charset="0"/>
              </a:rPr>
              <a:t>Can you give examples of healthy and unhealthy choices?</a:t>
            </a:r>
          </a:p>
          <a:p>
            <a:pPr marL="171450" indent="-171450" fontAlgn="t">
              <a:buFont typeface="Arial" panose="020B0604020202020204" pitchFamily="34" charset="0"/>
              <a:buChar char="•"/>
            </a:pPr>
            <a:r>
              <a:rPr lang="en-GB" sz="1100" dirty="0">
                <a:latin typeface="Century Gothic" panose="020B0502020202020204" pitchFamily="34" charset="0"/>
              </a:rPr>
              <a:t>What is special about you?</a:t>
            </a:r>
          </a:p>
          <a:p>
            <a:pPr marL="171450" indent="-171450" fontAlgn="t">
              <a:buFont typeface="Arial" panose="020B0604020202020204" pitchFamily="34" charset="0"/>
              <a:buChar char="•"/>
            </a:pPr>
            <a:r>
              <a:rPr lang="en-GB" sz="1100" dirty="0">
                <a:latin typeface="Century Gothic" panose="020B0502020202020204" pitchFamily="34" charset="0"/>
              </a:rPr>
              <a:t>What can you do when you feel poorly?  </a:t>
            </a:r>
          </a:p>
          <a:p>
            <a:pPr marL="171450" indent="-171450" fontAlgn="t">
              <a:buFont typeface="Arial" panose="020B0604020202020204" pitchFamily="34" charset="0"/>
              <a:buChar char="•"/>
            </a:pPr>
            <a:r>
              <a:rPr lang="en-GB" sz="1100" dirty="0">
                <a:latin typeface="Century Gothic" panose="020B0502020202020204" pitchFamily="34" charset="0"/>
              </a:rPr>
              <a:t>Who do you ask for help when you feel frightened?</a:t>
            </a:r>
          </a:p>
        </p:txBody>
      </p:sp>
      <p:sp>
        <p:nvSpPr>
          <p:cNvPr id="23" name="TextBox 22"/>
          <p:cNvSpPr txBox="1"/>
          <p:nvPr/>
        </p:nvSpPr>
        <p:spPr>
          <a:xfrm>
            <a:off x="95806" y="414987"/>
            <a:ext cx="3503581" cy="307777"/>
          </a:xfrm>
          <a:prstGeom prst="rect">
            <a:avLst/>
          </a:prstGeom>
          <a:noFill/>
        </p:spPr>
        <p:txBody>
          <a:bodyPr wrap="square" rtlCol="0">
            <a:spAutoFit/>
          </a:bodyPr>
          <a:lstStyle/>
          <a:p>
            <a:r>
              <a:rPr lang="en-GB" sz="1400" b="1" u="sng" dirty="0">
                <a:solidFill>
                  <a:srgbClr val="00B0F0"/>
                </a:solidFill>
                <a:latin typeface="Century Gothic" panose="020B0502020202020204" pitchFamily="34" charset="0"/>
              </a:rPr>
              <a:t>Jigsaw – Healthy Me</a:t>
            </a:r>
          </a:p>
        </p:txBody>
      </p:sp>
      <p:sp>
        <p:nvSpPr>
          <p:cNvPr id="16" name="TextBox 15"/>
          <p:cNvSpPr txBox="1"/>
          <p:nvPr/>
        </p:nvSpPr>
        <p:spPr>
          <a:xfrm>
            <a:off x="1541124" y="722765"/>
            <a:ext cx="2166298" cy="2123658"/>
          </a:xfrm>
          <a:prstGeom prst="rect">
            <a:avLst/>
          </a:prstGeom>
          <a:noFill/>
          <a:ln w="28575">
            <a:noFill/>
            <a:prstDash val="solid"/>
          </a:ln>
        </p:spPr>
        <p:txBody>
          <a:bodyPr wrap="square" rtlCol="0">
            <a:spAutoFit/>
          </a:bodyPr>
          <a:lstStyle/>
          <a:p>
            <a:pPr algn="ctr"/>
            <a:r>
              <a:rPr lang="en-GB" sz="1100" b="1" u="sng" dirty="0">
                <a:latin typeface="Century Gothic" panose="020B0502020202020204" pitchFamily="34" charset="0"/>
              </a:rPr>
              <a:t>What Makes Our School Great?</a:t>
            </a:r>
          </a:p>
          <a:p>
            <a:pPr algn="ctr"/>
            <a:r>
              <a:rPr lang="en-GB" sz="1100" dirty="0">
                <a:latin typeface="Century Gothic" panose="020B0502020202020204" pitchFamily="34" charset="0"/>
              </a:rPr>
              <a:t>As good citizens of Rotherhithe Primary School it is important for us to understand how to be healthy and how much better this makes us feel. Keeping clean and taking care to acknowledge that we are special can make us feel safe and happy.</a:t>
            </a:r>
            <a:endParaRPr lang="en-GB" sz="1100" u="sng" dirty="0">
              <a:latin typeface="Century Gothic" panose="020B0502020202020204" pitchFamily="34" charset="0"/>
            </a:endParaRPr>
          </a:p>
        </p:txBody>
      </p:sp>
      <p:pic>
        <p:nvPicPr>
          <p:cNvPr id="14" name="Picture 13">
            <a:extLst>
              <a:ext uri="{FF2B5EF4-FFF2-40B4-BE49-F238E27FC236}">
                <a16:creationId xmlns:a16="http://schemas.microsoft.com/office/drawing/2014/main" id="{31E030B9-3588-FD41-9659-7A60E3618AFB}"/>
              </a:ext>
            </a:extLst>
          </p:cNvPr>
          <p:cNvPicPr/>
          <p:nvPr/>
        </p:nvPicPr>
        <p:blipFill rotWithShape="1">
          <a:blip r:embed="rId2" cstate="print">
            <a:extLst>
              <a:ext uri="{28A0092B-C50C-407E-A947-70E740481C1C}">
                <a14:useLocalDpi xmlns:a14="http://schemas.microsoft.com/office/drawing/2010/main" val="0"/>
              </a:ext>
            </a:extLst>
          </a:blip>
          <a:srcRect l="3370" t="3095" r="2291" b="5476"/>
          <a:stretch/>
        </p:blipFill>
        <p:spPr bwMode="auto">
          <a:xfrm>
            <a:off x="4383137" y="3700502"/>
            <a:ext cx="2056312" cy="2849131"/>
          </a:xfrm>
          <a:prstGeom prst="rect">
            <a:avLst/>
          </a:prstGeom>
          <a:ln>
            <a:noFill/>
          </a:ln>
          <a:extLst>
            <a:ext uri="{53640926-AAD7-44D8-BBD7-CCE9431645EC}">
              <a14:shadowObscured xmlns:a14="http://schemas.microsoft.com/office/drawing/2010/main"/>
            </a:ext>
          </a:extLst>
        </p:spPr>
      </p:pic>
      <p:sp>
        <p:nvSpPr>
          <p:cNvPr id="17" name="TextBox 16"/>
          <p:cNvSpPr txBox="1"/>
          <p:nvPr/>
        </p:nvSpPr>
        <p:spPr>
          <a:xfrm>
            <a:off x="79689" y="4815945"/>
            <a:ext cx="3682149" cy="1692771"/>
          </a:xfrm>
          <a:prstGeom prst="rect">
            <a:avLst/>
          </a:prstGeom>
          <a:noFill/>
          <a:ln w="28575">
            <a:solidFill>
              <a:srgbClr val="F8A2EE"/>
            </a:solidFill>
            <a:prstDash val="solid"/>
          </a:ln>
        </p:spPr>
        <p:txBody>
          <a:bodyPr wrap="square" rtlCol="0">
            <a:spAutoFit/>
          </a:bodyPr>
          <a:lstStyle/>
          <a:p>
            <a:pPr algn="ctr"/>
            <a:r>
              <a:rPr lang="en-GB" sz="1300" b="1" u="sng" dirty="0">
                <a:latin typeface="Century Gothic" panose="020B0502020202020204" pitchFamily="34" charset="0"/>
              </a:rPr>
              <a:t>Healthy me</a:t>
            </a:r>
          </a:p>
          <a:p>
            <a:r>
              <a:rPr lang="en-US" sz="1300" dirty="0">
                <a:latin typeface="Century Gothic" panose="020B0502020202020204" pitchFamily="34" charset="0"/>
              </a:rPr>
              <a:t>In this Puzzle the class talk healthy and unhealthy choices and how these choices make them feel. They talk about hygiene, keeping themselves clean</a:t>
            </a:r>
          </a:p>
          <a:p>
            <a:r>
              <a:rPr lang="en-US" sz="1300" dirty="0">
                <a:latin typeface="Century Gothic" panose="020B0502020202020204" pitchFamily="34" charset="0"/>
              </a:rPr>
              <a:t>and that germs can make you unwell. The children learn about road safety as well as people who can help them to stay safe. </a:t>
            </a:r>
            <a:endParaRPr lang="en-GB" sz="1300" dirty="0">
              <a:latin typeface="Century Gothic" panose="020B0502020202020204" pitchFamily="34" charset="0"/>
            </a:endParaRPr>
          </a:p>
        </p:txBody>
      </p:sp>
      <p:pic>
        <p:nvPicPr>
          <p:cNvPr id="26" name="Picture 25"/>
          <p:cNvPicPr/>
          <p:nvPr/>
        </p:nvPicPr>
        <p:blipFill rotWithShape="1">
          <a:blip r:embed="rId3">
            <a:extLst>
              <a:ext uri="{28A0092B-C50C-407E-A947-70E740481C1C}">
                <a14:useLocalDpi xmlns:a14="http://schemas.microsoft.com/office/drawing/2010/main" val="0"/>
              </a:ext>
            </a:extLst>
          </a:blip>
          <a:srcRect l="18352" t="22778" r="7116" b="7223"/>
          <a:stretch/>
        </p:blipFill>
        <p:spPr bwMode="auto">
          <a:xfrm>
            <a:off x="113017" y="3785142"/>
            <a:ext cx="1428106" cy="895389"/>
          </a:xfrm>
          <a:prstGeom prst="rect">
            <a:avLst/>
          </a:prstGeom>
          <a:ln>
            <a:noFill/>
          </a:ln>
          <a:extLst>
            <a:ext uri="{53640926-AAD7-44D8-BBD7-CCE9431645EC}">
              <a14:shadowObscured xmlns:a14="http://schemas.microsoft.com/office/drawing/2010/main"/>
            </a:ext>
          </a:extLst>
        </p:spPr>
      </p:pic>
      <p:pic>
        <p:nvPicPr>
          <p:cNvPr id="5" name="Picture 2" descr="C:\Users\ICT Department\AppData\Local\Microsoft\Windows\INetCache\IE\0R7A986N\keep-our-children-safe[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9233" y="2857697"/>
            <a:ext cx="1792199" cy="157581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ICT Department\AppData\Local\Microsoft\Windows\INetCache\IE\6F73A1H1\cropped-45290-healthy-body-healthy-mind-happy-life[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13958" y="5383658"/>
            <a:ext cx="4025970" cy="13721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93520F39-43F8-26B4-EFA5-B6132A8AD8F6}"/>
              </a:ext>
            </a:extLst>
          </p:cNvPr>
          <p:cNvPicPr>
            <a:picLocks noChangeAspect="1"/>
          </p:cNvPicPr>
          <p:nvPr/>
        </p:nvPicPr>
        <p:blipFill>
          <a:blip r:embed="rId6"/>
          <a:stretch>
            <a:fillRect/>
          </a:stretch>
        </p:blipFill>
        <p:spPr>
          <a:xfrm>
            <a:off x="3141246" y="44696"/>
            <a:ext cx="499915" cy="609653"/>
          </a:xfrm>
          <a:prstGeom prst="rect">
            <a:avLst/>
          </a:prstGeom>
        </p:spPr>
      </p:pic>
    </p:spTree>
    <p:extLst>
      <p:ext uri="{BB962C8B-B14F-4D97-AF65-F5344CB8AC3E}">
        <p14:creationId xmlns:p14="http://schemas.microsoft.com/office/powerpoint/2010/main" val="2591576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D9AA80867A9F45A260D426560E93F5" ma:contentTypeVersion="19" ma:contentTypeDescription="Create a new document." ma:contentTypeScope="" ma:versionID="334371ec745db90fddf68ff12df3c3c8">
  <xsd:schema xmlns:xsd="http://www.w3.org/2001/XMLSchema" xmlns:xs="http://www.w3.org/2001/XMLSchema" xmlns:p="http://schemas.microsoft.com/office/2006/metadata/properties" xmlns:ns2="6f49690c-def7-4262-a2a7-c674cb9a0db9" xmlns:ns3="54d3de96-1e39-49c4-81c1-27b5a60193ca" xmlns:ns4="b42ab54c-3ccc-420f-9dec-d8557292fef6" targetNamespace="http://schemas.microsoft.com/office/2006/metadata/properties" ma:root="true" ma:fieldsID="cdee67a8f6e66e9b5ad22044c3485f82" ns2:_="" ns3:_="" ns4:_="">
    <xsd:import namespace="6f49690c-def7-4262-a2a7-c674cb9a0db9"/>
    <xsd:import namespace="54d3de96-1e39-49c4-81c1-27b5a60193ca"/>
    <xsd:import namespace="b42ab54c-3ccc-420f-9dec-d8557292fe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element ref="ns2:_Flow_SignoffStatu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9690c-def7-4262-a2a7-c674cb9a0d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2ee9a29-5d3b-47f4-bb28-73bb36778aab"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d3de96-1e39-49c4-81c1-27b5a60193c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2ab54c-3ccc-420f-9dec-d8557292fef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debb01f-d3d0-4d37-b937-29c69ee7f5be}" ma:internalName="TaxCatchAll" ma:showField="CatchAllData" ma:web="b42ab54c-3ccc-420f-9dec-d8557292fe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42ab54c-3ccc-420f-9dec-d8557292fef6" xsi:nil="true"/>
    <lcf76f155ced4ddcb4097134ff3c332f xmlns="6f49690c-def7-4262-a2a7-c674cb9a0db9">
      <Terms xmlns="http://schemas.microsoft.com/office/infopath/2007/PartnerControls"/>
    </lcf76f155ced4ddcb4097134ff3c332f>
    <_Flow_SignoffStatus xmlns="6f49690c-def7-4262-a2a7-c674cb9a0db9" xsi:nil="true"/>
  </documentManagement>
</p:properties>
</file>

<file path=customXml/itemProps1.xml><?xml version="1.0" encoding="utf-8"?>
<ds:datastoreItem xmlns:ds="http://schemas.openxmlformats.org/officeDocument/2006/customXml" ds:itemID="{AE77D961-481C-41B2-885B-62C94235F9F8}"/>
</file>

<file path=customXml/itemProps2.xml><?xml version="1.0" encoding="utf-8"?>
<ds:datastoreItem xmlns:ds="http://schemas.openxmlformats.org/officeDocument/2006/customXml" ds:itemID="{38FAF7E5-142D-4E48-B07E-24208D14C1B7}"/>
</file>

<file path=customXml/itemProps3.xml><?xml version="1.0" encoding="utf-8"?>
<ds:datastoreItem xmlns:ds="http://schemas.openxmlformats.org/officeDocument/2006/customXml" ds:itemID="{5EEF4E65-C4CB-49A8-9A2B-8D9CCEF813A2}"/>
</file>

<file path=docProps/app.xml><?xml version="1.0" encoding="utf-8"?>
<Properties xmlns="http://schemas.openxmlformats.org/officeDocument/2006/extended-properties" xmlns:vt="http://schemas.openxmlformats.org/officeDocument/2006/docPropsVTypes">
  <TotalTime>3221</TotalTime>
  <Words>385</Words>
  <Application>Microsoft Office PowerPoint</Application>
  <PresentationFormat>Widescreen</PresentationFormat>
  <Paragraphs>62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Century Gothic</vt:lpstr>
      <vt:lpstr>Letter-join 8</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Anisa Mahmood</dc:creator>
  <cp:lastModifiedBy>Kealan Doherty</cp:lastModifiedBy>
  <cp:revision>142</cp:revision>
  <cp:lastPrinted>2024-02-08T17:20:22Z</cp:lastPrinted>
  <dcterms:created xsi:type="dcterms:W3CDTF">2019-09-28T12:24:44Z</dcterms:created>
  <dcterms:modified xsi:type="dcterms:W3CDTF">2024-02-08T17:22:09Z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0x010100B8D9AA80867A9F45A260D426560E93F5</vt:lpwstr>
  </property>
</Properties>
</file>