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9" r:id="rId4"/>
  </p:sldMasterIdLst>
  <p:notesMasterIdLst>
    <p:notesMasterId r:id="rId33"/>
  </p:notesMasterIdLst>
  <p:sldIdLst>
    <p:sldId id="256" r:id="rId5"/>
    <p:sldId id="261" r:id="rId6"/>
    <p:sldId id="305" r:id="rId7"/>
    <p:sldId id="306" r:id="rId8"/>
    <p:sldId id="263" r:id="rId9"/>
    <p:sldId id="264" r:id="rId10"/>
    <p:sldId id="293" r:id="rId11"/>
    <p:sldId id="310" r:id="rId12"/>
    <p:sldId id="311" r:id="rId13"/>
    <p:sldId id="294" r:id="rId14"/>
    <p:sldId id="312" r:id="rId15"/>
    <p:sldId id="297" r:id="rId16"/>
    <p:sldId id="302" r:id="rId17"/>
    <p:sldId id="303" r:id="rId18"/>
    <p:sldId id="304" r:id="rId19"/>
    <p:sldId id="309" r:id="rId20"/>
    <p:sldId id="308" r:id="rId21"/>
    <p:sldId id="314" r:id="rId22"/>
    <p:sldId id="313" r:id="rId23"/>
    <p:sldId id="296" r:id="rId24"/>
    <p:sldId id="276" r:id="rId25"/>
    <p:sldId id="286" r:id="rId26"/>
    <p:sldId id="278" r:id="rId27"/>
    <p:sldId id="279" r:id="rId28"/>
    <p:sldId id="281" r:id="rId29"/>
    <p:sldId id="287" r:id="rId30"/>
    <p:sldId id="288" r:id="rId31"/>
    <p:sldId id="260" r:id="rId3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FFFF"/>
    <a:srgbClr val="99CCFF"/>
    <a:srgbClr val="FFFFCC"/>
    <a:srgbClr val="FFCCFF"/>
    <a:srgbClr val="CCFFCC"/>
    <a:srgbClr val="FFCCCC"/>
    <a:srgbClr val="FFCC99"/>
    <a:srgbClr val="FF99FF"/>
    <a:srgbClr val="FFFF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205" autoAdjust="0"/>
    <p:restoredTop sz="86477" autoAdjust="0"/>
  </p:normalViewPr>
  <p:slideViewPr>
    <p:cSldViewPr>
      <p:cViewPr varScale="1">
        <p:scale>
          <a:sx n="89" d="100"/>
          <a:sy n="89" d="100"/>
        </p:scale>
        <p:origin x="972" y="84"/>
      </p:cViewPr>
      <p:guideLst>
        <p:guide orient="horz" pos="2160"/>
        <p:guide pos="2880"/>
      </p:guideLst>
    </p:cSldViewPr>
  </p:slideViewPr>
  <p:outlineViewPr>
    <p:cViewPr>
      <p:scale>
        <a:sx n="33" d="100"/>
        <a:sy n="33" d="100"/>
      </p:scale>
      <p:origin x="222"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86BB277-52FC-412D-B17D-D637E9FA7835}" type="doc">
      <dgm:prSet loTypeId="urn:microsoft.com/office/officeart/2005/8/layout/default" loCatId="list" qsTypeId="urn:microsoft.com/office/officeart/2005/8/quickstyle/simple1" qsCatId="simple" csTypeId="urn:microsoft.com/office/officeart/2005/8/colors/colorful1" csCatId="colorful"/>
      <dgm:spPr/>
      <dgm:t>
        <a:bodyPr/>
        <a:lstStyle/>
        <a:p>
          <a:endParaRPr lang="en-US"/>
        </a:p>
      </dgm:t>
    </dgm:pt>
    <dgm:pt modelId="{05159133-2749-4136-B00B-C574B6EE888C}">
      <dgm:prSet/>
      <dgm:spPr/>
      <dgm:t>
        <a:bodyPr/>
        <a:lstStyle/>
        <a:p>
          <a:r>
            <a:rPr lang="en-GB"/>
            <a:t>PSC will be held the week of the 10</a:t>
          </a:r>
          <a:r>
            <a:rPr lang="en-GB" baseline="30000"/>
            <a:t>th</a:t>
          </a:r>
          <a:r>
            <a:rPr lang="en-GB"/>
            <a:t> of June</a:t>
          </a:r>
          <a:endParaRPr lang="en-US"/>
        </a:p>
      </dgm:t>
    </dgm:pt>
    <dgm:pt modelId="{10C2D417-5EB2-4A59-ACFB-600899B12CFC}" type="parTrans" cxnId="{738E389E-4197-4E8A-95BB-7E32F38D77F7}">
      <dgm:prSet/>
      <dgm:spPr/>
      <dgm:t>
        <a:bodyPr/>
        <a:lstStyle/>
        <a:p>
          <a:endParaRPr lang="en-US"/>
        </a:p>
      </dgm:t>
    </dgm:pt>
    <dgm:pt modelId="{16368FEA-8EB8-4F59-80D7-83DE15EB8BA8}" type="sibTrans" cxnId="{738E389E-4197-4E8A-95BB-7E32F38D77F7}">
      <dgm:prSet/>
      <dgm:spPr/>
      <dgm:t>
        <a:bodyPr/>
        <a:lstStyle/>
        <a:p>
          <a:endParaRPr lang="en-US"/>
        </a:p>
      </dgm:t>
    </dgm:pt>
    <dgm:pt modelId="{2250056A-48FD-4E16-8D98-898A14A1AC0F}">
      <dgm:prSet/>
      <dgm:spPr/>
      <dgm:t>
        <a:bodyPr/>
        <a:lstStyle/>
        <a:p>
          <a:r>
            <a:rPr lang="en-GB"/>
            <a:t>All children are tested by their teacher</a:t>
          </a:r>
          <a:endParaRPr lang="en-US"/>
        </a:p>
      </dgm:t>
    </dgm:pt>
    <dgm:pt modelId="{C17A005E-D2EC-424D-94EE-5E3D8BF89D8D}" type="parTrans" cxnId="{D034C4F2-F041-4B1C-9D1E-D1BD4087B9AE}">
      <dgm:prSet/>
      <dgm:spPr/>
      <dgm:t>
        <a:bodyPr/>
        <a:lstStyle/>
        <a:p>
          <a:endParaRPr lang="en-US"/>
        </a:p>
      </dgm:t>
    </dgm:pt>
    <dgm:pt modelId="{D752B52E-159C-4078-9569-9747C563D035}" type="sibTrans" cxnId="{D034C4F2-F041-4B1C-9D1E-D1BD4087B9AE}">
      <dgm:prSet/>
      <dgm:spPr/>
      <dgm:t>
        <a:bodyPr/>
        <a:lstStyle/>
        <a:p>
          <a:endParaRPr lang="en-US"/>
        </a:p>
      </dgm:t>
    </dgm:pt>
    <dgm:pt modelId="{F9928AFC-9D7D-4AEA-BF25-A0A7B344F66C}">
      <dgm:prSet/>
      <dgm:spPr/>
      <dgm:t>
        <a:bodyPr/>
        <a:lstStyle/>
        <a:p>
          <a:r>
            <a:rPr lang="en-GB"/>
            <a:t>32 is usually the pass mark </a:t>
          </a:r>
          <a:endParaRPr lang="en-US"/>
        </a:p>
      </dgm:t>
    </dgm:pt>
    <dgm:pt modelId="{EF9D4D11-7334-44A9-971C-A543EC8F2FF4}" type="parTrans" cxnId="{68751D0D-4BF0-4820-A7A5-2CD46EBD369C}">
      <dgm:prSet/>
      <dgm:spPr/>
      <dgm:t>
        <a:bodyPr/>
        <a:lstStyle/>
        <a:p>
          <a:endParaRPr lang="en-US"/>
        </a:p>
      </dgm:t>
    </dgm:pt>
    <dgm:pt modelId="{4DE19E07-A8D9-4FD0-B089-196510D5DAE6}" type="sibTrans" cxnId="{68751D0D-4BF0-4820-A7A5-2CD46EBD369C}">
      <dgm:prSet/>
      <dgm:spPr/>
      <dgm:t>
        <a:bodyPr/>
        <a:lstStyle/>
        <a:p>
          <a:endParaRPr lang="en-US"/>
        </a:p>
      </dgm:t>
    </dgm:pt>
    <dgm:pt modelId="{ABB45E6B-B635-41F7-BC19-2170CBE71C43}">
      <dgm:prSet/>
      <dgm:spPr/>
      <dgm:t>
        <a:bodyPr/>
        <a:lstStyle/>
        <a:p>
          <a:r>
            <a:rPr lang="en-GB"/>
            <a:t>Includes real and nonsense words</a:t>
          </a:r>
          <a:endParaRPr lang="en-US"/>
        </a:p>
      </dgm:t>
    </dgm:pt>
    <dgm:pt modelId="{9C4429B5-853A-4E6A-B9E3-C9748AE44C61}" type="parTrans" cxnId="{56FCB547-0A6E-44C1-A645-9E97DB564707}">
      <dgm:prSet/>
      <dgm:spPr/>
      <dgm:t>
        <a:bodyPr/>
        <a:lstStyle/>
        <a:p>
          <a:endParaRPr lang="en-US"/>
        </a:p>
      </dgm:t>
    </dgm:pt>
    <dgm:pt modelId="{8A1C0347-3041-423D-9947-FF0BD554909F}" type="sibTrans" cxnId="{56FCB547-0A6E-44C1-A645-9E97DB564707}">
      <dgm:prSet/>
      <dgm:spPr/>
      <dgm:t>
        <a:bodyPr/>
        <a:lstStyle/>
        <a:p>
          <a:endParaRPr lang="en-US"/>
        </a:p>
      </dgm:t>
    </dgm:pt>
    <dgm:pt modelId="{5A6FE24E-A7FB-40AB-8EB5-DDE2B81D33B7}">
      <dgm:prSet/>
      <dgm:spPr/>
      <dgm:t>
        <a:bodyPr/>
        <a:lstStyle/>
        <a:p>
          <a:r>
            <a:rPr lang="en-GB"/>
            <a:t>Only tests children’s ability to read words in isolation</a:t>
          </a:r>
          <a:endParaRPr lang="en-US"/>
        </a:p>
      </dgm:t>
    </dgm:pt>
    <dgm:pt modelId="{6B01CB70-C1F5-461E-9234-7AC55D102ECD}" type="parTrans" cxnId="{E56B32AB-2F24-4D77-AE92-5F6491A96B1B}">
      <dgm:prSet/>
      <dgm:spPr/>
      <dgm:t>
        <a:bodyPr/>
        <a:lstStyle/>
        <a:p>
          <a:endParaRPr lang="en-US"/>
        </a:p>
      </dgm:t>
    </dgm:pt>
    <dgm:pt modelId="{3FF900C1-0A74-4FC5-9562-F4175A7A2F94}" type="sibTrans" cxnId="{E56B32AB-2F24-4D77-AE92-5F6491A96B1B}">
      <dgm:prSet/>
      <dgm:spPr/>
      <dgm:t>
        <a:bodyPr/>
        <a:lstStyle/>
        <a:p>
          <a:endParaRPr lang="en-US"/>
        </a:p>
      </dgm:t>
    </dgm:pt>
    <dgm:pt modelId="{F74771A4-62B2-4F09-BE73-CDFA28D5721E}" type="pres">
      <dgm:prSet presAssocID="{486BB277-52FC-412D-B17D-D637E9FA7835}" presName="diagram" presStyleCnt="0">
        <dgm:presLayoutVars>
          <dgm:dir/>
          <dgm:resizeHandles val="exact"/>
        </dgm:presLayoutVars>
      </dgm:prSet>
      <dgm:spPr/>
    </dgm:pt>
    <dgm:pt modelId="{86AC2F32-F091-41FC-BF55-29376ECF9F9D}" type="pres">
      <dgm:prSet presAssocID="{05159133-2749-4136-B00B-C574B6EE888C}" presName="node" presStyleLbl="node1" presStyleIdx="0" presStyleCnt="5">
        <dgm:presLayoutVars>
          <dgm:bulletEnabled val="1"/>
        </dgm:presLayoutVars>
      </dgm:prSet>
      <dgm:spPr/>
    </dgm:pt>
    <dgm:pt modelId="{7A1E50D1-F4AD-4379-B347-20F3F7318FB7}" type="pres">
      <dgm:prSet presAssocID="{16368FEA-8EB8-4F59-80D7-83DE15EB8BA8}" presName="sibTrans" presStyleCnt="0"/>
      <dgm:spPr/>
    </dgm:pt>
    <dgm:pt modelId="{F39E7ABD-8092-4F0D-98F5-94BFE70EC3AA}" type="pres">
      <dgm:prSet presAssocID="{2250056A-48FD-4E16-8D98-898A14A1AC0F}" presName="node" presStyleLbl="node1" presStyleIdx="1" presStyleCnt="5">
        <dgm:presLayoutVars>
          <dgm:bulletEnabled val="1"/>
        </dgm:presLayoutVars>
      </dgm:prSet>
      <dgm:spPr/>
    </dgm:pt>
    <dgm:pt modelId="{698E3F4D-368B-45E5-8CF7-C46992FF5BD5}" type="pres">
      <dgm:prSet presAssocID="{D752B52E-159C-4078-9569-9747C563D035}" presName="sibTrans" presStyleCnt="0"/>
      <dgm:spPr/>
    </dgm:pt>
    <dgm:pt modelId="{6AA74CD0-4565-42C2-9DC7-BE28A675E455}" type="pres">
      <dgm:prSet presAssocID="{F9928AFC-9D7D-4AEA-BF25-A0A7B344F66C}" presName="node" presStyleLbl="node1" presStyleIdx="2" presStyleCnt="5">
        <dgm:presLayoutVars>
          <dgm:bulletEnabled val="1"/>
        </dgm:presLayoutVars>
      </dgm:prSet>
      <dgm:spPr/>
    </dgm:pt>
    <dgm:pt modelId="{46B768C8-0651-42A0-A69B-2DFE1A49A466}" type="pres">
      <dgm:prSet presAssocID="{4DE19E07-A8D9-4FD0-B089-196510D5DAE6}" presName="sibTrans" presStyleCnt="0"/>
      <dgm:spPr/>
    </dgm:pt>
    <dgm:pt modelId="{E69AA51C-B509-426B-B9E5-9D6E8DEEA51E}" type="pres">
      <dgm:prSet presAssocID="{ABB45E6B-B635-41F7-BC19-2170CBE71C43}" presName="node" presStyleLbl="node1" presStyleIdx="3" presStyleCnt="5">
        <dgm:presLayoutVars>
          <dgm:bulletEnabled val="1"/>
        </dgm:presLayoutVars>
      </dgm:prSet>
      <dgm:spPr/>
    </dgm:pt>
    <dgm:pt modelId="{D905B438-ACAE-4852-BFF0-603853B1745B}" type="pres">
      <dgm:prSet presAssocID="{8A1C0347-3041-423D-9947-FF0BD554909F}" presName="sibTrans" presStyleCnt="0"/>
      <dgm:spPr/>
    </dgm:pt>
    <dgm:pt modelId="{623C98D0-6C80-4351-B190-CFD48A4FFDFE}" type="pres">
      <dgm:prSet presAssocID="{5A6FE24E-A7FB-40AB-8EB5-DDE2B81D33B7}" presName="node" presStyleLbl="node1" presStyleIdx="4" presStyleCnt="5">
        <dgm:presLayoutVars>
          <dgm:bulletEnabled val="1"/>
        </dgm:presLayoutVars>
      </dgm:prSet>
      <dgm:spPr/>
    </dgm:pt>
  </dgm:ptLst>
  <dgm:cxnLst>
    <dgm:cxn modelId="{68751D0D-4BF0-4820-A7A5-2CD46EBD369C}" srcId="{486BB277-52FC-412D-B17D-D637E9FA7835}" destId="{F9928AFC-9D7D-4AEA-BF25-A0A7B344F66C}" srcOrd="2" destOrd="0" parTransId="{EF9D4D11-7334-44A9-971C-A543EC8F2FF4}" sibTransId="{4DE19E07-A8D9-4FD0-B089-196510D5DAE6}"/>
    <dgm:cxn modelId="{FE411C61-AD2B-44FE-B0A8-CE0A25AA8E7C}" type="presOf" srcId="{2250056A-48FD-4E16-8D98-898A14A1AC0F}" destId="{F39E7ABD-8092-4F0D-98F5-94BFE70EC3AA}" srcOrd="0" destOrd="0" presId="urn:microsoft.com/office/officeart/2005/8/layout/default"/>
    <dgm:cxn modelId="{72798044-A074-4E13-A21F-198BD82A5033}" type="presOf" srcId="{F9928AFC-9D7D-4AEA-BF25-A0A7B344F66C}" destId="{6AA74CD0-4565-42C2-9DC7-BE28A675E455}" srcOrd="0" destOrd="0" presId="urn:microsoft.com/office/officeart/2005/8/layout/default"/>
    <dgm:cxn modelId="{56FCB547-0A6E-44C1-A645-9E97DB564707}" srcId="{486BB277-52FC-412D-B17D-D637E9FA7835}" destId="{ABB45E6B-B635-41F7-BC19-2170CBE71C43}" srcOrd="3" destOrd="0" parTransId="{9C4429B5-853A-4E6A-B9E3-C9748AE44C61}" sibTransId="{8A1C0347-3041-423D-9947-FF0BD554909F}"/>
    <dgm:cxn modelId="{E0128476-684C-49E2-ABD9-39CBADC69D64}" type="presOf" srcId="{5A6FE24E-A7FB-40AB-8EB5-DDE2B81D33B7}" destId="{623C98D0-6C80-4351-B190-CFD48A4FFDFE}" srcOrd="0" destOrd="0" presId="urn:microsoft.com/office/officeart/2005/8/layout/default"/>
    <dgm:cxn modelId="{C3615099-A09F-4C85-9210-FF551EACB1E3}" type="presOf" srcId="{05159133-2749-4136-B00B-C574B6EE888C}" destId="{86AC2F32-F091-41FC-BF55-29376ECF9F9D}" srcOrd="0" destOrd="0" presId="urn:microsoft.com/office/officeart/2005/8/layout/default"/>
    <dgm:cxn modelId="{F2C7D39C-14AE-4C0B-87B2-6A468D5D8E71}" type="presOf" srcId="{ABB45E6B-B635-41F7-BC19-2170CBE71C43}" destId="{E69AA51C-B509-426B-B9E5-9D6E8DEEA51E}" srcOrd="0" destOrd="0" presId="urn:microsoft.com/office/officeart/2005/8/layout/default"/>
    <dgm:cxn modelId="{738E389E-4197-4E8A-95BB-7E32F38D77F7}" srcId="{486BB277-52FC-412D-B17D-D637E9FA7835}" destId="{05159133-2749-4136-B00B-C574B6EE888C}" srcOrd="0" destOrd="0" parTransId="{10C2D417-5EB2-4A59-ACFB-600899B12CFC}" sibTransId="{16368FEA-8EB8-4F59-80D7-83DE15EB8BA8}"/>
    <dgm:cxn modelId="{E56B32AB-2F24-4D77-AE92-5F6491A96B1B}" srcId="{486BB277-52FC-412D-B17D-D637E9FA7835}" destId="{5A6FE24E-A7FB-40AB-8EB5-DDE2B81D33B7}" srcOrd="4" destOrd="0" parTransId="{6B01CB70-C1F5-461E-9234-7AC55D102ECD}" sibTransId="{3FF900C1-0A74-4FC5-9562-F4175A7A2F94}"/>
    <dgm:cxn modelId="{7B03CFB7-F8F3-4F62-94EC-C3BBB9DEAEE2}" type="presOf" srcId="{486BB277-52FC-412D-B17D-D637E9FA7835}" destId="{F74771A4-62B2-4F09-BE73-CDFA28D5721E}" srcOrd="0" destOrd="0" presId="urn:microsoft.com/office/officeart/2005/8/layout/default"/>
    <dgm:cxn modelId="{D034C4F2-F041-4B1C-9D1E-D1BD4087B9AE}" srcId="{486BB277-52FC-412D-B17D-D637E9FA7835}" destId="{2250056A-48FD-4E16-8D98-898A14A1AC0F}" srcOrd="1" destOrd="0" parTransId="{C17A005E-D2EC-424D-94EE-5E3D8BF89D8D}" sibTransId="{D752B52E-159C-4078-9569-9747C563D035}"/>
    <dgm:cxn modelId="{6D6EB58B-380A-4AE7-9F8C-F6FE56864359}" type="presParOf" srcId="{F74771A4-62B2-4F09-BE73-CDFA28D5721E}" destId="{86AC2F32-F091-41FC-BF55-29376ECF9F9D}" srcOrd="0" destOrd="0" presId="urn:microsoft.com/office/officeart/2005/8/layout/default"/>
    <dgm:cxn modelId="{5B36A2EB-A1D7-4060-8D98-A49145933801}" type="presParOf" srcId="{F74771A4-62B2-4F09-BE73-CDFA28D5721E}" destId="{7A1E50D1-F4AD-4379-B347-20F3F7318FB7}" srcOrd="1" destOrd="0" presId="urn:microsoft.com/office/officeart/2005/8/layout/default"/>
    <dgm:cxn modelId="{9D39C9F0-3406-48DE-A927-64B1C7B48422}" type="presParOf" srcId="{F74771A4-62B2-4F09-BE73-CDFA28D5721E}" destId="{F39E7ABD-8092-4F0D-98F5-94BFE70EC3AA}" srcOrd="2" destOrd="0" presId="urn:microsoft.com/office/officeart/2005/8/layout/default"/>
    <dgm:cxn modelId="{D6C3C8E6-EE38-499F-9436-BC9324784E08}" type="presParOf" srcId="{F74771A4-62B2-4F09-BE73-CDFA28D5721E}" destId="{698E3F4D-368B-45E5-8CF7-C46992FF5BD5}" srcOrd="3" destOrd="0" presId="urn:microsoft.com/office/officeart/2005/8/layout/default"/>
    <dgm:cxn modelId="{3A66F3F7-2A2B-4908-B5CC-7774417DCAA2}" type="presParOf" srcId="{F74771A4-62B2-4F09-BE73-CDFA28D5721E}" destId="{6AA74CD0-4565-42C2-9DC7-BE28A675E455}" srcOrd="4" destOrd="0" presId="urn:microsoft.com/office/officeart/2005/8/layout/default"/>
    <dgm:cxn modelId="{BEEABB6D-6BBF-4A97-9055-8B1200159D03}" type="presParOf" srcId="{F74771A4-62B2-4F09-BE73-CDFA28D5721E}" destId="{46B768C8-0651-42A0-A69B-2DFE1A49A466}" srcOrd="5" destOrd="0" presId="urn:microsoft.com/office/officeart/2005/8/layout/default"/>
    <dgm:cxn modelId="{534F6DC8-2577-4E5D-BB86-56915A9231F7}" type="presParOf" srcId="{F74771A4-62B2-4F09-BE73-CDFA28D5721E}" destId="{E69AA51C-B509-426B-B9E5-9D6E8DEEA51E}" srcOrd="6" destOrd="0" presId="urn:microsoft.com/office/officeart/2005/8/layout/default"/>
    <dgm:cxn modelId="{CA1DAACA-44BB-48D2-A20E-9C017D749F75}" type="presParOf" srcId="{F74771A4-62B2-4F09-BE73-CDFA28D5721E}" destId="{D905B438-ACAE-4852-BFF0-603853B1745B}" srcOrd="7" destOrd="0" presId="urn:microsoft.com/office/officeart/2005/8/layout/default"/>
    <dgm:cxn modelId="{55F9372E-B741-45D0-A72A-A23ED87E971F}" type="presParOf" srcId="{F74771A4-62B2-4F09-BE73-CDFA28D5721E}" destId="{623C98D0-6C80-4351-B190-CFD48A4FFDFE}" srcOrd="8"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D66E5D5-7F93-4502-A4ED-FE572A525643}" type="doc">
      <dgm:prSet loTypeId="urn:microsoft.com/office/officeart/2005/8/layout/default" loCatId="list" qsTypeId="urn:microsoft.com/office/officeart/2005/8/quickstyle/simple1" qsCatId="simple" csTypeId="urn:microsoft.com/office/officeart/2005/8/colors/colorful2" csCatId="colorful" phldr="1"/>
      <dgm:spPr/>
      <dgm:t>
        <a:bodyPr/>
        <a:lstStyle/>
        <a:p>
          <a:endParaRPr lang="en-US"/>
        </a:p>
      </dgm:t>
    </dgm:pt>
    <dgm:pt modelId="{74F42FDC-C383-4E3D-8ED3-720285D6277B}">
      <dgm:prSet/>
      <dgm:spPr/>
      <dgm:t>
        <a:bodyPr/>
        <a:lstStyle/>
        <a:p>
          <a:r>
            <a:rPr lang="en-US"/>
            <a:t>The teacher will ensure that the children's mental health is high.</a:t>
          </a:r>
        </a:p>
      </dgm:t>
    </dgm:pt>
    <dgm:pt modelId="{9106A4DC-1275-4171-B859-18349C9F327C}" type="parTrans" cxnId="{C8D2546F-1987-4371-A4FC-8F8D71BBA2F3}">
      <dgm:prSet/>
      <dgm:spPr/>
      <dgm:t>
        <a:bodyPr/>
        <a:lstStyle/>
        <a:p>
          <a:endParaRPr lang="en-US"/>
        </a:p>
      </dgm:t>
    </dgm:pt>
    <dgm:pt modelId="{D4011232-E66E-4BD7-BA34-B61E22F900D4}" type="sibTrans" cxnId="{C8D2546F-1987-4371-A4FC-8F8D71BBA2F3}">
      <dgm:prSet/>
      <dgm:spPr/>
      <dgm:t>
        <a:bodyPr/>
        <a:lstStyle/>
        <a:p>
          <a:endParaRPr lang="en-US"/>
        </a:p>
      </dgm:t>
    </dgm:pt>
    <dgm:pt modelId="{6EF83511-E37D-45DB-8258-D8827C2872B7}">
      <dgm:prSet/>
      <dgm:spPr/>
      <dgm:t>
        <a:bodyPr/>
        <a:lstStyle/>
        <a:p>
          <a:r>
            <a:rPr lang="en-US" dirty="0"/>
            <a:t>If a child finds it hard to sustain concentration or needs a break then it will be given.  The test has to be completed on the same day that it is started.</a:t>
          </a:r>
        </a:p>
      </dgm:t>
    </dgm:pt>
    <dgm:pt modelId="{05706E2F-0C4F-4079-B45B-A6271F8FED00}" type="parTrans" cxnId="{7859500E-C5CC-4B9B-872E-BA4BBD2288A2}">
      <dgm:prSet/>
      <dgm:spPr/>
      <dgm:t>
        <a:bodyPr/>
        <a:lstStyle/>
        <a:p>
          <a:endParaRPr lang="en-US"/>
        </a:p>
      </dgm:t>
    </dgm:pt>
    <dgm:pt modelId="{139D03B3-C921-469E-94EE-0B817AD228CB}" type="sibTrans" cxnId="{7859500E-C5CC-4B9B-872E-BA4BBD2288A2}">
      <dgm:prSet/>
      <dgm:spPr/>
      <dgm:t>
        <a:bodyPr/>
        <a:lstStyle/>
        <a:p>
          <a:endParaRPr lang="en-US"/>
        </a:p>
      </dgm:t>
    </dgm:pt>
    <dgm:pt modelId="{2B861FE0-E6D5-48BD-8340-29943D6C8458}">
      <dgm:prSet/>
      <dgm:spPr/>
      <dgm:t>
        <a:bodyPr/>
        <a:lstStyle/>
        <a:p>
          <a:r>
            <a:rPr lang="en-US"/>
            <a:t>Children may be permitted to draw sound buttons under words if this supports their understanding</a:t>
          </a:r>
        </a:p>
      </dgm:t>
    </dgm:pt>
    <dgm:pt modelId="{FF7CBD69-67C8-4EF2-8EA0-96B5612F595B}" type="parTrans" cxnId="{3EC22C19-40E9-46E4-98B5-6F87659CD1FA}">
      <dgm:prSet/>
      <dgm:spPr/>
      <dgm:t>
        <a:bodyPr/>
        <a:lstStyle/>
        <a:p>
          <a:endParaRPr lang="en-US"/>
        </a:p>
      </dgm:t>
    </dgm:pt>
    <dgm:pt modelId="{6E2C66FF-B141-411F-AAD7-65B9D2E24691}" type="sibTrans" cxnId="{3EC22C19-40E9-46E4-98B5-6F87659CD1FA}">
      <dgm:prSet/>
      <dgm:spPr/>
      <dgm:t>
        <a:bodyPr/>
        <a:lstStyle/>
        <a:p>
          <a:endParaRPr lang="en-US"/>
        </a:p>
      </dgm:t>
    </dgm:pt>
    <dgm:pt modelId="{58D332B2-39AA-4433-AD75-7351E01007C0}" type="pres">
      <dgm:prSet presAssocID="{CD66E5D5-7F93-4502-A4ED-FE572A525643}" presName="diagram" presStyleCnt="0">
        <dgm:presLayoutVars>
          <dgm:dir/>
          <dgm:resizeHandles val="exact"/>
        </dgm:presLayoutVars>
      </dgm:prSet>
      <dgm:spPr/>
    </dgm:pt>
    <dgm:pt modelId="{6A24FBB0-665C-4ACF-8ADA-96A84A0C8FCD}" type="pres">
      <dgm:prSet presAssocID="{74F42FDC-C383-4E3D-8ED3-720285D6277B}" presName="node" presStyleLbl="node1" presStyleIdx="0" presStyleCnt="3">
        <dgm:presLayoutVars>
          <dgm:bulletEnabled val="1"/>
        </dgm:presLayoutVars>
      </dgm:prSet>
      <dgm:spPr/>
    </dgm:pt>
    <dgm:pt modelId="{BCA67D8E-FEAE-41FC-AC68-3B6B2C90F577}" type="pres">
      <dgm:prSet presAssocID="{D4011232-E66E-4BD7-BA34-B61E22F900D4}" presName="sibTrans" presStyleCnt="0"/>
      <dgm:spPr/>
    </dgm:pt>
    <dgm:pt modelId="{BC683201-A485-473E-B1BC-9EB78AC28447}" type="pres">
      <dgm:prSet presAssocID="{6EF83511-E37D-45DB-8258-D8827C2872B7}" presName="node" presStyleLbl="node1" presStyleIdx="1" presStyleCnt="3">
        <dgm:presLayoutVars>
          <dgm:bulletEnabled val="1"/>
        </dgm:presLayoutVars>
      </dgm:prSet>
      <dgm:spPr/>
    </dgm:pt>
    <dgm:pt modelId="{2016945C-A773-4069-ABE3-EACCF20E64A2}" type="pres">
      <dgm:prSet presAssocID="{139D03B3-C921-469E-94EE-0B817AD228CB}" presName="sibTrans" presStyleCnt="0"/>
      <dgm:spPr/>
    </dgm:pt>
    <dgm:pt modelId="{C9749D3D-28E1-45A0-BE70-8E4B8D08B65E}" type="pres">
      <dgm:prSet presAssocID="{2B861FE0-E6D5-48BD-8340-29943D6C8458}" presName="node" presStyleLbl="node1" presStyleIdx="2" presStyleCnt="3">
        <dgm:presLayoutVars>
          <dgm:bulletEnabled val="1"/>
        </dgm:presLayoutVars>
      </dgm:prSet>
      <dgm:spPr/>
    </dgm:pt>
  </dgm:ptLst>
  <dgm:cxnLst>
    <dgm:cxn modelId="{7859500E-C5CC-4B9B-872E-BA4BBD2288A2}" srcId="{CD66E5D5-7F93-4502-A4ED-FE572A525643}" destId="{6EF83511-E37D-45DB-8258-D8827C2872B7}" srcOrd="1" destOrd="0" parTransId="{05706E2F-0C4F-4079-B45B-A6271F8FED00}" sibTransId="{139D03B3-C921-469E-94EE-0B817AD228CB}"/>
    <dgm:cxn modelId="{3EC22C19-40E9-46E4-98B5-6F87659CD1FA}" srcId="{CD66E5D5-7F93-4502-A4ED-FE572A525643}" destId="{2B861FE0-E6D5-48BD-8340-29943D6C8458}" srcOrd="2" destOrd="0" parTransId="{FF7CBD69-67C8-4EF2-8EA0-96B5612F595B}" sibTransId="{6E2C66FF-B141-411F-AAD7-65B9D2E24691}"/>
    <dgm:cxn modelId="{C8D2546F-1987-4371-A4FC-8F8D71BBA2F3}" srcId="{CD66E5D5-7F93-4502-A4ED-FE572A525643}" destId="{74F42FDC-C383-4E3D-8ED3-720285D6277B}" srcOrd="0" destOrd="0" parTransId="{9106A4DC-1275-4171-B859-18349C9F327C}" sibTransId="{D4011232-E66E-4BD7-BA34-B61E22F900D4}"/>
    <dgm:cxn modelId="{71A38F52-509E-4E3B-9976-ACE85A1E6632}" type="presOf" srcId="{74F42FDC-C383-4E3D-8ED3-720285D6277B}" destId="{6A24FBB0-665C-4ACF-8ADA-96A84A0C8FCD}" srcOrd="0" destOrd="0" presId="urn:microsoft.com/office/officeart/2005/8/layout/default"/>
    <dgm:cxn modelId="{D0FD4E89-1636-43A6-94E2-34CD12733639}" type="presOf" srcId="{2B861FE0-E6D5-48BD-8340-29943D6C8458}" destId="{C9749D3D-28E1-45A0-BE70-8E4B8D08B65E}" srcOrd="0" destOrd="0" presId="urn:microsoft.com/office/officeart/2005/8/layout/default"/>
    <dgm:cxn modelId="{B1A340AB-B613-49E7-9B11-F8D485442994}" type="presOf" srcId="{CD66E5D5-7F93-4502-A4ED-FE572A525643}" destId="{58D332B2-39AA-4433-AD75-7351E01007C0}" srcOrd="0" destOrd="0" presId="urn:microsoft.com/office/officeart/2005/8/layout/default"/>
    <dgm:cxn modelId="{5648D0B2-A8E9-4EDF-BA91-D7AF183ADB6C}" type="presOf" srcId="{6EF83511-E37D-45DB-8258-D8827C2872B7}" destId="{BC683201-A485-473E-B1BC-9EB78AC28447}" srcOrd="0" destOrd="0" presId="urn:microsoft.com/office/officeart/2005/8/layout/default"/>
    <dgm:cxn modelId="{64BE9829-CCD8-40DF-808B-9C55EFC1923C}" type="presParOf" srcId="{58D332B2-39AA-4433-AD75-7351E01007C0}" destId="{6A24FBB0-665C-4ACF-8ADA-96A84A0C8FCD}" srcOrd="0" destOrd="0" presId="urn:microsoft.com/office/officeart/2005/8/layout/default"/>
    <dgm:cxn modelId="{5D77E81A-3603-4BF5-AAE4-8DDEE1E56ED0}" type="presParOf" srcId="{58D332B2-39AA-4433-AD75-7351E01007C0}" destId="{BCA67D8E-FEAE-41FC-AC68-3B6B2C90F577}" srcOrd="1" destOrd="0" presId="urn:microsoft.com/office/officeart/2005/8/layout/default"/>
    <dgm:cxn modelId="{1A8DC78E-36FD-4CC6-9957-4670847AF2EA}" type="presParOf" srcId="{58D332B2-39AA-4433-AD75-7351E01007C0}" destId="{BC683201-A485-473E-B1BC-9EB78AC28447}" srcOrd="2" destOrd="0" presId="urn:microsoft.com/office/officeart/2005/8/layout/default"/>
    <dgm:cxn modelId="{0D153C41-68B2-4EA4-8F79-D813D9B83479}" type="presParOf" srcId="{58D332B2-39AA-4433-AD75-7351E01007C0}" destId="{2016945C-A773-4069-ABE3-EACCF20E64A2}" srcOrd="3" destOrd="0" presId="urn:microsoft.com/office/officeart/2005/8/layout/default"/>
    <dgm:cxn modelId="{8847DEA7-6F88-4B45-BE7C-7B520B458788}" type="presParOf" srcId="{58D332B2-39AA-4433-AD75-7351E01007C0}" destId="{C9749D3D-28E1-45A0-BE70-8E4B8D08B65E}" srcOrd="4"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6AC2F32-F091-41FC-BF55-29376ECF9F9D}">
      <dsp:nvSpPr>
        <dsp:cNvPr id="0" name=""/>
        <dsp:cNvSpPr/>
      </dsp:nvSpPr>
      <dsp:spPr>
        <a:xfrm>
          <a:off x="0" y="179916"/>
          <a:ext cx="2561209" cy="1536725"/>
        </a:xfrm>
        <a:prstGeom prst="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kern="1200"/>
            <a:t>PSC will be held the week of the 10</a:t>
          </a:r>
          <a:r>
            <a:rPr lang="en-GB" sz="2400" kern="1200" baseline="30000"/>
            <a:t>th</a:t>
          </a:r>
          <a:r>
            <a:rPr lang="en-GB" sz="2400" kern="1200"/>
            <a:t> of June</a:t>
          </a:r>
          <a:endParaRPr lang="en-US" sz="2400" kern="1200"/>
        </a:p>
      </dsp:txBody>
      <dsp:txXfrm>
        <a:off x="0" y="179916"/>
        <a:ext cx="2561209" cy="1536725"/>
      </dsp:txXfrm>
    </dsp:sp>
    <dsp:sp modelId="{F39E7ABD-8092-4F0D-98F5-94BFE70EC3AA}">
      <dsp:nvSpPr>
        <dsp:cNvPr id="0" name=""/>
        <dsp:cNvSpPr/>
      </dsp:nvSpPr>
      <dsp:spPr>
        <a:xfrm>
          <a:off x="2817330" y="179916"/>
          <a:ext cx="2561209" cy="1536725"/>
        </a:xfrm>
        <a:prstGeom prst="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kern="1200"/>
            <a:t>All children are tested by their teacher</a:t>
          </a:r>
          <a:endParaRPr lang="en-US" sz="2400" kern="1200"/>
        </a:p>
      </dsp:txBody>
      <dsp:txXfrm>
        <a:off x="2817330" y="179916"/>
        <a:ext cx="2561209" cy="1536725"/>
      </dsp:txXfrm>
    </dsp:sp>
    <dsp:sp modelId="{6AA74CD0-4565-42C2-9DC7-BE28A675E455}">
      <dsp:nvSpPr>
        <dsp:cNvPr id="0" name=""/>
        <dsp:cNvSpPr/>
      </dsp:nvSpPr>
      <dsp:spPr>
        <a:xfrm>
          <a:off x="5634661" y="179916"/>
          <a:ext cx="2561209" cy="1536725"/>
        </a:xfrm>
        <a:prstGeom prst="rect">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kern="1200"/>
            <a:t>32 is usually the pass mark </a:t>
          </a:r>
          <a:endParaRPr lang="en-US" sz="2400" kern="1200"/>
        </a:p>
      </dsp:txBody>
      <dsp:txXfrm>
        <a:off x="5634661" y="179916"/>
        <a:ext cx="2561209" cy="1536725"/>
      </dsp:txXfrm>
    </dsp:sp>
    <dsp:sp modelId="{E69AA51C-B509-426B-B9E5-9D6E8DEEA51E}">
      <dsp:nvSpPr>
        <dsp:cNvPr id="0" name=""/>
        <dsp:cNvSpPr/>
      </dsp:nvSpPr>
      <dsp:spPr>
        <a:xfrm>
          <a:off x="1408665" y="1972762"/>
          <a:ext cx="2561209" cy="1536725"/>
        </a:xfrm>
        <a:prstGeom prst="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kern="1200"/>
            <a:t>Includes real and nonsense words</a:t>
          </a:r>
          <a:endParaRPr lang="en-US" sz="2400" kern="1200"/>
        </a:p>
      </dsp:txBody>
      <dsp:txXfrm>
        <a:off x="1408665" y="1972762"/>
        <a:ext cx="2561209" cy="1536725"/>
      </dsp:txXfrm>
    </dsp:sp>
    <dsp:sp modelId="{623C98D0-6C80-4351-B190-CFD48A4FFDFE}">
      <dsp:nvSpPr>
        <dsp:cNvPr id="0" name=""/>
        <dsp:cNvSpPr/>
      </dsp:nvSpPr>
      <dsp:spPr>
        <a:xfrm>
          <a:off x="4225995" y="1972762"/>
          <a:ext cx="2561209" cy="1536725"/>
        </a:xfrm>
        <a:prstGeom prst="rect">
          <a:avLst/>
        </a:prstGeom>
        <a:solidFill>
          <a:schemeClr val="accent6">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kern="1200"/>
            <a:t>Only tests children’s ability to read words in isolation</a:t>
          </a:r>
          <a:endParaRPr lang="en-US" sz="2400" kern="1200"/>
        </a:p>
      </dsp:txBody>
      <dsp:txXfrm>
        <a:off x="4225995" y="1972762"/>
        <a:ext cx="2561209" cy="153672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A24FBB0-665C-4ACF-8ADA-96A84A0C8FCD}">
      <dsp:nvSpPr>
        <dsp:cNvPr id="0" name=""/>
        <dsp:cNvSpPr/>
      </dsp:nvSpPr>
      <dsp:spPr>
        <a:xfrm>
          <a:off x="1118728" y="431"/>
          <a:ext cx="2837340" cy="1702404"/>
        </a:xfrm>
        <a:prstGeom prst="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The teacher will ensure that the children's mental health is high.</a:t>
          </a:r>
        </a:p>
      </dsp:txBody>
      <dsp:txXfrm>
        <a:off x="1118728" y="431"/>
        <a:ext cx="2837340" cy="1702404"/>
      </dsp:txXfrm>
    </dsp:sp>
    <dsp:sp modelId="{BC683201-A485-473E-B1BC-9EB78AC28447}">
      <dsp:nvSpPr>
        <dsp:cNvPr id="0" name=""/>
        <dsp:cNvSpPr/>
      </dsp:nvSpPr>
      <dsp:spPr>
        <a:xfrm>
          <a:off x="4239802" y="431"/>
          <a:ext cx="2837340" cy="1702404"/>
        </a:xfrm>
        <a:prstGeom prst="rect">
          <a:avLst/>
        </a:prstGeom>
        <a:solidFill>
          <a:schemeClr val="accent2">
            <a:hueOff val="3221807"/>
            <a:satOff val="-9246"/>
            <a:lumOff val="-14805"/>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If a child finds it hard to sustain concentration or needs a break then it will be given.  The test has to be completed on the same day that it is started.</a:t>
          </a:r>
        </a:p>
      </dsp:txBody>
      <dsp:txXfrm>
        <a:off x="4239802" y="431"/>
        <a:ext cx="2837340" cy="1702404"/>
      </dsp:txXfrm>
    </dsp:sp>
    <dsp:sp modelId="{C9749D3D-28E1-45A0-BE70-8E4B8D08B65E}">
      <dsp:nvSpPr>
        <dsp:cNvPr id="0" name=""/>
        <dsp:cNvSpPr/>
      </dsp:nvSpPr>
      <dsp:spPr>
        <a:xfrm>
          <a:off x="2679265" y="1986569"/>
          <a:ext cx="2837340" cy="1702404"/>
        </a:xfrm>
        <a:prstGeom prst="rect">
          <a:avLst/>
        </a:prstGeom>
        <a:solidFill>
          <a:schemeClr val="accent2">
            <a:hueOff val="6443614"/>
            <a:satOff val="-18493"/>
            <a:lumOff val="-29609"/>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Children may be permitted to draw sound buttons under words if this supports their understanding</a:t>
          </a:r>
        </a:p>
      </dsp:txBody>
      <dsp:txXfrm>
        <a:off x="2679265" y="1986569"/>
        <a:ext cx="2837340" cy="1702404"/>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C4F45B5-E621-48FE-A208-9038928778E9}" type="datetimeFigureOut">
              <a:rPr lang="en-GB" smtClean="0"/>
              <a:t>28/03/2024</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4BB42B3-CD3D-4410-BB07-AD47E2D2B23D}" type="slidenum">
              <a:rPr lang="en-GB" smtClean="0"/>
              <a:t>‹#›</a:t>
            </a:fld>
            <a:endParaRPr lang="en-GB"/>
          </a:p>
        </p:txBody>
      </p:sp>
    </p:spTree>
    <p:extLst>
      <p:ext uri="{BB962C8B-B14F-4D97-AF65-F5344CB8AC3E}">
        <p14:creationId xmlns:p14="http://schemas.microsoft.com/office/powerpoint/2010/main" val="15348216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4BB42B3-CD3D-4410-BB07-AD47E2D2B23D}" type="slidenum">
              <a:rPr lang="en-GB" smtClean="0"/>
              <a:t>10</a:t>
            </a:fld>
            <a:endParaRPr lang="en-GB"/>
          </a:p>
        </p:txBody>
      </p:sp>
    </p:spTree>
    <p:extLst>
      <p:ext uri="{BB962C8B-B14F-4D97-AF65-F5344CB8AC3E}">
        <p14:creationId xmlns:p14="http://schemas.microsoft.com/office/powerpoint/2010/main" val="36909104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4BB42B3-CD3D-4410-BB07-AD47E2D2B23D}" type="slidenum">
              <a:rPr lang="en-GB" smtClean="0"/>
              <a:t>11</a:t>
            </a:fld>
            <a:endParaRPr lang="en-GB"/>
          </a:p>
        </p:txBody>
      </p:sp>
    </p:spTree>
    <p:extLst>
      <p:ext uri="{BB962C8B-B14F-4D97-AF65-F5344CB8AC3E}">
        <p14:creationId xmlns:p14="http://schemas.microsoft.com/office/powerpoint/2010/main" val="24604905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We use Fred Fingers to help children sound out words to spell easily. This is a tool that helps them spell any word. It means children do not have to </a:t>
            </a:r>
            <a:r>
              <a:rPr lang="en-US" baseline="0" dirty="0" err="1"/>
              <a:t>memorise</a:t>
            </a:r>
            <a:r>
              <a:rPr lang="en-US" baseline="0" dirty="0"/>
              <a:t> lots of words before they can try writing.</a:t>
            </a:r>
          </a:p>
          <a:p>
            <a:pPr marL="0" marR="0" indent="0" algn="l" defTabSz="457200" rtl="0" eaLnBrk="1" fontAlgn="auto" latinLnBrk="0" hangingPunct="1">
              <a:lnSpc>
                <a:spcPct val="100000"/>
              </a:lnSpc>
              <a:spcBef>
                <a:spcPts val="0"/>
              </a:spcBef>
              <a:spcAft>
                <a:spcPts val="0"/>
              </a:spcAft>
              <a:buClrTx/>
              <a:buSzTx/>
              <a:buFontTx/>
              <a:buNone/>
              <a:tabLst/>
              <a:defRPr/>
            </a:pPr>
            <a:endParaRPr lang="en-US" i="1" baseline="0" dirty="0"/>
          </a:p>
          <a:p>
            <a:pPr marL="0" marR="0" indent="0" algn="l" defTabSz="457200" rtl="0" eaLnBrk="1" fontAlgn="auto" latinLnBrk="0" hangingPunct="1">
              <a:lnSpc>
                <a:spcPct val="100000"/>
              </a:lnSpc>
              <a:spcBef>
                <a:spcPts val="0"/>
              </a:spcBef>
              <a:spcAft>
                <a:spcPts val="0"/>
              </a:spcAft>
              <a:buClrTx/>
              <a:buSzTx/>
              <a:buFontTx/>
              <a:buNone/>
              <a:tabLst/>
              <a:defRPr/>
            </a:pPr>
            <a:r>
              <a:rPr lang="en-US" i="1" dirty="0"/>
              <a:t>Demonstrate how to use Fred Fingers</a:t>
            </a:r>
            <a:r>
              <a:rPr lang="en-US" i="1" baseline="0" dirty="0"/>
              <a:t> with a simple word like cat. Ask parents to hold up three fingers and show how the children say cat and pinch the sounds and write them down.</a:t>
            </a:r>
          </a:p>
        </p:txBody>
      </p:sp>
      <p:sp>
        <p:nvSpPr>
          <p:cNvPr id="4" name="Slide Number Placeholder 3"/>
          <p:cNvSpPr>
            <a:spLocks noGrp="1"/>
          </p:cNvSpPr>
          <p:nvPr>
            <p:ph type="sldNum" sz="quarter" idx="10"/>
          </p:nvPr>
        </p:nvSpPr>
        <p:spPr/>
        <p:txBody>
          <a:bodyPr/>
          <a:lstStyle/>
          <a:p>
            <a:fld id="{492E07CC-6AAD-1047-BB31-41E7C9B8EA12}" type="slidenum">
              <a:rPr lang="en-US" smtClean="0"/>
              <a:t>12</a:t>
            </a:fld>
            <a:endParaRPr lang="en-US"/>
          </a:p>
        </p:txBody>
      </p:sp>
    </p:spTree>
    <p:extLst>
      <p:ext uri="{BB962C8B-B14F-4D97-AF65-F5344CB8AC3E}">
        <p14:creationId xmlns:p14="http://schemas.microsoft.com/office/powerpoint/2010/main" val="24458028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4BB42B3-CD3D-4410-BB07-AD47E2D2B23D}" type="slidenum">
              <a:rPr lang="en-GB" smtClean="0"/>
              <a:t>15</a:t>
            </a:fld>
            <a:endParaRPr lang="en-GB"/>
          </a:p>
        </p:txBody>
      </p:sp>
    </p:spTree>
    <p:extLst>
      <p:ext uri="{BB962C8B-B14F-4D97-AF65-F5344CB8AC3E}">
        <p14:creationId xmlns:p14="http://schemas.microsoft.com/office/powerpoint/2010/main" val="18659462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i="1" dirty="0"/>
          </a:p>
        </p:txBody>
      </p:sp>
      <p:sp>
        <p:nvSpPr>
          <p:cNvPr id="4" name="Slide Number Placeholder 3"/>
          <p:cNvSpPr>
            <a:spLocks noGrp="1"/>
          </p:cNvSpPr>
          <p:nvPr>
            <p:ph type="sldNum" sz="quarter" idx="10"/>
          </p:nvPr>
        </p:nvSpPr>
        <p:spPr/>
        <p:txBody>
          <a:bodyPr/>
          <a:lstStyle/>
          <a:p>
            <a:fld id="{AC167F53-BA33-7E40-958D-01A6607E9B7A}" type="slidenum">
              <a:rPr lang="en-US" smtClean="0"/>
              <a:t>20</a:t>
            </a:fld>
            <a:endParaRPr lang="en-US"/>
          </a:p>
        </p:txBody>
      </p:sp>
    </p:spTree>
    <p:extLst>
      <p:ext uri="{BB962C8B-B14F-4D97-AF65-F5344CB8AC3E}">
        <p14:creationId xmlns:p14="http://schemas.microsoft.com/office/powerpoint/2010/main" val="36566355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http://www.ruthmiskin.com/en/resources/parent-tutorial-storybook-activities-green-and-red-words/</a:t>
            </a:r>
          </a:p>
        </p:txBody>
      </p:sp>
      <p:sp>
        <p:nvSpPr>
          <p:cNvPr id="4" name="Slide Number Placeholder 3"/>
          <p:cNvSpPr>
            <a:spLocks noGrp="1"/>
          </p:cNvSpPr>
          <p:nvPr>
            <p:ph type="sldNum" sz="quarter" idx="10"/>
          </p:nvPr>
        </p:nvSpPr>
        <p:spPr/>
        <p:txBody>
          <a:bodyPr/>
          <a:lstStyle/>
          <a:p>
            <a:fld id="{64BB42B3-CD3D-4410-BB07-AD47E2D2B23D}" type="slidenum">
              <a:rPr lang="en-GB" smtClean="0"/>
              <a:t>23</a:t>
            </a:fld>
            <a:endParaRPr lang="en-GB"/>
          </a:p>
        </p:txBody>
      </p:sp>
    </p:spTree>
    <p:extLst>
      <p:ext uri="{BB962C8B-B14F-4D97-AF65-F5344CB8AC3E}">
        <p14:creationId xmlns:p14="http://schemas.microsoft.com/office/powerpoint/2010/main" val="9659169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https://www.youtube.com/watch?v=6QVfbYvPaAM</a:t>
            </a:r>
          </a:p>
        </p:txBody>
      </p:sp>
      <p:sp>
        <p:nvSpPr>
          <p:cNvPr id="4" name="Slide Number Placeholder 3"/>
          <p:cNvSpPr>
            <a:spLocks noGrp="1"/>
          </p:cNvSpPr>
          <p:nvPr>
            <p:ph type="sldNum" sz="quarter" idx="10"/>
          </p:nvPr>
        </p:nvSpPr>
        <p:spPr/>
        <p:txBody>
          <a:bodyPr/>
          <a:lstStyle/>
          <a:p>
            <a:fld id="{64BB42B3-CD3D-4410-BB07-AD47E2D2B23D}" type="slidenum">
              <a:rPr lang="en-GB" smtClean="0"/>
              <a:t>25</a:t>
            </a:fld>
            <a:endParaRPr lang="en-GB"/>
          </a:p>
        </p:txBody>
      </p:sp>
    </p:spTree>
    <p:extLst>
      <p:ext uri="{BB962C8B-B14F-4D97-AF65-F5344CB8AC3E}">
        <p14:creationId xmlns:p14="http://schemas.microsoft.com/office/powerpoint/2010/main" val="25942340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F02150-8042-6623-EA00-75964E2AF737}"/>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endParaRPr lang="en-GB"/>
          </a:p>
        </p:txBody>
      </p:sp>
      <p:sp>
        <p:nvSpPr>
          <p:cNvPr id="3" name="Subtitle 2">
            <a:extLst>
              <a:ext uri="{FF2B5EF4-FFF2-40B4-BE49-F238E27FC236}">
                <a16:creationId xmlns:a16="http://schemas.microsoft.com/office/drawing/2014/main" id="{9F54A5DA-CC01-2EE7-765A-6E18B6DF45FF}"/>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41BB6327-B922-43A1-AC9E-35E5ECFAD649}"/>
              </a:ext>
            </a:extLst>
          </p:cNvPr>
          <p:cNvSpPr>
            <a:spLocks noGrp="1"/>
          </p:cNvSpPr>
          <p:nvPr>
            <p:ph type="dt" sz="half" idx="10"/>
          </p:nvPr>
        </p:nvSpPr>
        <p:spPr/>
        <p:txBody>
          <a:bodyPr/>
          <a:lstStyle/>
          <a:p>
            <a:fld id="{6E069CA0-C707-4A7D-A4D5-847C206AA324}" type="datetimeFigureOut">
              <a:rPr lang="en-GB" smtClean="0"/>
              <a:t>28/03/2024</a:t>
            </a:fld>
            <a:endParaRPr lang="en-GB"/>
          </a:p>
        </p:txBody>
      </p:sp>
      <p:sp>
        <p:nvSpPr>
          <p:cNvPr id="5" name="Footer Placeholder 4">
            <a:extLst>
              <a:ext uri="{FF2B5EF4-FFF2-40B4-BE49-F238E27FC236}">
                <a16:creationId xmlns:a16="http://schemas.microsoft.com/office/drawing/2014/main" id="{71DD129E-5B53-17CF-DE72-DFAB29A57CE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FD1E7BE-17E5-E128-0B4C-06AAACA64AE8}"/>
              </a:ext>
            </a:extLst>
          </p:cNvPr>
          <p:cNvSpPr>
            <a:spLocks noGrp="1"/>
          </p:cNvSpPr>
          <p:nvPr>
            <p:ph type="sldNum" sz="quarter" idx="12"/>
          </p:nvPr>
        </p:nvSpPr>
        <p:spPr/>
        <p:txBody>
          <a:bodyPr/>
          <a:lstStyle/>
          <a:p>
            <a:fld id="{956D90C6-50D5-4271-BCAB-DDA6282BC202}" type="slidenum">
              <a:rPr lang="en-GB" smtClean="0"/>
              <a:t>‹#›</a:t>
            </a:fld>
            <a:endParaRPr lang="en-GB"/>
          </a:p>
        </p:txBody>
      </p:sp>
    </p:spTree>
    <p:extLst>
      <p:ext uri="{BB962C8B-B14F-4D97-AF65-F5344CB8AC3E}">
        <p14:creationId xmlns:p14="http://schemas.microsoft.com/office/powerpoint/2010/main" val="9326783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E181A0-16AA-854F-F871-ADC9383E3BFC}"/>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04CE4B71-67E2-13B5-8C49-3252A0E01BD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347EDE9-A3D2-4215-ACA5-F71E4C022EA4}"/>
              </a:ext>
            </a:extLst>
          </p:cNvPr>
          <p:cNvSpPr>
            <a:spLocks noGrp="1"/>
          </p:cNvSpPr>
          <p:nvPr>
            <p:ph type="dt" sz="half" idx="10"/>
          </p:nvPr>
        </p:nvSpPr>
        <p:spPr/>
        <p:txBody>
          <a:bodyPr/>
          <a:lstStyle/>
          <a:p>
            <a:fld id="{6E069CA0-C707-4A7D-A4D5-847C206AA324}" type="datetimeFigureOut">
              <a:rPr lang="en-GB" smtClean="0"/>
              <a:t>28/03/2024</a:t>
            </a:fld>
            <a:endParaRPr lang="en-GB"/>
          </a:p>
        </p:txBody>
      </p:sp>
      <p:sp>
        <p:nvSpPr>
          <p:cNvPr id="5" name="Footer Placeholder 4">
            <a:extLst>
              <a:ext uri="{FF2B5EF4-FFF2-40B4-BE49-F238E27FC236}">
                <a16:creationId xmlns:a16="http://schemas.microsoft.com/office/drawing/2014/main" id="{7BA30C56-9417-0B29-29AC-C78653AC233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E8279C1-F2BA-4E44-4E35-67563ACB343D}"/>
              </a:ext>
            </a:extLst>
          </p:cNvPr>
          <p:cNvSpPr>
            <a:spLocks noGrp="1"/>
          </p:cNvSpPr>
          <p:nvPr>
            <p:ph type="sldNum" sz="quarter" idx="12"/>
          </p:nvPr>
        </p:nvSpPr>
        <p:spPr/>
        <p:txBody>
          <a:bodyPr/>
          <a:lstStyle/>
          <a:p>
            <a:fld id="{956D90C6-50D5-4271-BCAB-DDA6282BC202}" type="slidenum">
              <a:rPr lang="en-GB" smtClean="0"/>
              <a:t>‹#›</a:t>
            </a:fld>
            <a:endParaRPr lang="en-GB"/>
          </a:p>
        </p:txBody>
      </p:sp>
    </p:spTree>
    <p:extLst>
      <p:ext uri="{BB962C8B-B14F-4D97-AF65-F5344CB8AC3E}">
        <p14:creationId xmlns:p14="http://schemas.microsoft.com/office/powerpoint/2010/main" val="30063206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9D69E19-D189-F139-2891-229D9D1F0C66}"/>
              </a:ext>
            </a:extLst>
          </p:cNvPr>
          <p:cNvSpPr>
            <a:spLocks noGrp="1"/>
          </p:cNvSpPr>
          <p:nvPr>
            <p:ph type="title" orient="vert"/>
          </p:nvPr>
        </p:nvSpPr>
        <p:spPr>
          <a:xfrm>
            <a:off x="6543675" y="365125"/>
            <a:ext cx="1971675"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99867067-EFED-FB37-4896-718F0C2347B0}"/>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CA5115D-027B-EF6A-8E69-033B4C63F987}"/>
              </a:ext>
            </a:extLst>
          </p:cNvPr>
          <p:cNvSpPr>
            <a:spLocks noGrp="1"/>
          </p:cNvSpPr>
          <p:nvPr>
            <p:ph type="dt" sz="half" idx="10"/>
          </p:nvPr>
        </p:nvSpPr>
        <p:spPr/>
        <p:txBody>
          <a:bodyPr/>
          <a:lstStyle/>
          <a:p>
            <a:fld id="{6E069CA0-C707-4A7D-A4D5-847C206AA324}" type="datetimeFigureOut">
              <a:rPr lang="en-GB" smtClean="0"/>
              <a:t>28/03/2024</a:t>
            </a:fld>
            <a:endParaRPr lang="en-GB"/>
          </a:p>
        </p:txBody>
      </p:sp>
      <p:sp>
        <p:nvSpPr>
          <p:cNvPr id="5" name="Footer Placeholder 4">
            <a:extLst>
              <a:ext uri="{FF2B5EF4-FFF2-40B4-BE49-F238E27FC236}">
                <a16:creationId xmlns:a16="http://schemas.microsoft.com/office/drawing/2014/main" id="{69268725-BBBF-C96D-B38D-E3CF1B99FBD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8B16B2E-9701-D5A2-85B5-3052172A548B}"/>
              </a:ext>
            </a:extLst>
          </p:cNvPr>
          <p:cNvSpPr>
            <a:spLocks noGrp="1"/>
          </p:cNvSpPr>
          <p:nvPr>
            <p:ph type="sldNum" sz="quarter" idx="12"/>
          </p:nvPr>
        </p:nvSpPr>
        <p:spPr/>
        <p:txBody>
          <a:bodyPr/>
          <a:lstStyle/>
          <a:p>
            <a:fld id="{956D90C6-50D5-4271-BCAB-DDA6282BC202}" type="slidenum">
              <a:rPr lang="en-GB" smtClean="0"/>
              <a:t>‹#›</a:t>
            </a:fld>
            <a:endParaRPr lang="en-GB"/>
          </a:p>
        </p:txBody>
      </p:sp>
    </p:spTree>
    <p:extLst>
      <p:ext uri="{BB962C8B-B14F-4D97-AF65-F5344CB8AC3E}">
        <p14:creationId xmlns:p14="http://schemas.microsoft.com/office/powerpoint/2010/main" val="15009968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EB0CAE-FC5B-6D04-DCD8-E77CBC3B9D1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37F8B51B-81B0-0ABE-0AB8-9DBEEEE5F50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9E21F2A-8331-8452-4EB6-EE851D0279BC}"/>
              </a:ext>
            </a:extLst>
          </p:cNvPr>
          <p:cNvSpPr>
            <a:spLocks noGrp="1"/>
          </p:cNvSpPr>
          <p:nvPr>
            <p:ph type="dt" sz="half" idx="10"/>
          </p:nvPr>
        </p:nvSpPr>
        <p:spPr/>
        <p:txBody>
          <a:bodyPr/>
          <a:lstStyle/>
          <a:p>
            <a:fld id="{6E069CA0-C707-4A7D-A4D5-847C206AA324}" type="datetimeFigureOut">
              <a:rPr lang="en-GB" smtClean="0"/>
              <a:t>28/03/2024</a:t>
            </a:fld>
            <a:endParaRPr lang="en-GB"/>
          </a:p>
        </p:txBody>
      </p:sp>
      <p:sp>
        <p:nvSpPr>
          <p:cNvPr id="5" name="Footer Placeholder 4">
            <a:extLst>
              <a:ext uri="{FF2B5EF4-FFF2-40B4-BE49-F238E27FC236}">
                <a16:creationId xmlns:a16="http://schemas.microsoft.com/office/drawing/2014/main" id="{A95E3193-401F-613A-C7A6-D9EABC964A1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A55BFB8-A4BF-BA87-F646-0EFA61F07FB1}"/>
              </a:ext>
            </a:extLst>
          </p:cNvPr>
          <p:cNvSpPr>
            <a:spLocks noGrp="1"/>
          </p:cNvSpPr>
          <p:nvPr>
            <p:ph type="sldNum" sz="quarter" idx="12"/>
          </p:nvPr>
        </p:nvSpPr>
        <p:spPr/>
        <p:txBody>
          <a:bodyPr/>
          <a:lstStyle/>
          <a:p>
            <a:fld id="{956D90C6-50D5-4271-BCAB-DDA6282BC202}" type="slidenum">
              <a:rPr lang="en-GB" smtClean="0"/>
              <a:t>‹#›</a:t>
            </a:fld>
            <a:endParaRPr lang="en-GB"/>
          </a:p>
        </p:txBody>
      </p:sp>
    </p:spTree>
    <p:extLst>
      <p:ext uri="{BB962C8B-B14F-4D97-AF65-F5344CB8AC3E}">
        <p14:creationId xmlns:p14="http://schemas.microsoft.com/office/powerpoint/2010/main" val="8306351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6F9CC7-4586-E935-DEED-5E7BC73FBA1A}"/>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27C254B4-C7D2-27C0-E712-3C161DB90E31}"/>
              </a:ext>
            </a:extLst>
          </p:cNvPr>
          <p:cNvSpPr>
            <a:spLocks noGrp="1"/>
          </p:cNvSpPr>
          <p:nvPr>
            <p:ph type="body" idx="1"/>
          </p:nvPr>
        </p:nvSpPr>
        <p:spPr>
          <a:xfrm>
            <a:off x="623888" y="4589464"/>
            <a:ext cx="7886700" cy="1500187"/>
          </a:xfrm>
        </p:spPr>
        <p:txBody>
          <a:bodyPr/>
          <a:lstStyle>
            <a:lvl1pPr marL="0" indent="0">
              <a:buNone/>
              <a:defRPr sz="1800">
                <a:solidFill>
                  <a:schemeClr val="tx1">
                    <a:tint val="82000"/>
                  </a:schemeClr>
                </a:solidFill>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2AAEBD1-4F1C-B1D2-D222-605830CB57A7}"/>
              </a:ext>
            </a:extLst>
          </p:cNvPr>
          <p:cNvSpPr>
            <a:spLocks noGrp="1"/>
          </p:cNvSpPr>
          <p:nvPr>
            <p:ph type="dt" sz="half" idx="10"/>
          </p:nvPr>
        </p:nvSpPr>
        <p:spPr/>
        <p:txBody>
          <a:bodyPr/>
          <a:lstStyle/>
          <a:p>
            <a:fld id="{6E069CA0-C707-4A7D-A4D5-847C206AA324}" type="datetimeFigureOut">
              <a:rPr lang="en-GB" smtClean="0"/>
              <a:t>28/03/2024</a:t>
            </a:fld>
            <a:endParaRPr lang="en-GB"/>
          </a:p>
        </p:txBody>
      </p:sp>
      <p:sp>
        <p:nvSpPr>
          <p:cNvPr id="5" name="Footer Placeholder 4">
            <a:extLst>
              <a:ext uri="{FF2B5EF4-FFF2-40B4-BE49-F238E27FC236}">
                <a16:creationId xmlns:a16="http://schemas.microsoft.com/office/drawing/2014/main" id="{AEA503B5-BA32-C0C2-DDDB-C12AF05AF92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73B8D34-43DB-54CC-4C72-DBD183A472B8}"/>
              </a:ext>
            </a:extLst>
          </p:cNvPr>
          <p:cNvSpPr>
            <a:spLocks noGrp="1"/>
          </p:cNvSpPr>
          <p:nvPr>
            <p:ph type="sldNum" sz="quarter" idx="12"/>
          </p:nvPr>
        </p:nvSpPr>
        <p:spPr/>
        <p:txBody>
          <a:bodyPr/>
          <a:lstStyle/>
          <a:p>
            <a:fld id="{956D90C6-50D5-4271-BCAB-DDA6282BC202}" type="slidenum">
              <a:rPr lang="en-GB" smtClean="0"/>
              <a:t>‹#›</a:t>
            </a:fld>
            <a:endParaRPr lang="en-GB"/>
          </a:p>
        </p:txBody>
      </p:sp>
    </p:spTree>
    <p:extLst>
      <p:ext uri="{BB962C8B-B14F-4D97-AF65-F5344CB8AC3E}">
        <p14:creationId xmlns:p14="http://schemas.microsoft.com/office/powerpoint/2010/main" val="28854452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A25EAA-8374-1862-0740-2EB8ED820779}"/>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A2EE171E-E6A1-B362-CB88-064C799BD5BC}"/>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0A6ED9AC-D880-D362-DA50-787D18C45AF1}"/>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0AA78FE5-D573-0B12-77F0-9E13AC0EB0E7}"/>
              </a:ext>
            </a:extLst>
          </p:cNvPr>
          <p:cNvSpPr>
            <a:spLocks noGrp="1"/>
          </p:cNvSpPr>
          <p:nvPr>
            <p:ph type="dt" sz="half" idx="10"/>
          </p:nvPr>
        </p:nvSpPr>
        <p:spPr/>
        <p:txBody>
          <a:bodyPr/>
          <a:lstStyle/>
          <a:p>
            <a:fld id="{6E069CA0-C707-4A7D-A4D5-847C206AA324}" type="datetimeFigureOut">
              <a:rPr lang="en-GB" smtClean="0"/>
              <a:t>28/03/2024</a:t>
            </a:fld>
            <a:endParaRPr lang="en-GB"/>
          </a:p>
        </p:txBody>
      </p:sp>
      <p:sp>
        <p:nvSpPr>
          <p:cNvPr id="6" name="Footer Placeholder 5">
            <a:extLst>
              <a:ext uri="{FF2B5EF4-FFF2-40B4-BE49-F238E27FC236}">
                <a16:creationId xmlns:a16="http://schemas.microsoft.com/office/drawing/2014/main" id="{F7BE993D-6DE9-6528-5667-080B07F5B7D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0A6F7EA-4BD1-A4F6-8157-17B0651C5342}"/>
              </a:ext>
            </a:extLst>
          </p:cNvPr>
          <p:cNvSpPr>
            <a:spLocks noGrp="1"/>
          </p:cNvSpPr>
          <p:nvPr>
            <p:ph type="sldNum" sz="quarter" idx="12"/>
          </p:nvPr>
        </p:nvSpPr>
        <p:spPr/>
        <p:txBody>
          <a:bodyPr/>
          <a:lstStyle/>
          <a:p>
            <a:fld id="{956D90C6-50D5-4271-BCAB-DDA6282BC202}" type="slidenum">
              <a:rPr lang="en-GB" smtClean="0"/>
              <a:t>‹#›</a:t>
            </a:fld>
            <a:endParaRPr lang="en-GB"/>
          </a:p>
        </p:txBody>
      </p:sp>
    </p:spTree>
    <p:extLst>
      <p:ext uri="{BB962C8B-B14F-4D97-AF65-F5344CB8AC3E}">
        <p14:creationId xmlns:p14="http://schemas.microsoft.com/office/powerpoint/2010/main" val="27403111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B8F854-73B4-6D43-F0B7-2534306BD20D}"/>
              </a:ext>
            </a:extLst>
          </p:cNvPr>
          <p:cNvSpPr>
            <a:spLocks noGrp="1"/>
          </p:cNvSpPr>
          <p:nvPr>
            <p:ph type="title"/>
          </p:nvPr>
        </p:nvSpPr>
        <p:spPr>
          <a:xfrm>
            <a:off x="629841" y="365126"/>
            <a:ext cx="78867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397E26C5-043E-CF55-54BE-2062E0F91266}"/>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AB48F3B4-65CC-9160-B678-6DA9D199AA4E}"/>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554394ED-D23E-D48A-49CB-7A94E2E6E031}"/>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09148457-317E-F3EF-A751-3A9F5322A2D3}"/>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FCD08420-04C7-86B0-7A57-175E136C6FA4}"/>
              </a:ext>
            </a:extLst>
          </p:cNvPr>
          <p:cNvSpPr>
            <a:spLocks noGrp="1"/>
          </p:cNvSpPr>
          <p:nvPr>
            <p:ph type="dt" sz="half" idx="10"/>
          </p:nvPr>
        </p:nvSpPr>
        <p:spPr/>
        <p:txBody>
          <a:bodyPr/>
          <a:lstStyle/>
          <a:p>
            <a:fld id="{6E069CA0-C707-4A7D-A4D5-847C206AA324}" type="datetimeFigureOut">
              <a:rPr lang="en-GB" smtClean="0"/>
              <a:t>28/03/2024</a:t>
            </a:fld>
            <a:endParaRPr lang="en-GB"/>
          </a:p>
        </p:txBody>
      </p:sp>
      <p:sp>
        <p:nvSpPr>
          <p:cNvPr id="8" name="Footer Placeholder 7">
            <a:extLst>
              <a:ext uri="{FF2B5EF4-FFF2-40B4-BE49-F238E27FC236}">
                <a16:creationId xmlns:a16="http://schemas.microsoft.com/office/drawing/2014/main" id="{C5A95A44-327E-93C3-F9AF-96877257B987}"/>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783EBDB5-345A-A4C2-84E1-86FD224AE790}"/>
              </a:ext>
            </a:extLst>
          </p:cNvPr>
          <p:cNvSpPr>
            <a:spLocks noGrp="1"/>
          </p:cNvSpPr>
          <p:nvPr>
            <p:ph type="sldNum" sz="quarter" idx="12"/>
          </p:nvPr>
        </p:nvSpPr>
        <p:spPr/>
        <p:txBody>
          <a:bodyPr/>
          <a:lstStyle/>
          <a:p>
            <a:fld id="{956D90C6-50D5-4271-BCAB-DDA6282BC202}" type="slidenum">
              <a:rPr lang="en-GB" smtClean="0"/>
              <a:t>‹#›</a:t>
            </a:fld>
            <a:endParaRPr lang="en-GB"/>
          </a:p>
        </p:txBody>
      </p:sp>
    </p:spTree>
    <p:extLst>
      <p:ext uri="{BB962C8B-B14F-4D97-AF65-F5344CB8AC3E}">
        <p14:creationId xmlns:p14="http://schemas.microsoft.com/office/powerpoint/2010/main" val="22218286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0785F8-FF42-3F3F-7DAF-26A06101912F}"/>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00B69CDE-D618-D761-6A15-6032D58911D6}"/>
              </a:ext>
            </a:extLst>
          </p:cNvPr>
          <p:cNvSpPr>
            <a:spLocks noGrp="1"/>
          </p:cNvSpPr>
          <p:nvPr>
            <p:ph type="dt" sz="half" idx="10"/>
          </p:nvPr>
        </p:nvSpPr>
        <p:spPr/>
        <p:txBody>
          <a:bodyPr/>
          <a:lstStyle/>
          <a:p>
            <a:fld id="{6E069CA0-C707-4A7D-A4D5-847C206AA324}" type="datetimeFigureOut">
              <a:rPr lang="en-GB" smtClean="0"/>
              <a:t>28/03/2024</a:t>
            </a:fld>
            <a:endParaRPr lang="en-GB"/>
          </a:p>
        </p:txBody>
      </p:sp>
      <p:sp>
        <p:nvSpPr>
          <p:cNvPr id="4" name="Footer Placeholder 3">
            <a:extLst>
              <a:ext uri="{FF2B5EF4-FFF2-40B4-BE49-F238E27FC236}">
                <a16:creationId xmlns:a16="http://schemas.microsoft.com/office/drawing/2014/main" id="{946F01A3-C632-96D8-BD4F-B0937103E7D0}"/>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FB35C9EC-A8C2-F076-5BFB-1C17F4260EEE}"/>
              </a:ext>
            </a:extLst>
          </p:cNvPr>
          <p:cNvSpPr>
            <a:spLocks noGrp="1"/>
          </p:cNvSpPr>
          <p:nvPr>
            <p:ph type="sldNum" sz="quarter" idx="12"/>
          </p:nvPr>
        </p:nvSpPr>
        <p:spPr/>
        <p:txBody>
          <a:bodyPr/>
          <a:lstStyle/>
          <a:p>
            <a:fld id="{956D90C6-50D5-4271-BCAB-DDA6282BC202}" type="slidenum">
              <a:rPr lang="en-GB" smtClean="0"/>
              <a:t>‹#›</a:t>
            </a:fld>
            <a:endParaRPr lang="en-GB"/>
          </a:p>
        </p:txBody>
      </p:sp>
    </p:spTree>
    <p:extLst>
      <p:ext uri="{BB962C8B-B14F-4D97-AF65-F5344CB8AC3E}">
        <p14:creationId xmlns:p14="http://schemas.microsoft.com/office/powerpoint/2010/main" val="5143744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A19AAAA-4B12-BEDC-C5B1-61A3F4D49FF5}"/>
              </a:ext>
            </a:extLst>
          </p:cNvPr>
          <p:cNvSpPr>
            <a:spLocks noGrp="1"/>
          </p:cNvSpPr>
          <p:nvPr>
            <p:ph type="dt" sz="half" idx="10"/>
          </p:nvPr>
        </p:nvSpPr>
        <p:spPr/>
        <p:txBody>
          <a:bodyPr/>
          <a:lstStyle/>
          <a:p>
            <a:fld id="{6E069CA0-C707-4A7D-A4D5-847C206AA324}" type="datetimeFigureOut">
              <a:rPr lang="en-GB" smtClean="0"/>
              <a:t>28/03/2024</a:t>
            </a:fld>
            <a:endParaRPr lang="en-GB"/>
          </a:p>
        </p:txBody>
      </p:sp>
      <p:sp>
        <p:nvSpPr>
          <p:cNvPr id="3" name="Footer Placeholder 2">
            <a:extLst>
              <a:ext uri="{FF2B5EF4-FFF2-40B4-BE49-F238E27FC236}">
                <a16:creationId xmlns:a16="http://schemas.microsoft.com/office/drawing/2014/main" id="{45300578-4CC0-9870-B309-79F427194EB5}"/>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6536D6C0-B619-952C-56AD-BF8A33771B80}"/>
              </a:ext>
            </a:extLst>
          </p:cNvPr>
          <p:cNvSpPr>
            <a:spLocks noGrp="1"/>
          </p:cNvSpPr>
          <p:nvPr>
            <p:ph type="sldNum" sz="quarter" idx="12"/>
          </p:nvPr>
        </p:nvSpPr>
        <p:spPr/>
        <p:txBody>
          <a:bodyPr/>
          <a:lstStyle/>
          <a:p>
            <a:fld id="{956D90C6-50D5-4271-BCAB-DDA6282BC202}" type="slidenum">
              <a:rPr lang="en-GB" smtClean="0"/>
              <a:t>‹#›</a:t>
            </a:fld>
            <a:endParaRPr lang="en-GB"/>
          </a:p>
        </p:txBody>
      </p:sp>
    </p:spTree>
    <p:extLst>
      <p:ext uri="{BB962C8B-B14F-4D97-AF65-F5344CB8AC3E}">
        <p14:creationId xmlns:p14="http://schemas.microsoft.com/office/powerpoint/2010/main" val="23818268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153D28-43CE-FE04-CF7B-7D40C9CA7D84}"/>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0E73F914-8113-F70F-44D9-DE587D349D01}"/>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02ADB7B6-AEAE-45B7-F489-CB3DE132A0F4}"/>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B145F827-865D-71A5-9EFE-5B5758D68011}"/>
              </a:ext>
            </a:extLst>
          </p:cNvPr>
          <p:cNvSpPr>
            <a:spLocks noGrp="1"/>
          </p:cNvSpPr>
          <p:nvPr>
            <p:ph type="dt" sz="half" idx="10"/>
          </p:nvPr>
        </p:nvSpPr>
        <p:spPr/>
        <p:txBody>
          <a:bodyPr/>
          <a:lstStyle/>
          <a:p>
            <a:fld id="{6E069CA0-C707-4A7D-A4D5-847C206AA324}" type="datetimeFigureOut">
              <a:rPr lang="en-GB" smtClean="0"/>
              <a:t>28/03/2024</a:t>
            </a:fld>
            <a:endParaRPr lang="en-GB"/>
          </a:p>
        </p:txBody>
      </p:sp>
      <p:sp>
        <p:nvSpPr>
          <p:cNvPr id="6" name="Footer Placeholder 5">
            <a:extLst>
              <a:ext uri="{FF2B5EF4-FFF2-40B4-BE49-F238E27FC236}">
                <a16:creationId xmlns:a16="http://schemas.microsoft.com/office/drawing/2014/main" id="{4E3671F7-3C0F-1589-8471-0F40F25F97C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94AD4C7-618F-E180-7728-0A93D1B1F7E4}"/>
              </a:ext>
            </a:extLst>
          </p:cNvPr>
          <p:cNvSpPr>
            <a:spLocks noGrp="1"/>
          </p:cNvSpPr>
          <p:nvPr>
            <p:ph type="sldNum" sz="quarter" idx="12"/>
          </p:nvPr>
        </p:nvSpPr>
        <p:spPr/>
        <p:txBody>
          <a:bodyPr/>
          <a:lstStyle/>
          <a:p>
            <a:fld id="{956D90C6-50D5-4271-BCAB-DDA6282BC202}" type="slidenum">
              <a:rPr lang="en-GB" smtClean="0"/>
              <a:t>‹#›</a:t>
            </a:fld>
            <a:endParaRPr lang="en-GB"/>
          </a:p>
        </p:txBody>
      </p:sp>
    </p:spTree>
    <p:extLst>
      <p:ext uri="{BB962C8B-B14F-4D97-AF65-F5344CB8AC3E}">
        <p14:creationId xmlns:p14="http://schemas.microsoft.com/office/powerpoint/2010/main" val="20485629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5C7866-2754-FDD2-FC85-C83FF616A580}"/>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288BD956-3D17-8F76-1BF7-D23E08AC0D52}"/>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GB"/>
          </a:p>
        </p:txBody>
      </p:sp>
      <p:sp>
        <p:nvSpPr>
          <p:cNvPr id="4" name="Text Placeholder 3">
            <a:extLst>
              <a:ext uri="{FF2B5EF4-FFF2-40B4-BE49-F238E27FC236}">
                <a16:creationId xmlns:a16="http://schemas.microsoft.com/office/drawing/2014/main" id="{F5EE5BB0-3B1F-DDC5-B405-722CC15ADC80}"/>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230F7815-1EAD-14CB-11D3-A7251EF4B7C7}"/>
              </a:ext>
            </a:extLst>
          </p:cNvPr>
          <p:cNvSpPr>
            <a:spLocks noGrp="1"/>
          </p:cNvSpPr>
          <p:nvPr>
            <p:ph type="dt" sz="half" idx="10"/>
          </p:nvPr>
        </p:nvSpPr>
        <p:spPr/>
        <p:txBody>
          <a:bodyPr/>
          <a:lstStyle/>
          <a:p>
            <a:fld id="{6E069CA0-C707-4A7D-A4D5-847C206AA324}" type="datetimeFigureOut">
              <a:rPr lang="en-GB" smtClean="0"/>
              <a:t>28/03/2024</a:t>
            </a:fld>
            <a:endParaRPr lang="en-GB"/>
          </a:p>
        </p:txBody>
      </p:sp>
      <p:sp>
        <p:nvSpPr>
          <p:cNvPr id="6" name="Footer Placeholder 5">
            <a:extLst>
              <a:ext uri="{FF2B5EF4-FFF2-40B4-BE49-F238E27FC236}">
                <a16:creationId xmlns:a16="http://schemas.microsoft.com/office/drawing/2014/main" id="{FBD5D63C-EE10-0B95-8444-6AC32A7F73D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89660F3-F909-D3D0-B091-48182EC51B86}"/>
              </a:ext>
            </a:extLst>
          </p:cNvPr>
          <p:cNvSpPr>
            <a:spLocks noGrp="1"/>
          </p:cNvSpPr>
          <p:nvPr>
            <p:ph type="sldNum" sz="quarter" idx="12"/>
          </p:nvPr>
        </p:nvSpPr>
        <p:spPr/>
        <p:txBody>
          <a:bodyPr/>
          <a:lstStyle/>
          <a:p>
            <a:fld id="{956D90C6-50D5-4271-BCAB-DDA6282BC202}" type="slidenum">
              <a:rPr lang="en-GB" smtClean="0"/>
              <a:t>‹#›</a:t>
            </a:fld>
            <a:endParaRPr lang="en-GB"/>
          </a:p>
        </p:txBody>
      </p:sp>
    </p:spTree>
    <p:extLst>
      <p:ext uri="{BB962C8B-B14F-4D97-AF65-F5344CB8AC3E}">
        <p14:creationId xmlns:p14="http://schemas.microsoft.com/office/powerpoint/2010/main" val="39032342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2FCA9F9-EBCB-B5B1-DF7F-E61BFBC6CDBF}"/>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288C09C-EAFB-8CD5-E472-B5238641D0B7}"/>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947D67A-B278-43B0-949F-2A68ED00A691}"/>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82000"/>
                  </a:schemeClr>
                </a:solidFill>
              </a:defRPr>
            </a:lvl1pPr>
          </a:lstStyle>
          <a:p>
            <a:fld id="{6E069CA0-C707-4A7D-A4D5-847C206AA324}" type="datetimeFigureOut">
              <a:rPr lang="en-GB" smtClean="0"/>
              <a:t>28/03/2024</a:t>
            </a:fld>
            <a:endParaRPr lang="en-GB"/>
          </a:p>
        </p:txBody>
      </p:sp>
      <p:sp>
        <p:nvSpPr>
          <p:cNvPr id="5" name="Footer Placeholder 4">
            <a:extLst>
              <a:ext uri="{FF2B5EF4-FFF2-40B4-BE49-F238E27FC236}">
                <a16:creationId xmlns:a16="http://schemas.microsoft.com/office/drawing/2014/main" id="{A9E2F205-898B-830C-E792-9F073127DF76}"/>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5E409E79-9A6B-1457-9682-DD7377C85178}"/>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82000"/>
                  </a:schemeClr>
                </a:solidFill>
              </a:defRPr>
            </a:lvl1pPr>
          </a:lstStyle>
          <a:p>
            <a:fld id="{956D90C6-50D5-4271-BCAB-DDA6282BC202}" type="slidenum">
              <a:rPr lang="en-GB" smtClean="0"/>
              <a:t>‹#›</a:t>
            </a:fld>
            <a:endParaRPr lang="en-GB"/>
          </a:p>
        </p:txBody>
      </p:sp>
    </p:spTree>
    <p:extLst>
      <p:ext uri="{BB962C8B-B14F-4D97-AF65-F5344CB8AC3E}">
        <p14:creationId xmlns:p14="http://schemas.microsoft.com/office/powerpoint/2010/main" val="575480370"/>
      </p:ext>
    </p:extLst>
  </p:cSld>
  <p:clrMap bg1="lt1" tx1="dk1" bg2="lt2" tx2="dk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 id="2147483759" r:id="rId10"/>
    <p:sldLayoutId id="2147483760"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hyperlink" Target="http://www.google.co.uk/imgres?imgurl=http://www.hillcroft.surrey.sch.uk/_files/images/2012/91D4627C0F340A55A217FCEB41C4109A.png&amp;imgrefurl=http://www.hillcroft.surrey.sch.uk/page/?pid=19&amp;h=200&amp;w=400&amp;tbnid=uFQGVTRKRdHOmM:&amp;zoom=1&amp;q=RWI%20phonics&amp;docid=3niT8zSha3ATWM&amp;ei=vCtZU6W5K4a47AaD1oG4Dg&amp;tbm=isch&amp;ved=0CHkQMygYMBg&amp;iact=rc&amp;uact=3&amp;dur=620&amp;page=1&amp;start=0&amp;ndsp=43"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www.google.co.uk/url?sa=i&amp;rct=j&amp;q=RWI+set+2+green+words&amp;source=images&amp;cd=&amp;cad=rja&amp;uact=8&amp;docid=pXAYf-GW5ci4UM&amp;tbnid=dwEsp0K4TfZV6M:&amp;ved=0CAUQjRw&amp;url=http://www.amazon.co.uk/tag/read%20write%20ink%20phonics/products&amp;ei=mDpZU4ThHuyV7AaB14DIBA&amp;bvm=bv.65397613,d.ZGU&amp;psig=AFQjCNFm2rvx5xapEmKZnnv1f4wxGwH_DQ&amp;ust=1398443002559302"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2.jpeg"/><Relationship Id="rId5" Type="http://schemas.openxmlformats.org/officeDocument/2006/relationships/hyperlink" Target="http://www.google.co.uk/url?sa=i&amp;rct=j&amp;q=RWI+red+words&amp;source=images&amp;cd=&amp;cad=rja&amp;uact=8&amp;docid=JLgdXLpKOT27kM&amp;tbnid=FXzDnmDMMd6G8M:&amp;ved=0CAUQjRw&amp;url=http://www.focusonphonics.co.uk/acatalog/Read_Write_Inc._Phonics__Resources.html&amp;ei=QjtZU_aPB8yI7AalwYCoBQ&amp;bvm=bv.65397613,d.ZGU&amp;psig=AFQjCNE6RJtDyyHFcAPJ2rvekeMjmC3gaQ&amp;ust=1398443181651010" TargetMode="External"/><Relationship Id="rId4" Type="http://schemas.openxmlformats.org/officeDocument/2006/relationships/image" Target="../media/image21.jpeg"/></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slideLayout" Target="../slideLayouts/slideLayout2.xml"/><Relationship Id="rId1" Type="http://schemas.openxmlformats.org/officeDocument/2006/relationships/video" Target="https://www.youtube.com/embed/W3ImrUwhzHc?feature=oembed"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21.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7.em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8.em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http://www.google.co.uk/url?sa=i&amp;rct=j&amp;q=RWI+set+3+sounds&amp;source=images&amp;cd=&amp;cad=rja&amp;uact=8&amp;docid=Qs4v73QCAl0afM&amp;tbnid=yOtlpFK0v4ZBfM:&amp;ved=0CAUQjRw&amp;url=http://www.heswall-primary.wirral.sch.uk/userfiles/Your-Pages/Read_Write_Inc.asp&amp;ei=4zdZU5mPDM-u7AbO1YG4DA&amp;bvm=bv.65397613,d.ZGU&amp;psig=AFQjCNHcXRBDujh5mRzQjpH8RKz_nK3yRw&amp;ust=1398442244657481"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8.png"/><Relationship Id="rId7" Type="http://schemas.openxmlformats.org/officeDocument/2006/relationships/image" Target="../media/image11.png"/><Relationship Id="rId2" Type="http://schemas.openxmlformats.org/officeDocument/2006/relationships/hyperlink" Target="http://www.google.co.uk/url?sa=i&amp;rct=j&amp;q=RWI+set+2+sounds&amp;source=images&amp;cd=&amp;cad=rja&amp;uact=8&amp;docid=Qs4v73QCAl0afM&amp;tbnid=eH6LQx3LxIUrcM:&amp;ved=0CAUQjRw&amp;url=http://www.heswall-primary.wirral.sch.uk/userfiles/Your-Pages/Read_Write_Inc.asp&amp;ei=WjZZU5GxELCS7Aa1x4DIAw&amp;bvm=bv.65397613,d.ZGU&amp;psig=AFQjCNHW6nI-y647s1xM4pgny_gh5jCWcw&amp;ust=1398441700127298" TargetMode="Externa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hyperlink" Target="http://www.google.co.uk/url?sa=i&amp;rct=j&amp;q=RWI+set+3+sounds&amp;source=images&amp;cd=&amp;cad=rja&amp;uact=8&amp;docid=ZCqgtcIy-Ej_5M&amp;tbnid=BtYdKxxzIccnSM:&amp;ved=0CAUQjRw&amp;url=http://www.heswall-primary.wirral.sch.uk/userfiles/Your-Pages/Read_Write_Inc.asp&amp;ei=jThZU4uCO_LA7Aa4qIHIDg&amp;bvm=bv.65397613,d.ZGU&amp;psig=AFQjCNHcXRBDujh5mRzQjpH8RKz_nK3yRw&amp;ust=1398442244657481"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7" Type="http://schemas.openxmlformats.org/officeDocument/2006/relationships/image" Target="../media/image17.jpeg"/><Relationship Id="rId2" Type="http://schemas.openxmlformats.org/officeDocument/2006/relationships/image" Target="../media/image13.emf"/><Relationship Id="rId1" Type="http://schemas.openxmlformats.org/officeDocument/2006/relationships/slideLayout" Target="../slideLayouts/slideLayout2.xml"/><Relationship Id="rId6" Type="http://schemas.openxmlformats.org/officeDocument/2006/relationships/image" Target="../media/image16.jpeg"/><Relationship Id="rId5" Type="http://schemas.openxmlformats.org/officeDocument/2006/relationships/hyperlink" Target="http://www.google.co.uk/url?sa=i&amp;rct=j&amp;q=RWI+set+2+sounds&amp;source=images&amp;cd=&amp;cad=rja&amp;uact=8&amp;docid=pFedvCxZf5NrIM&amp;tbnid=kyANx5ReUKFbGM:&amp;ved=0CAUQjRw&amp;url=http://www.amazon.co.uk/tag/rwi%20speed%20sounds%20set%202/products&amp;ei=eTZZU-2TDK-u7Ab724GwCQ&amp;bvm=bv.65397613,d.ZGU&amp;psig=AFQjCNHW6nI-y647s1xM4pgny_gh5jCWcw&amp;ust=1398441700127298" TargetMode="External"/><Relationship Id="rId4" Type="http://schemas.openxmlformats.org/officeDocument/2006/relationships/image" Target="../media/image15.jpeg"/></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slideLayout" Target="../slideLayouts/slideLayout2.xml"/><Relationship Id="rId1" Type="http://schemas.openxmlformats.org/officeDocument/2006/relationships/video" Target="https://www.youtube.com/embed/BqhXUW_v-1s?feature=oembed" TargetMode="External"/><Relationship Id="rId4" Type="http://schemas.openxmlformats.org/officeDocument/2006/relationships/hyperlink" Target="http://www.youtube.com/watch?v=BqhXUW_v-1s" TargetMode="External"/></Relationships>
</file>

<file path=ppt/slides/_rels/slide9.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53E60C6D-4E85-4E14-BCDF-BF15C241F7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4613470" y="486184"/>
            <a:ext cx="4047928" cy="1325563"/>
          </a:xfrm>
        </p:spPr>
        <p:txBody>
          <a:bodyPr vert="horz" lIns="91440" tIns="45720" rIns="91440" bIns="45720" rtlCol="0" anchor="ctr">
            <a:normAutofit/>
          </a:bodyPr>
          <a:lstStyle/>
          <a:p>
            <a:pPr algn="l" defTabSz="914400"/>
            <a:r>
              <a:rPr lang="en-US" sz="3100"/>
              <a:t>Read Write Inc Phonics</a:t>
            </a:r>
            <a:br>
              <a:rPr lang="en-US" sz="3100"/>
            </a:br>
            <a:r>
              <a:rPr lang="en-US" sz="3100"/>
              <a:t>Parent Workshop</a:t>
            </a:r>
          </a:p>
        </p:txBody>
      </p:sp>
      <p:pic>
        <p:nvPicPr>
          <p:cNvPr id="6" name="Picture 5" descr="http://t2.gstatic.com/images?q=tbn:ANd9GcRpZ87V31q4ipO0KQ5dNCyk8MY8VSWya7mk-vLOrpv4Do76RYk_:www.hillcroft.surrey.sch.uk/_files/images/2012/91D4627C0F340A55A217FCEB41C4109A.png">
            <a:hlinkClick r:id="rId2"/>
          </p:cNvPr>
          <p:cNvPicPr/>
          <p:nvPr/>
        </p:nvPicPr>
        <p:blipFill>
          <a:blip r:embed="rId3">
            <a:extLst>
              <a:ext uri="{28A0092B-C50C-407E-A947-70E740481C1C}">
                <a14:useLocalDpi xmlns:a14="http://schemas.microsoft.com/office/drawing/2010/main" val="0"/>
              </a:ext>
            </a:extLst>
          </a:blip>
          <a:stretch>
            <a:fillRect/>
          </a:stretch>
        </p:blipFill>
        <p:spPr bwMode="auto">
          <a:xfrm>
            <a:off x="495407" y="957553"/>
            <a:ext cx="3416775" cy="1708387"/>
          </a:xfrm>
          <a:custGeom>
            <a:avLst/>
            <a:gdLst/>
            <a:ahLst/>
            <a:cxnLst/>
            <a:rect l="l" t="t" r="r" b="b"/>
            <a:pathLst>
              <a:path w="4555700" h="2733294">
                <a:moveTo>
                  <a:pt x="82217" y="0"/>
                </a:moveTo>
                <a:lnTo>
                  <a:pt x="4473483" y="0"/>
                </a:lnTo>
                <a:cubicBezTo>
                  <a:pt x="4518890" y="0"/>
                  <a:pt x="4555700" y="36810"/>
                  <a:pt x="4555700" y="82217"/>
                </a:cubicBezTo>
                <a:lnTo>
                  <a:pt x="4555700" y="2651077"/>
                </a:lnTo>
                <a:cubicBezTo>
                  <a:pt x="4555700" y="2696484"/>
                  <a:pt x="4518890" y="2733294"/>
                  <a:pt x="4473483" y="2733294"/>
                </a:cubicBezTo>
                <a:lnTo>
                  <a:pt x="82217" y="2733294"/>
                </a:lnTo>
                <a:cubicBezTo>
                  <a:pt x="36810" y="2733294"/>
                  <a:pt x="0" y="2696484"/>
                  <a:pt x="0" y="2651077"/>
                </a:cubicBezTo>
                <a:lnTo>
                  <a:pt x="0" y="82217"/>
                </a:lnTo>
                <a:cubicBezTo>
                  <a:pt x="0" y="36810"/>
                  <a:pt x="36810" y="0"/>
                  <a:pt x="82217" y="0"/>
                </a:cubicBezTo>
                <a:close/>
              </a:path>
            </a:pathLst>
          </a:custGeom>
          <a:noFill/>
        </p:spPr>
      </p:pic>
      <p:sp>
        <p:nvSpPr>
          <p:cNvPr id="13" name="Freeform: Shape 12">
            <a:extLst>
              <a:ext uri="{FF2B5EF4-FFF2-40B4-BE49-F238E27FC236}">
                <a16:creationId xmlns:a16="http://schemas.microsoft.com/office/drawing/2014/main" id="{7D42D292-4C48-479B-9E59-E29CD9871C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486400"/>
            <a:ext cx="2004647"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Subtitle 2"/>
          <p:cNvSpPr>
            <a:spLocks noGrp="1"/>
          </p:cNvSpPr>
          <p:nvPr>
            <p:ph type="subTitle" idx="1"/>
          </p:nvPr>
        </p:nvSpPr>
        <p:spPr>
          <a:xfrm>
            <a:off x="4613470" y="1946684"/>
            <a:ext cx="4047928" cy="4351338"/>
          </a:xfrm>
        </p:spPr>
        <p:txBody>
          <a:bodyPr vert="horz" lIns="91440" tIns="45720" rIns="91440" bIns="45720" rtlCol="0">
            <a:normAutofit/>
          </a:bodyPr>
          <a:lstStyle/>
          <a:p>
            <a:pPr algn="l" defTabSz="914400"/>
            <a:r>
              <a:rPr lang="en-US" dirty="0"/>
              <a:t>Aims:</a:t>
            </a:r>
          </a:p>
          <a:p>
            <a:pPr marL="514350" indent="-228600" algn="l" defTabSz="914400">
              <a:buFont typeface="Arial" panose="020B0604020202020204" pitchFamily="34" charset="0"/>
              <a:buChar char="•"/>
            </a:pPr>
            <a:r>
              <a:rPr lang="en-US" dirty="0"/>
              <a:t>To provide an overview of the Read Write Inc. phonics </a:t>
            </a:r>
            <a:r>
              <a:rPr lang="en-US" dirty="0" err="1"/>
              <a:t>programme</a:t>
            </a:r>
            <a:r>
              <a:rPr lang="en-US" dirty="0"/>
              <a:t>.</a:t>
            </a:r>
          </a:p>
          <a:p>
            <a:pPr marL="514350" indent="-228600" algn="l" defTabSz="914400">
              <a:buFont typeface="Arial" panose="020B0604020202020204" pitchFamily="34" charset="0"/>
              <a:buChar char="•"/>
            </a:pPr>
            <a:r>
              <a:rPr lang="en-US" dirty="0"/>
              <a:t>To introduce the key sounds that children are currently being taught.</a:t>
            </a:r>
          </a:p>
          <a:p>
            <a:pPr marL="514350" indent="-228600" algn="l" defTabSz="914400">
              <a:buFont typeface="Arial" panose="020B0604020202020204" pitchFamily="34" charset="0"/>
              <a:buChar char="•"/>
            </a:pPr>
            <a:r>
              <a:rPr lang="en-US" dirty="0"/>
              <a:t>Share phonics screening check materials.</a:t>
            </a:r>
          </a:p>
          <a:p>
            <a:pPr marL="514350" indent="-228600" algn="l" defTabSz="914400">
              <a:buFont typeface="Arial" panose="020B0604020202020204" pitchFamily="34" charset="0"/>
              <a:buChar char="•"/>
            </a:pPr>
            <a:r>
              <a:rPr lang="en-US" dirty="0"/>
              <a:t>Explain how children are tested.</a:t>
            </a:r>
          </a:p>
          <a:p>
            <a:pPr marL="514350" indent="-228600" algn="l" defTabSz="914400">
              <a:buFont typeface="Arial" panose="020B0604020202020204" pitchFamily="34" charset="0"/>
              <a:buChar char="•"/>
            </a:pPr>
            <a:r>
              <a:rPr lang="en-US" dirty="0"/>
              <a:t>Consider how parents can support at home.</a:t>
            </a:r>
          </a:p>
          <a:p>
            <a:pPr marL="514350" indent="-228600" algn="l" defTabSz="914400">
              <a:buFont typeface="Arial" panose="020B0604020202020204" pitchFamily="34" charset="0"/>
              <a:buChar char="•"/>
            </a:pPr>
            <a:r>
              <a:rPr lang="en-US" dirty="0"/>
              <a:t>Answer any questions.</a:t>
            </a:r>
          </a:p>
          <a:p>
            <a:pPr marL="514350" indent="-228600" algn="l" defTabSz="914400">
              <a:buFont typeface="Arial" panose="020B0604020202020204" pitchFamily="34" charset="0"/>
              <a:buChar char="•"/>
            </a:pPr>
            <a:endParaRPr lang="en-US" dirty="0"/>
          </a:p>
          <a:p>
            <a:pPr marL="514350" indent="-228600" algn="l" defTabSz="914400">
              <a:buFont typeface="Arial" panose="020B0604020202020204" pitchFamily="34" charset="0"/>
              <a:buChar char="•"/>
            </a:pPr>
            <a:endParaRPr lang="en-US" dirty="0"/>
          </a:p>
        </p:txBody>
      </p:sp>
      <p:sp>
        <p:nvSpPr>
          <p:cNvPr id="15" name="Arc 14">
            <a:extLst>
              <a:ext uri="{FF2B5EF4-FFF2-40B4-BE49-F238E27FC236}">
                <a16:creationId xmlns:a16="http://schemas.microsoft.com/office/drawing/2014/main" id="{533DF362-939D-4EEE-8DC4-6B54607E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95198">
            <a:off x="1154762" y="162676"/>
            <a:ext cx="3062575" cy="4083433"/>
          </a:xfrm>
          <a:prstGeom prst="arc">
            <a:avLst>
              <a:gd name="adj1" fmla="val 17445962"/>
              <a:gd name="adj2" fmla="val 0"/>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Tree>
    <p:extLst>
      <p:ext uri="{BB962C8B-B14F-4D97-AF65-F5344CB8AC3E}">
        <p14:creationId xmlns:p14="http://schemas.microsoft.com/office/powerpoint/2010/main" val="2602578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BC6133C-0615-4CE4-9132-37E609A9BD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83798" y="525982"/>
            <a:ext cx="3212237" cy="1200361"/>
          </a:xfrm>
        </p:spPr>
        <p:txBody>
          <a:bodyPr anchor="b">
            <a:normAutofit/>
          </a:bodyPr>
          <a:lstStyle/>
          <a:p>
            <a:r>
              <a:rPr lang="en-GB" sz="3100"/>
              <a:t>Blending</a:t>
            </a:r>
          </a:p>
        </p:txBody>
      </p:sp>
      <p:sp>
        <p:nvSpPr>
          <p:cNvPr id="11" name="Rectangle 10">
            <a:extLst>
              <a:ext uri="{FF2B5EF4-FFF2-40B4-BE49-F238E27FC236}">
                <a16:creationId xmlns:a16="http://schemas.microsoft.com/office/drawing/2014/main" id="{169CC832-2974-4E8D-90ED-3E2941BA73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62399" y="1944913"/>
            <a:ext cx="301752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483799" y="2031101"/>
            <a:ext cx="3212238" cy="3511943"/>
          </a:xfrm>
        </p:spPr>
        <p:txBody>
          <a:bodyPr anchor="ctr">
            <a:normAutofit/>
          </a:bodyPr>
          <a:lstStyle/>
          <a:p>
            <a:r>
              <a:rPr lang="en-GB" sz="1600"/>
              <a:t>Practise making words using the cards.</a:t>
            </a:r>
          </a:p>
          <a:p>
            <a:endParaRPr lang="en-GB" sz="1600"/>
          </a:p>
          <a:p>
            <a:endParaRPr lang="en-GB" sz="1600"/>
          </a:p>
          <a:p>
            <a:endParaRPr lang="en-GB" sz="1600"/>
          </a:p>
        </p:txBody>
      </p:sp>
      <p:sp>
        <p:nvSpPr>
          <p:cNvPr id="13" name="Rectangle 12">
            <a:extLst>
              <a:ext uri="{FF2B5EF4-FFF2-40B4-BE49-F238E27FC236}">
                <a16:creationId xmlns:a16="http://schemas.microsoft.com/office/drawing/2014/main" id="{55222F96-971A-4F90-B841-6BAB416C7A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61965" y="6072626"/>
            <a:ext cx="740664" cy="11559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08980754-6F4B-43C9-B9BE-127B6BED65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336109" y="1694387"/>
            <a:ext cx="740664" cy="887511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2C1BBA94-3F40-40AA-8BB9-E69E25E537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72594" y="354959"/>
            <a:ext cx="4638730" cy="591521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3"/>
          <a:stretch>
            <a:fillRect/>
          </a:stretch>
        </p:blipFill>
        <p:spPr>
          <a:xfrm>
            <a:off x="4490803" y="2067366"/>
            <a:ext cx="4221014" cy="2490398"/>
          </a:xfrm>
          <a:prstGeom prst="rect">
            <a:avLst/>
          </a:prstGeom>
        </p:spPr>
      </p:pic>
    </p:spTree>
    <p:extLst>
      <p:ext uri="{BB962C8B-B14F-4D97-AF65-F5344CB8AC3E}">
        <p14:creationId xmlns:p14="http://schemas.microsoft.com/office/powerpoint/2010/main" val="20098595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 name="Rectangle 29">
            <a:extLst>
              <a:ext uri="{FF2B5EF4-FFF2-40B4-BE49-F238E27FC236}">
                <a16:creationId xmlns:a16="http://schemas.microsoft.com/office/drawing/2014/main" id="{AAAE94E3-A7DB-4868-B1E3-E49703488B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2277536-181F-86B3-CDC4-B1C2392BC037}"/>
              </a:ext>
            </a:extLst>
          </p:cNvPr>
          <p:cNvSpPr>
            <a:spLocks noGrp="1"/>
          </p:cNvSpPr>
          <p:nvPr>
            <p:ph type="title"/>
          </p:nvPr>
        </p:nvSpPr>
        <p:spPr>
          <a:xfrm>
            <a:off x="442170" y="856180"/>
            <a:ext cx="3959556" cy="1128068"/>
          </a:xfrm>
        </p:spPr>
        <p:txBody>
          <a:bodyPr anchor="ctr">
            <a:normAutofit/>
          </a:bodyPr>
          <a:lstStyle/>
          <a:p>
            <a:r>
              <a:rPr lang="en-GB" sz="3500"/>
              <a:t>Blending/Green Cards/Red Cards</a:t>
            </a:r>
          </a:p>
        </p:txBody>
      </p:sp>
      <p:grpSp>
        <p:nvGrpSpPr>
          <p:cNvPr id="32" name="Group 31">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266396" cy="673460"/>
            <a:chOff x="0" y="823811"/>
            <a:chExt cx="355196" cy="673460"/>
          </a:xfrm>
        </p:grpSpPr>
        <p:sp>
          <p:nvSpPr>
            <p:cNvPr id="33" name="Rectangle 32">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6" name="Rectangle 35">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98813" y="2123821"/>
            <a:ext cx="373130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90736906-7786-0C26-4D85-1C17DFF07B4E}"/>
              </a:ext>
            </a:extLst>
          </p:cNvPr>
          <p:cNvSpPr>
            <a:spLocks noGrp="1"/>
          </p:cNvSpPr>
          <p:nvPr>
            <p:ph idx="1"/>
          </p:nvPr>
        </p:nvSpPr>
        <p:spPr>
          <a:xfrm>
            <a:off x="443039" y="2330505"/>
            <a:ext cx="3958549" cy="3979585"/>
          </a:xfrm>
        </p:spPr>
        <p:txBody>
          <a:bodyPr anchor="ctr">
            <a:normAutofit/>
          </a:bodyPr>
          <a:lstStyle/>
          <a:p>
            <a:r>
              <a:rPr lang="en-GB" sz="1900" dirty="0"/>
              <a:t>As the children are taught to</a:t>
            </a:r>
            <a:r>
              <a:rPr lang="en-GB" sz="1900" b="1" u="sng" dirty="0"/>
              <a:t> blend </a:t>
            </a:r>
            <a:r>
              <a:rPr lang="en-GB" sz="1900" dirty="0"/>
              <a:t>they are presented with words to read. These are called ‘</a:t>
            </a:r>
            <a:r>
              <a:rPr lang="en-GB" sz="1900" b="1" u="sng" dirty="0"/>
              <a:t>Green Words</a:t>
            </a:r>
            <a:r>
              <a:rPr lang="en-GB" sz="1900" u="sng" dirty="0"/>
              <a:t>’, </a:t>
            </a:r>
            <a:r>
              <a:rPr lang="en-GB" sz="1900" dirty="0"/>
              <a:t>(words that they are able to use phonics to help them read). They have </a:t>
            </a:r>
            <a:r>
              <a:rPr lang="en-GB" sz="1900" b="1" u="sng" dirty="0"/>
              <a:t>sound buttons</a:t>
            </a:r>
            <a:r>
              <a:rPr lang="en-GB" sz="1900" dirty="0"/>
              <a:t> (dots) to help cue them in.</a:t>
            </a:r>
          </a:p>
          <a:p>
            <a:endParaRPr lang="en-GB" sz="1900" dirty="0"/>
          </a:p>
          <a:p>
            <a:r>
              <a:rPr lang="en-GB" sz="1900" dirty="0"/>
              <a:t>Words that are tricky and that they cannot ‘Fred Talk’ are taught on                                                     red cards and are called ‘Red Words’.</a:t>
            </a:r>
          </a:p>
          <a:p>
            <a:endParaRPr lang="en-GB" sz="1700" dirty="0"/>
          </a:p>
        </p:txBody>
      </p:sp>
      <p:sp>
        <p:nvSpPr>
          <p:cNvPr id="38" name="Rectangle 37">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023252" y="0"/>
            <a:ext cx="1120748"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7265" y="357447"/>
            <a:ext cx="3634116" cy="292358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http://ecx.images-amazon.com/images/I/41iBnIg8iSL._SL1064_.jpg">
            <a:hlinkClick r:id="rId3"/>
            <a:extLst>
              <a:ext uri="{FF2B5EF4-FFF2-40B4-BE49-F238E27FC236}">
                <a16:creationId xmlns:a16="http://schemas.microsoft.com/office/drawing/2014/main" id="{CEEC0841-3DB1-BBB7-DCB5-F22787F50D65}"/>
              </a:ext>
            </a:extLst>
          </p:cNvPr>
          <p:cNvPicPr/>
          <p:nvPr/>
        </p:nvPicPr>
        <p:blipFill>
          <a:blip r:embed="rId4" cstate="print">
            <a:extLst>
              <a:ext uri="{28A0092B-C50C-407E-A947-70E740481C1C}">
                <a14:useLocalDpi xmlns:a14="http://schemas.microsoft.com/office/drawing/2010/main" val="0"/>
              </a:ext>
            </a:extLst>
          </a:blip>
          <a:stretch>
            <a:fillRect/>
          </a:stretch>
        </p:blipFill>
        <p:spPr bwMode="auto">
          <a:xfrm>
            <a:off x="5312567" y="1297087"/>
            <a:ext cx="3298075" cy="1088365"/>
          </a:xfrm>
          <a:prstGeom prst="rect">
            <a:avLst/>
          </a:prstGeom>
          <a:noFill/>
        </p:spPr>
      </p:pic>
      <p:sp>
        <p:nvSpPr>
          <p:cNvPr id="42" name="Rectangle 41">
            <a:extLst>
              <a:ext uri="{FF2B5EF4-FFF2-40B4-BE49-F238E27FC236}">
                <a16:creationId xmlns:a16="http://schemas.microsoft.com/office/drawing/2014/main" id="{8CB5D2D7-DF65-4E86-BFBA-FFB9B5ACEB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7265" y="3505479"/>
            <a:ext cx="3634116" cy="292358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http://t3.gstatic.com/images?q=tbn:ANd9GcRNLGjk219BESk5ZPvxT17EogjoqpL5pqgP-6PxIH9sJ-KHLXt3:www.focusonphonics.co.uk/acatalog/rcards.jpg">
            <a:hlinkClick r:id="rId5"/>
            <a:extLst>
              <a:ext uri="{FF2B5EF4-FFF2-40B4-BE49-F238E27FC236}">
                <a16:creationId xmlns:a16="http://schemas.microsoft.com/office/drawing/2014/main" id="{42109EBA-D48C-3D75-26CF-EC7688DE6D33}"/>
              </a:ext>
            </a:extLst>
          </p:cNvPr>
          <p:cNvPicPr/>
          <p:nvPr/>
        </p:nvPicPr>
        <p:blipFill>
          <a:blip r:embed="rId6">
            <a:extLst>
              <a:ext uri="{28A0092B-C50C-407E-A947-70E740481C1C}">
                <a14:useLocalDpi xmlns:a14="http://schemas.microsoft.com/office/drawing/2010/main" val="0"/>
              </a:ext>
            </a:extLst>
          </a:blip>
          <a:stretch>
            <a:fillRect/>
          </a:stretch>
        </p:blipFill>
        <p:spPr bwMode="auto">
          <a:xfrm>
            <a:off x="5312567" y="3813435"/>
            <a:ext cx="3296677" cy="2307673"/>
          </a:xfrm>
          <a:prstGeom prst="rect">
            <a:avLst/>
          </a:prstGeom>
          <a:noFill/>
        </p:spPr>
      </p:pic>
      <p:cxnSp>
        <p:nvCxnSpPr>
          <p:cNvPr id="9" name="Straight Arrow Connector 8">
            <a:extLst>
              <a:ext uri="{FF2B5EF4-FFF2-40B4-BE49-F238E27FC236}">
                <a16:creationId xmlns:a16="http://schemas.microsoft.com/office/drawing/2014/main" id="{024D1340-6EAB-6AAC-F45B-8C2CF2775286}"/>
              </a:ext>
            </a:extLst>
          </p:cNvPr>
          <p:cNvCxnSpPr/>
          <p:nvPr/>
        </p:nvCxnSpPr>
        <p:spPr>
          <a:xfrm flipV="1">
            <a:off x="4975128" y="2385452"/>
            <a:ext cx="1469080" cy="104323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0" name="TextBox 9">
            <a:extLst>
              <a:ext uri="{FF2B5EF4-FFF2-40B4-BE49-F238E27FC236}">
                <a16:creationId xmlns:a16="http://schemas.microsoft.com/office/drawing/2014/main" id="{3CCBDD67-3CAD-9802-78B5-3DA37F73324D}"/>
              </a:ext>
            </a:extLst>
          </p:cNvPr>
          <p:cNvSpPr txBox="1"/>
          <p:nvPr/>
        </p:nvSpPr>
        <p:spPr>
          <a:xfrm>
            <a:off x="4742414" y="3303581"/>
            <a:ext cx="2329408" cy="369332"/>
          </a:xfrm>
          <a:prstGeom prst="rect">
            <a:avLst/>
          </a:prstGeom>
          <a:noFill/>
        </p:spPr>
        <p:txBody>
          <a:bodyPr wrap="square" rtlCol="0">
            <a:spAutoFit/>
          </a:bodyPr>
          <a:lstStyle/>
          <a:p>
            <a:r>
              <a:rPr lang="en-GB" dirty="0"/>
              <a:t>Sound buttons</a:t>
            </a:r>
          </a:p>
        </p:txBody>
      </p:sp>
    </p:spTree>
    <p:extLst>
      <p:ext uri="{BB962C8B-B14F-4D97-AF65-F5344CB8AC3E}">
        <p14:creationId xmlns:p14="http://schemas.microsoft.com/office/powerpoint/2010/main" val="1302589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E17E911-875F-4DE5-8699-99D9F1805A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9144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3" y="1914812"/>
            <a:ext cx="6858000" cy="3028377"/>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4" y="1924949"/>
            <a:ext cx="6857999" cy="302837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63195" y="4092815"/>
            <a:ext cx="2501979" cy="302838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reeform: Shape 16">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376302" y="969718"/>
            <a:ext cx="292526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Rectangle 18">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22" y="1914808"/>
            <a:ext cx="6858003" cy="3028376"/>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50041" y="586855"/>
            <a:ext cx="2401025" cy="3387497"/>
          </a:xfrm>
        </p:spPr>
        <p:txBody>
          <a:bodyPr vert="horz" lIns="91440" tIns="45720" rIns="91440" bIns="45720" rtlCol="0" anchor="b">
            <a:normAutofit/>
          </a:bodyPr>
          <a:lstStyle/>
          <a:p>
            <a:pPr algn="r" defTabSz="914400"/>
            <a:r>
              <a:rPr lang="en-US" sz="3500">
                <a:solidFill>
                  <a:srgbClr val="FFFFFF"/>
                </a:solidFill>
              </a:rPr>
              <a:t>Fred Fingers</a:t>
            </a:r>
          </a:p>
        </p:txBody>
      </p:sp>
      <p:sp>
        <p:nvSpPr>
          <p:cNvPr id="3" name="TextBox 2"/>
          <p:cNvSpPr txBox="1"/>
          <p:nvPr/>
        </p:nvSpPr>
        <p:spPr>
          <a:xfrm>
            <a:off x="3436295" y="649480"/>
            <a:ext cx="2268977" cy="5546047"/>
          </a:xfrm>
          <a:prstGeom prst="rect">
            <a:avLst/>
          </a:prstGeom>
        </p:spPr>
        <p:txBody>
          <a:bodyPr vert="horz" lIns="91440" tIns="45720" rIns="91440" bIns="45720" rtlCol="0" anchor="ctr">
            <a:normAutofit/>
          </a:bodyPr>
          <a:lstStyle/>
          <a:p>
            <a:pPr indent="-228600">
              <a:lnSpc>
                <a:spcPct val="90000"/>
              </a:lnSpc>
              <a:spcAft>
                <a:spcPts val="600"/>
              </a:spcAft>
              <a:buFont typeface="Arial" panose="020B0604020202020204" pitchFamily="34" charset="0"/>
              <a:buChar char="•"/>
            </a:pPr>
            <a:r>
              <a:rPr lang="en-US" sz="1700"/>
              <a:t>We teach the children to spell out words using their fingers to help them.  They put out fingers for the number of sounds they can hear not the number of letters in a word. </a:t>
            </a:r>
          </a:p>
          <a:p>
            <a:pPr indent="-228600">
              <a:lnSpc>
                <a:spcPct val="90000"/>
              </a:lnSpc>
              <a:spcAft>
                <a:spcPts val="600"/>
              </a:spcAft>
              <a:buFont typeface="Arial" panose="020B0604020202020204" pitchFamily="34" charset="0"/>
              <a:buChar char="•"/>
            </a:pPr>
            <a:endParaRPr lang="en-US" sz="1700"/>
          </a:p>
          <a:p>
            <a:pPr indent="-228600">
              <a:lnSpc>
                <a:spcPct val="90000"/>
              </a:lnSpc>
              <a:spcAft>
                <a:spcPts val="600"/>
              </a:spcAft>
              <a:buFont typeface="Arial" panose="020B0604020202020204" pitchFamily="34" charset="0"/>
              <a:buChar char="•"/>
            </a:pPr>
            <a:r>
              <a:rPr lang="en-US" sz="1700"/>
              <a:t>We refer to this as ‘Fred Fingers’.</a:t>
            </a:r>
          </a:p>
        </p:txBody>
      </p:sp>
      <p:pic>
        <p:nvPicPr>
          <p:cNvPr id="4" name="Content Placeholder 3"/>
          <p:cNvPicPr>
            <a:picLocks noGrp="1" noChangeAspect="1"/>
          </p:cNvPicPr>
          <p:nvPr>
            <p:ph idx="1"/>
          </p:nvPr>
        </p:nvPicPr>
        <p:blipFill rotWithShape="1">
          <a:blip r:embed="rId3" cstate="screen">
            <a:extLst>
              <a:ext uri="{28A0092B-C50C-407E-A947-70E740481C1C}">
                <a14:useLocalDpi xmlns:a14="http://schemas.microsoft.com/office/drawing/2010/main"/>
              </a:ext>
            </a:extLst>
          </a:blip>
          <a:srcRect l="3175" r="29938"/>
          <a:stretch/>
        </p:blipFill>
        <p:spPr>
          <a:xfrm>
            <a:off x="6082126" y="10"/>
            <a:ext cx="3061874" cy="6857990"/>
          </a:xfrm>
          <a:prstGeom prst="rect">
            <a:avLst/>
          </a:prstGeom>
        </p:spPr>
      </p:pic>
    </p:spTree>
    <p:extLst>
      <p:ext uri="{BB962C8B-B14F-4D97-AF65-F5344CB8AC3E}">
        <p14:creationId xmlns:p14="http://schemas.microsoft.com/office/powerpoint/2010/main" val="8195450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30">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0"/>
            <a:ext cx="9143999" cy="2170031"/>
          </a:xfrm>
          <a:prstGeom prst="rect">
            <a:avLst/>
          </a:prstGeom>
          <a:gradFill>
            <a:gsLst>
              <a:gs pos="0">
                <a:srgbClr val="000000">
                  <a:alpha val="96000"/>
                </a:srgbClr>
              </a:gs>
              <a:gs pos="100000">
                <a:schemeClr val="accent1">
                  <a:lumMod val="7500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062114" y="0"/>
            <a:ext cx="3072908" cy="2170661"/>
          </a:xfrm>
          <a:prstGeom prst="rect">
            <a:avLst/>
          </a:prstGeom>
          <a:gradFill>
            <a:gsLst>
              <a:gs pos="19000">
                <a:schemeClr val="accent1">
                  <a:lumMod val="50000"/>
                  <a:alpha val="68000"/>
                </a:schemeClr>
              </a:gs>
              <a:gs pos="100000">
                <a:schemeClr val="accent1">
                  <a:alpha val="48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486646" y="-3486043"/>
            <a:ext cx="2170709" cy="9144000"/>
          </a:xfrm>
          <a:prstGeom prst="rect">
            <a:avLst/>
          </a:prstGeom>
          <a:gradFill>
            <a:gsLst>
              <a:gs pos="23000">
                <a:schemeClr val="accent1">
                  <a:lumMod val="75000"/>
                  <a:alpha val="16000"/>
                </a:schemeClr>
              </a:gs>
              <a:gs pos="99000">
                <a:srgbClr val="000000">
                  <a:alpha val="45000"/>
                </a:srgbClr>
              </a:gs>
            </a:gsLst>
            <a:lin ang="21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1037673" y="348865"/>
            <a:ext cx="7288583" cy="1576446"/>
          </a:xfrm>
        </p:spPr>
        <p:txBody>
          <a:bodyPr anchor="ctr">
            <a:normAutofit/>
          </a:bodyPr>
          <a:lstStyle/>
          <a:p>
            <a:r>
              <a:rPr lang="en-GB" sz="3500">
                <a:solidFill>
                  <a:srgbClr val="FFFFFF"/>
                </a:solidFill>
              </a:rPr>
              <a:t>Year 1 Phonics test</a:t>
            </a:r>
          </a:p>
        </p:txBody>
      </p:sp>
      <p:graphicFrame>
        <p:nvGraphicFramePr>
          <p:cNvPr id="12" name="Content Placeholder 2">
            <a:extLst>
              <a:ext uri="{FF2B5EF4-FFF2-40B4-BE49-F238E27FC236}">
                <a16:creationId xmlns:a16="http://schemas.microsoft.com/office/drawing/2014/main" id="{4D0E9D8B-111C-B03D-D1DA-666245321EE2}"/>
              </a:ext>
            </a:extLst>
          </p:cNvPr>
          <p:cNvGraphicFramePr>
            <a:graphicFrameLocks noGrp="1"/>
          </p:cNvGraphicFramePr>
          <p:nvPr>
            <p:ph idx="1"/>
            <p:extLst>
              <p:ext uri="{D42A27DB-BD31-4B8C-83A1-F6EECF244321}">
                <p14:modId xmlns:p14="http://schemas.microsoft.com/office/powerpoint/2010/main" val="739337931"/>
              </p:ext>
            </p:extLst>
          </p:nvPr>
        </p:nvGraphicFramePr>
        <p:xfrm>
          <a:off x="483042" y="2615979"/>
          <a:ext cx="8195871" cy="36894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0918791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A724DBA-D2D9-471E-8ED7-2015DDD950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08980754-6F4B-43C9-B9BE-127B6BED65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067227" y="1694387"/>
            <a:ext cx="740664" cy="887511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C1BBA94-3F40-40AA-8BB9-E69E25E537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2675" y="354959"/>
            <a:ext cx="4638730" cy="591521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2"/>
          <a:stretch>
            <a:fillRect/>
          </a:stretch>
        </p:blipFill>
        <p:spPr>
          <a:xfrm>
            <a:off x="705861" y="650494"/>
            <a:ext cx="3673657" cy="5324142"/>
          </a:xfrm>
          <a:prstGeom prst="rect">
            <a:avLst/>
          </a:prstGeom>
        </p:spPr>
      </p:pic>
      <p:sp>
        <p:nvSpPr>
          <p:cNvPr id="16" name="Rectangle 15">
            <a:extLst>
              <a:ext uri="{FF2B5EF4-FFF2-40B4-BE49-F238E27FC236}">
                <a16:creationId xmlns:a16="http://schemas.microsoft.com/office/drawing/2014/main" id="{169CC832-2974-4E8D-90ED-3E2941BA73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458339" y="1944913"/>
            <a:ext cx="301752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5285739" y="836712"/>
            <a:ext cx="3212238" cy="3511943"/>
          </a:xfrm>
          <a:prstGeom prst="rect">
            <a:avLst/>
          </a:prstGeom>
        </p:spPr>
        <p:txBody>
          <a:bodyPr vert="horz" lIns="91440" tIns="45720" rIns="91440" bIns="45720" rtlCol="0" anchor="ctr">
            <a:normAutofit/>
          </a:bodyPr>
          <a:lstStyle/>
          <a:p>
            <a:pPr>
              <a:lnSpc>
                <a:spcPct val="90000"/>
              </a:lnSpc>
              <a:spcAft>
                <a:spcPts val="600"/>
              </a:spcAft>
            </a:pPr>
            <a:r>
              <a:rPr lang="en-US" sz="2800" b="1" dirty="0"/>
              <a:t>Nonsense words/Alien words</a:t>
            </a:r>
          </a:p>
          <a:p>
            <a:pPr indent="-228600">
              <a:lnSpc>
                <a:spcPct val="90000"/>
              </a:lnSpc>
              <a:spcAft>
                <a:spcPts val="600"/>
              </a:spcAft>
              <a:buFont typeface="Arial" panose="020B0604020202020204" pitchFamily="34" charset="0"/>
              <a:buChar char="•"/>
            </a:pPr>
            <a:endParaRPr lang="en-US" sz="1600" dirty="0"/>
          </a:p>
          <a:p>
            <a:pPr indent="-228600">
              <a:lnSpc>
                <a:spcPct val="90000"/>
              </a:lnSpc>
              <a:spcAft>
                <a:spcPts val="600"/>
              </a:spcAft>
              <a:buFont typeface="Arial" panose="020B0604020202020204" pitchFamily="34" charset="0"/>
              <a:buChar char="•"/>
            </a:pPr>
            <a:r>
              <a:rPr lang="en-US" sz="2000" dirty="0"/>
              <a:t>Deliberately included to check children’s ability to use phonic skills.</a:t>
            </a:r>
          </a:p>
          <a:p>
            <a:pPr indent="-228600">
              <a:lnSpc>
                <a:spcPct val="90000"/>
              </a:lnSpc>
              <a:spcAft>
                <a:spcPts val="600"/>
              </a:spcAft>
              <a:buFont typeface="Arial" panose="020B0604020202020204" pitchFamily="34" charset="0"/>
              <a:buChar char="•"/>
            </a:pPr>
            <a:endParaRPr lang="en-US" sz="2000" dirty="0"/>
          </a:p>
          <a:p>
            <a:pPr indent="-228600">
              <a:lnSpc>
                <a:spcPct val="90000"/>
              </a:lnSpc>
              <a:spcAft>
                <a:spcPts val="600"/>
              </a:spcAft>
              <a:buFont typeface="Arial" panose="020B0604020202020204" pitchFamily="34" charset="0"/>
              <a:buChar char="•"/>
            </a:pPr>
            <a:r>
              <a:rPr lang="en-US" sz="2000" dirty="0"/>
              <a:t>Half the test consists of nonsense words</a:t>
            </a:r>
          </a:p>
        </p:txBody>
      </p:sp>
      <p:sp>
        <p:nvSpPr>
          <p:cNvPr id="18" name="Rectangle 17">
            <a:extLst>
              <a:ext uri="{FF2B5EF4-FFF2-40B4-BE49-F238E27FC236}">
                <a16:creationId xmlns:a16="http://schemas.microsoft.com/office/drawing/2014/main" id="{55222F96-971A-4F90-B841-6BAB416C7A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665301" y="6072626"/>
            <a:ext cx="740664" cy="11559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917851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9A724DBA-D2D9-471E-8ED7-2015DDD950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08980754-6F4B-43C9-B9BE-127B6BED65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067227" y="1694387"/>
            <a:ext cx="740664" cy="887511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2C1BBA94-3F40-40AA-8BB9-E69E25E537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2675" y="354959"/>
            <a:ext cx="4638730" cy="591521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3"/>
          <a:stretch>
            <a:fillRect/>
          </a:stretch>
        </p:blipFill>
        <p:spPr>
          <a:xfrm>
            <a:off x="772412" y="650494"/>
            <a:ext cx="3540554" cy="5324142"/>
          </a:xfrm>
          <a:prstGeom prst="rect">
            <a:avLst/>
          </a:prstGeom>
        </p:spPr>
      </p:pic>
      <p:sp>
        <p:nvSpPr>
          <p:cNvPr id="15" name="Rectangle 14">
            <a:extLst>
              <a:ext uri="{FF2B5EF4-FFF2-40B4-BE49-F238E27FC236}">
                <a16:creationId xmlns:a16="http://schemas.microsoft.com/office/drawing/2014/main" id="{169CC832-2974-4E8D-90ED-3E2941BA73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458339" y="1944913"/>
            <a:ext cx="301752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5458339" y="1124836"/>
            <a:ext cx="3212238" cy="3511943"/>
          </a:xfrm>
        </p:spPr>
        <p:txBody>
          <a:bodyPr anchor="ctr">
            <a:normAutofit/>
          </a:bodyPr>
          <a:lstStyle/>
          <a:p>
            <a:pPr marL="0" indent="0">
              <a:buNone/>
            </a:pPr>
            <a:r>
              <a:rPr lang="en-GB" sz="2000" b="1" dirty="0"/>
              <a:t>Real words</a:t>
            </a:r>
          </a:p>
          <a:p>
            <a:pPr marL="0" indent="0">
              <a:buNone/>
            </a:pPr>
            <a:endParaRPr lang="en-GB" sz="1600" dirty="0"/>
          </a:p>
          <a:p>
            <a:pPr marL="0" indent="0">
              <a:buNone/>
            </a:pPr>
            <a:r>
              <a:rPr lang="en-GB" sz="2000" dirty="0"/>
              <a:t>These can contain any combination of phoneme sounds taught.</a:t>
            </a:r>
          </a:p>
          <a:p>
            <a:pPr marL="0" indent="0">
              <a:buNone/>
            </a:pPr>
            <a:endParaRPr lang="en-GB" sz="2000" dirty="0"/>
          </a:p>
          <a:p>
            <a:pPr marL="0" indent="0">
              <a:buNone/>
            </a:pPr>
            <a:r>
              <a:rPr lang="en-GB" sz="2000" dirty="0"/>
              <a:t>Children must blend sounds accurately to be awarded a mark.</a:t>
            </a:r>
          </a:p>
        </p:txBody>
      </p:sp>
      <p:sp>
        <p:nvSpPr>
          <p:cNvPr id="17" name="Rectangle 16">
            <a:extLst>
              <a:ext uri="{FF2B5EF4-FFF2-40B4-BE49-F238E27FC236}">
                <a16:creationId xmlns:a16="http://schemas.microsoft.com/office/drawing/2014/main" id="{55222F96-971A-4F90-B841-6BAB416C7A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665301" y="6072626"/>
            <a:ext cx="740664" cy="11559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507407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7942995-B07F-4636-9A06-C6A104B260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8BFE3F7-3144-9D9F-9924-7C0F96BBC574}"/>
              </a:ext>
            </a:extLst>
          </p:cNvPr>
          <p:cNvSpPr>
            <a:spLocks noGrp="1"/>
          </p:cNvSpPr>
          <p:nvPr>
            <p:ph type="title"/>
          </p:nvPr>
        </p:nvSpPr>
        <p:spPr>
          <a:xfrm>
            <a:off x="835357" y="2960716"/>
            <a:ext cx="3027251" cy="2387600"/>
          </a:xfrm>
        </p:spPr>
        <p:txBody>
          <a:bodyPr vert="horz" lIns="91440" tIns="45720" rIns="91440" bIns="45720" rtlCol="0" anchor="t">
            <a:normAutofit/>
          </a:bodyPr>
          <a:lstStyle/>
          <a:p>
            <a:pPr defTabSz="914400"/>
            <a:r>
              <a:rPr lang="en-US" sz="4700" b="1" kern="1200" dirty="0">
                <a:solidFill>
                  <a:schemeClr val="tx1"/>
                </a:solidFill>
                <a:latin typeface="+mj-lt"/>
                <a:ea typeface="+mj-ea"/>
                <a:cs typeface="+mj-cs"/>
              </a:rPr>
              <a:t>Phonics Screening Check</a:t>
            </a:r>
          </a:p>
        </p:txBody>
      </p:sp>
      <p:grpSp>
        <p:nvGrpSpPr>
          <p:cNvPr id="12" name="Group 11">
            <a:extLst>
              <a:ext uri="{FF2B5EF4-FFF2-40B4-BE49-F238E27FC236}">
                <a16:creationId xmlns:a16="http://schemas.microsoft.com/office/drawing/2014/main" id="{032D8612-31EB-44CF-A1D0-14FD4C7054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 y="2984992"/>
            <a:ext cx="548639" cy="673460"/>
            <a:chOff x="3940602" y="308034"/>
            <a:chExt cx="2116791" cy="3428999"/>
          </a:xfrm>
          <a:solidFill>
            <a:schemeClr val="accent4"/>
          </a:solidFill>
        </p:grpSpPr>
        <p:sp>
          <p:nvSpPr>
            <p:cNvPr id="13" name="Rectangle 12">
              <a:extLst>
                <a:ext uri="{FF2B5EF4-FFF2-40B4-BE49-F238E27FC236}">
                  <a16:creationId xmlns:a16="http://schemas.microsoft.com/office/drawing/2014/main" id="{F19A4A0F-1B59-4DB0-9764-D10936E987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Rectangle 16">
            <a:extLst>
              <a:ext uri="{FF2B5EF4-FFF2-40B4-BE49-F238E27FC236}">
                <a16:creationId xmlns:a16="http://schemas.microsoft.com/office/drawing/2014/main" id="{B81933D1-5615-42C7-9C0B-4EB7105CCE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023252" y="0"/>
            <a:ext cx="1120748"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64357" y="391886"/>
            <a:ext cx="4507025" cy="6017078"/>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AF968E3B-97A8-FCB9-3BCC-E05E382C95E3}"/>
              </a:ext>
            </a:extLst>
          </p:cNvPr>
          <p:cNvPicPr>
            <a:picLocks noGrp="1" noChangeAspect="1"/>
          </p:cNvPicPr>
          <p:nvPr>
            <p:ph idx="1"/>
          </p:nvPr>
        </p:nvPicPr>
        <p:blipFill>
          <a:blip r:embed="rId2"/>
          <a:stretch>
            <a:fillRect/>
          </a:stretch>
        </p:blipFill>
        <p:spPr>
          <a:xfrm>
            <a:off x="3891740" y="391252"/>
            <a:ext cx="4850513" cy="6017078"/>
          </a:xfrm>
          <a:prstGeom prst="rect">
            <a:avLst/>
          </a:prstGeom>
        </p:spPr>
      </p:pic>
    </p:spTree>
    <p:extLst>
      <p:ext uri="{BB962C8B-B14F-4D97-AF65-F5344CB8AC3E}">
        <p14:creationId xmlns:p14="http://schemas.microsoft.com/office/powerpoint/2010/main" val="1534383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0"/>
            <a:ext cx="9143999" cy="2170031"/>
          </a:xfrm>
          <a:prstGeom prst="rect">
            <a:avLst/>
          </a:prstGeom>
          <a:gradFill>
            <a:gsLst>
              <a:gs pos="0">
                <a:srgbClr val="000000">
                  <a:alpha val="96000"/>
                </a:srgbClr>
              </a:gs>
              <a:gs pos="100000">
                <a:schemeClr val="accent1">
                  <a:lumMod val="7500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062114" y="0"/>
            <a:ext cx="3072908" cy="2170661"/>
          </a:xfrm>
          <a:prstGeom prst="rect">
            <a:avLst/>
          </a:prstGeom>
          <a:gradFill>
            <a:gsLst>
              <a:gs pos="19000">
                <a:schemeClr val="accent1">
                  <a:lumMod val="50000"/>
                  <a:alpha val="68000"/>
                </a:schemeClr>
              </a:gs>
              <a:gs pos="100000">
                <a:schemeClr val="accent1">
                  <a:alpha val="48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486646" y="-3486043"/>
            <a:ext cx="2170709" cy="9144000"/>
          </a:xfrm>
          <a:prstGeom prst="rect">
            <a:avLst/>
          </a:prstGeom>
          <a:gradFill>
            <a:gsLst>
              <a:gs pos="23000">
                <a:schemeClr val="accent1">
                  <a:lumMod val="75000"/>
                  <a:alpha val="16000"/>
                </a:schemeClr>
              </a:gs>
              <a:gs pos="99000">
                <a:srgbClr val="000000">
                  <a:alpha val="45000"/>
                </a:srgbClr>
              </a:gs>
            </a:gsLst>
            <a:lin ang="21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3D02B61-30B8-4DC0-CD4A-9374B9E7C78B}"/>
              </a:ext>
            </a:extLst>
          </p:cNvPr>
          <p:cNvSpPr>
            <a:spLocks noGrp="1"/>
          </p:cNvSpPr>
          <p:nvPr>
            <p:ph type="title"/>
          </p:nvPr>
        </p:nvSpPr>
        <p:spPr>
          <a:xfrm>
            <a:off x="1037673" y="348865"/>
            <a:ext cx="7288583" cy="1576446"/>
          </a:xfrm>
        </p:spPr>
        <p:txBody>
          <a:bodyPr anchor="ctr">
            <a:normAutofit/>
          </a:bodyPr>
          <a:lstStyle/>
          <a:p>
            <a:r>
              <a:rPr lang="en-US" sz="3500">
                <a:solidFill>
                  <a:srgbClr val="FFFFFF"/>
                </a:solidFill>
                <a:cs typeface="Calibri"/>
              </a:rPr>
              <a:t>Access Arrangements</a:t>
            </a:r>
            <a:endParaRPr lang="en-US" sz="3500">
              <a:solidFill>
                <a:srgbClr val="FFFFFF"/>
              </a:solidFill>
            </a:endParaRPr>
          </a:p>
        </p:txBody>
      </p:sp>
      <p:graphicFrame>
        <p:nvGraphicFramePr>
          <p:cNvPr id="5" name="Content Placeholder 2">
            <a:extLst>
              <a:ext uri="{FF2B5EF4-FFF2-40B4-BE49-F238E27FC236}">
                <a16:creationId xmlns:a16="http://schemas.microsoft.com/office/drawing/2014/main" id="{7ED339FC-4235-7F13-CB70-8E0D3A2256A0}"/>
              </a:ext>
            </a:extLst>
          </p:cNvPr>
          <p:cNvGraphicFramePr>
            <a:graphicFrameLocks noGrp="1"/>
          </p:cNvGraphicFramePr>
          <p:nvPr>
            <p:ph idx="1"/>
            <p:extLst>
              <p:ext uri="{D42A27DB-BD31-4B8C-83A1-F6EECF244321}">
                <p14:modId xmlns:p14="http://schemas.microsoft.com/office/powerpoint/2010/main" val="1143965294"/>
              </p:ext>
            </p:extLst>
          </p:nvPr>
        </p:nvGraphicFramePr>
        <p:xfrm>
          <a:off x="483042" y="2615979"/>
          <a:ext cx="8195871" cy="36894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4374146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E022B9-5B49-59FE-A843-A50727AE332A}"/>
              </a:ext>
            </a:extLst>
          </p:cNvPr>
          <p:cNvSpPr>
            <a:spLocks noGrp="1"/>
          </p:cNvSpPr>
          <p:nvPr>
            <p:ph type="title"/>
          </p:nvPr>
        </p:nvSpPr>
        <p:spPr>
          <a:solidFill>
            <a:schemeClr val="tx1"/>
          </a:solidFill>
        </p:spPr>
        <p:txBody>
          <a:bodyPr/>
          <a:lstStyle/>
          <a:p>
            <a:r>
              <a:rPr lang="en-US" sz="3600" kern="1200" dirty="0">
                <a:solidFill>
                  <a:schemeClr val="bg1"/>
                </a:solidFill>
                <a:latin typeface="+mj-lt"/>
                <a:ea typeface="+mj-ea"/>
                <a:cs typeface="+mj-cs"/>
              </a:rPr>
              <a:t>Training video</a:t>
            </a:r>
            <a:endParaRPr lang="en-GB" dirty="0"/>
          </a:p>
        </p:txBody>
      </p:sp>
      <p:pic>
        <p:nvPicPr>
          <p:cNvPr id="4" name="Online Media 3" title="Year 1 phonics screening check training video">
            <a:hlinkClick r:id="" action="ppaction://media"/>
            <a:extLst>
              <a:ext uri="{FF2B5EF4-FFF2-40B4-BE49-F238E27FC236}">
                <a16:creationId xmlns:a16="http://schemas.microsoft.com/office/drawing/2014/main" id="{ECE5DBCC-7D36-25B3-E9C4-605E0AFAEC69}"/>
              </a:ext>
            </a:extLst>
          </p:cNvPr>
          <p:cNvPicPr>
            <a:picLocks noGrp="1" noRot="1" noChangeAspect="1"/>
          </p:cNvPicPr>
          <p:nvPr>
            <p:ph idx="1"/>
            <a:videoFile r:link="rId1"/>
          </p:nvPr>
        </p:nvPicPr>
        <p:blipFill>
          <a:blip r:embed="rId3"/>
          <a:stretch>
            <a:fillRect/>
          </a:stretch>
        </p:blipFill>
        <p:spPr>
          <a:xfrm>
            <a:off x="628650" y="3009366"/>
            <a:ext cx="7794625" cy="3684067"/>
          </a:xfrm>
          <a:prstGeom prst="rect">
            <a:avLst/>
          </a:prstGeom>
        </p:spPr>
      </p:pic>
      <p:sp>
        <p:nvSpPr>
          <p:cNvPr id="5" name="TextBox 4">
            <a:extLst>
              <a:ext uri="{FF2B5EF4-FFF2-40B4-BE49-F238E27FC236}">
                <a16:creationId xmlns:a16="http://schemas.microsoft.com/office/drawing/2014/main" id="{FAFE6E23-C7CA-295A-5D7E-CD409F00173A}"/>
              </a:ext>
            </a:extLst>
          </p:cNvPr>
          <p:cNvSpPr txBox="1"/>
          <p:nvPr/>
        </p:nvSpPr>
        <p:spPr>
          <a:xfrm>
            <a:off x="628650" y="1844824"/>
            <a:ext cx="7886700" cy="1361014"/>
          </a:xfrm>
          <a:prstGeom prst="rect">
            <a:avLst/>
          </a:prstGeom>
          <a:noFill/>
        </p:spPr>
        <p:txBody>
          <a:bodyPr wrap="square" rtlCol="0">
            <a:spAutoFit/>
          </a:bodyPr>
          <a:lstStyle/>
          <a:p>
            <a:pPr>
              <a:lnSpc>
                <a:spcPct val="107000"/>
              </a:lnSpc>
              <a:spcAft>
                <a:spcPts val="800"/>
              </a:spcAft>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This short film is a teacher training film that shows how children are </a:t>
            </a:r>
            <a:r>
              <a:rPr lang="en-GB" kern="100" dirty="0">
                <a:latin typeface="Aptos" panose="020B0004020202020204" pitchFamily="34" charset="0"/>
                <a:ea typeface="Aptos" panose="020B0004020202020204" pitchFamily="34" charset="0"/>
                <a:cs typeface="Times New Roman" panose="02020603050405020304" pitchFamily="18" charset="0"/>
              </a:rPr>
              <a:t>judged when doing the phonics screening check.</a:t>
            </a:r>
            <a:r>
              <a:rPr lang="en-GB" sz="1800" kern="100" dirty="0">
                <a:effectLst/>
                <a:latin typeface="Aptos" panose="020B0004020202020204" pitchFamily="34" charset="0"/>
                <a:ea typeface="Aptos" panose="020B0004020202020204" pitchFamily="34" charset="0"/>
                <a:cs typeface="Times New Roman" panose="02020603050405020304" pitchFamily="18" charset="0"/>
              </a:rPr>
              <a:t> Click on the picture or open the following link:</a:t>
            </a:r>
            <a:r>
              <a:rPr lang="en-GB" kern="100" dirty="0">
                <a:latin typeface="Aptos" panose="020B0004020202020204" pitchFamily="34" charset="0"/>
                <a:ea typeface="Aptos" panose="020B0004020202020204" pitchFamily="34" charset="0"/>
                <a:cs typeface="Times New Roman" panose="02020603050405020304" pitchFamily="18" charset="0"/>
              </a:rPr>
              <a:t>  </a:t>
            </a:r>
            <a:r>
              <a:rPr lang="en-GB" sz="1800" kern="100" dirty="0">
                <a:solidFill>
                  <a:srgbClr val="0070C0"/>
                </a:solidFill>
                <a:effectLst/>
                <a:latin typeface="Aptos" panose="020B0004020202020204" pitchFamily="34" charset="0"/>
                <a:ea typeface="Aptos" panose="020B0004020202020204" pitchFamily="34" charset="0"/>
                <a:cs typeface="Times New Roman" panose="02020603050405020304" pitchFamily="18" charset="0"/>
              </a:rPr>
              <a:t>https://youtu.be/W3ImrUwhzHc</a:t>
            </a:r>
          </a:p>
          <a:p>
            <a:endParaRPr lang="en-GB" dirty="0"/>
          </a:p>
        </p:txBody>
      </p:sp>
    </p:spTree>
    <p:extLst>
      <p:ext uri="{BB962C8B-B14F-4D97-AF65-F5344CB8AC3E}">
        <p14:creationId xmlns:p14="http://schemas.microsoft.com/office/powerpoint/2010/main" val="1640295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752B4E-1B19-74A4-41D3-A123D314D630}"/>
              </a:ext>
            </a:extLst>
          </p:cNvPr>
          <p:cNvSpPr>
            <a:spLocks noGrp="1"/>
          </p:cNvSpPr>
          <p:nvPr>
            <p:ph type="title"/>
          </p:nvPr>
        </p:nvSpPr>
        <p:spPr>
          <a:xfrm>
            <a:off x="467544" y="764704"/>
            <a:ext cx="2791222" cy="1325563"/>
          </a:xfrm>
        </p:spPr>
        <p:txBody>
          <a:bodyPr>
            <a:normAutofit fontScale="90000"/>
          </a:bodyPr>
          <a:lstStyle/>
          <a:p>
            <a:r>
              <a:rPr lang="en-GB" b="1" dirty="0"/>
              <a:t>Easter Home learning</a:t>
            </a:r>
            <a:br>
              <a:rPr lang="en-GB" b="1" dirty="0"/>
            </a:br>
            <a:br>
              <a:rPr lang="en-GB" b="1" dirty="0"/>
            </a:br>
            <a:endParaRPr lang="en-GB" b="1" dirty="0"/>
          </a:p>
        </p:txBody>
      </p:sp>
      <p:pic>
        <p:nvPicPr>
          <p:cNvPr id="7" name="Content Placeholder 6">
            <a:extLst>
              <a:ext uri="{FF2B5EF4-FFF2-40B4-BE49-F238E27FC236}">
                <a16:creationId xmlns:a16="http://schemas.microsoft.com/office/drawing/2014/main" id="{2736CC2B-F430-EB9C-9605-B4E76F20ADD7}"/>
              </a:ext>
            </a:extLst>
          </p:cNvPr>
          <p:cNvPicPr>
            <a:picLocks noGrp="1" noChangeAspect="1"/>
          </p:cNvPicPr>
          <p:nvPr>
            <p:ph idx="1"/>
          </p:nvPr>
        </p:nvPicPr>
        <p:blipFill>
          <a:blip r:embed="rId2"/>
          <a:stretch>
            <a:fillRect/>
          </a:stretch>
        </p:blipFill>
        <p:spPr>
          <a:xfrm>
            <a:off x="3637394" y="5373216"/>
            <a:ext cx="5436096" cy="1628800"/>
          </a:xfrm>
        </p:spPr>
      </p:pic>
      <p:pic>
        <p:nvPicPr>
          <p:cNvPr id="5" name="Picture 4">
            <a:extLst>
              <a:ext uri="{FF2B5EF4-FFF2-40B4-BE49-F238E27FC236}">
                <a16:creationId xmlns:a16="http://schemas.microsoft.com/office/drawing/2014/main" id="{13D9C57C-3DB8-1CD1-7603-5D88DE5A9D63}"/>
              </a:ext>
            </a:extLst>
          </p:cNvPr>
          <p:cNvPicPr>
            <a:picLocks noChangeAspect="1"/>
          </p:cNvPicPr>
          <p:nvPr/>
        </p:nvPicPr>
        <p:blipFill>
          <a:blip r:embed="rId3"/>
          <a:stretch>
            <a:fillRect/>
          </a:stretch>
        </p:blipFill>
        <p:spPr>
          <a:xfrm>
            <a:off x="3707904" y="0"/>
            <a:ext cx="5365586" cy="5589240"/>
          </a:xfrm>
          <a:prstGeom prst="rect">
            <a:avLst/>
          </a:prstGeom>
        </p:spPr>
      </p:pic>
      <p:cxnSp>
        <p:nvCxnSpPr>
          <p:cNvPr id="9" name="Straight Connector 8">
            <a:extLst>
              <a:ext uri="{FF2B5EF4-FFF2-40B4-BE49-F238E27FC236}">
                <a16:creationId xmlns:a16="http://schemas.microsoft.com/office/drawing/2014/main" id="{7164D07B-E63E-5ACF-AF5E-E35A389FDBF9}"/>
              </a:ext>
            </a:extLst>
          </p:cNvPr>
          <p:cNvCxnSpPr>
            <a:stCxn id="2" idx="1"/>
          </p:cNvCxnSpPr>
          <p:nvPr/>
        </p:nvCxnSpPr>
        <p:spPr>
          <a:xfrm flipV="1">
            <a:off x="467544" y="1412776"/>
            <a:ext cx="2592288" cy="14710"/>
          </a:xfrm>
          <a:prstGeom prst="line">
            <a:avLst/>
          </a:prstGeom>
        </p:spPr>
        <p:style>
          <a:lnRef idx="2">
            <a:schemeClr val="accent1"/>
          </a:lnRef>
          <a:fillRef idx="0">
            <a:schemeClr val="accent1"/>
          </a:fillRef>
          <a:effectRef idx="1">
            <a:schemeClr val="accent1"/>
          </a:effectRef>
          <a:fontRef idx="minor">
            <a:schemeClr val="tx1"/>
          </a:fontRef>
        </p:style>
      </p:cxnSp>
      <p:sp>
        <p:nvSpPr>
          <p:cNvPr id="13" name="TextBox 12">
            <a:extLst>
              <a:ext uri="{FF2B5EF4-FFF2-40B4-BE49-F238E27FC236}">
                <a16:creationId xmlns:a16="http://schemas.microsoft.com/office/drawing/2014/main" id="{48FB028D-AAF7-C22B-7EA2-6A2E9A2B4F90}"/>
              </a:ext>
            </a:extLst>
          </p:cNvPr>
          <p:cNvSpPr txBox="1"/>
          <p:nvPr/>
        </p:nvSpPr>
        <p:spPr>
          <a:xfrm>
            <a:off x="368077" y="1700808"/>
            <a:ext cx="2791222" cy="4801314"/>
          </a:xfrm>
          <a:prstGeom prst="rect">
            <a:avLst/>
          </a:prstGeom>
          <a:noFill/>
        </p:spPr>
        <p:txBody>
          <a:bodyPr wrap="square" rtlCol="0">
            <a:spAutoFit/>
          </a:bodyPr>
          <a:lstStyle/>
          <a:p>
            <a:r>
              <a:rPr lang="en-GB" dirty="0"/>
              <a:t>We will be sending home a revision set of RWI films that we would like children to watch during the Easter break.  There is a QR code or link on the sheet to the films.  These last approximately 10 minutes.</a:t>
            </a:r>
          </a:p>
          <a:p>
            <a:endParaRPr lang="en-GB" dirty="0"/>
          </a:p>
          <a:p>
            <a:r>
              <a:rPr lang="en-GB" dirty="0"/>
              <a:t>For example, this set cover the set 2 sounds.</a:t>
            </a:r>
          </a:p>
          <a:p>
            <a:endParaRPr lang="en-GB" dirty="0"/>
          </a:p>
          <a:p>
            <a:r>
              <a:rPr lang="en-GB" dirty="0"/>
              <a:t>The film models the sounds and blending words and then lets the children practice</a:t>
            </a:r>
          </a:p>
        </p:txBody>
      </p:sp>
    </p:spTree>
    <p:extLst>
      <p:ext uri="{BB962C8B-B14F-4D97-AF65-F5344CB8AC3E}">
        <p14:creationId xmlns:p14="http://schemas.microsoft.com/office/powerpoint/2010/main" val="26230826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2EB492CD-616E-47F8-933B-5E2D952A05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4" name="Arc 13">
            <a:extLst>
              <a:ext uri="{FF2B5EF4-FFF2-40B4-BE49-F238E27FC236}">
                <a16:creationId xmlns:a16="http://schemas.microsoft.com/office/drawing/2014/main" id="{59383CF9-23B5-4335-9B21-1791C4CF1C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3967198" flipH="1">
            <a:off x="6100024" y="863980"/>
            <a:ext cx="2987899" cy="2240924"/>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le 1"/>
          <p:cNvSpPr>
            <a:spLocks noGrp="1"/>
          </p:cNvSpPr>
          <p:nvPr>
            <p:ph type="title"/>
          </p:nvPr>
        </p:nvSpPr>
        <p:spPr>
          <a:xfrm>
            <a:off x="4421221" y="479493"/>
            <a:ext cx="4094129" cy="1325563"/>
          </a:xfrm>
        </p:spPr>
        <p:txBody>
          <a:bodyPr>
            <a:normAutofit/>
          </a:bodyPr>
          <a:lstStyle/>
          <a:p>
            <a:r>
              <a:rPr lang="en-GB" dirty="0"/>
              <a:t>Synthetic Phonics</a:t>
            </a:r>
          </a:p>
        </p:txBody>
      </p:sp>
      <p:sp>
        <p:nvSpPr>
          <p:cNvPr id="16" name="Freeform: Shape 15">
            <a:extLst>
              <a:ext uri="{FF2B5EF4-FFF2-40B4-BE49-F238E27FC236}">
                <a16:creationId xmlns:a16="http://schemas.microsoft.com/office/drawing/2014/main" id="{0007FE00-9498-4706-B255-6437B0252C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486400"/>
            <a:ext cx="2004647"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6" name="Picture 2" descr="http://www.victoria.torfaen.sch.uk/wb/media/Animations/Frog.jpg"/>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27386" y="1504623"/>
            <a:ext cx="3583036" cy="3679010"/>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4421221" y="1707831"/>
            <a:ext cx="4094129" cy="4192520"/>
          </a:xfrm>
        </p:spPr>
        <p:txBody>
          <a:bodyPr>
            <a:normAutofit/>
          </a:bodyPr>
          <a:lstStyle/>
          <a:p>
            <a:r>
              <a:rPr lang="en-GB" dirty="0"/>
              <a:t>Read Write Inc is a synthetic phonics programme that is used in school. Research has shown that synthetic phonics is the best method/tool to teach young children to read.</a:t>
            </a:r>
          </a:p>
          <a:p>
            <a:endParaRPr lang="en-GB" dirty="0"/>
          </a:p>
          <a:p>
            <a:r>
              <a:rPr lang="en-GB" dirty="0"/>
              <a:t>Programme includes phonically decodable books that are sequenced to match the order of teaching, while ensuring continual reinforcement of earlier sounds that are taught.</a:t>
            </a:r>
          </a:p>
          <a:p>
            <a:pPr marL="0" indent="0">
              <a:buNone/>
            </a:pPr>
            <a:endParaRPr lang="en-GB" dirty="0"/>
          </a:p>
          <a:p>
            <a:endParaRPr lang="en-GB" dirty="0"/>
          </a:p>
        </p:txBody>
      </p:sp>
      <p:pic>
        <p:nvPicPr>
          <p:cNvPr id="7" name="Picture 2" descr="http://www.victoria.torfaen.sch.uk/wb/media/Animations/Fro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93973" y="5778937"/>
            <a:ext cx="1407461" cy="10081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1375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a:t>Read lots of stories to your child</a:t>
            </a:r>
          </a:p>
        </p:txBody>
      </p:sp>
      <p:sp>
        <p:nvSpPr>
          <p:cNvPr id="2" name="Content Placeholder 1"/>
          <p:cNvSpPr>
            <a:spLocks noGrp="1"/>
          </p:cNvSpPr>
          <p:nvPr>
            <p:ph idx="1"/>
          </p:nvPr>
        </p:nvSpPr>
        <p:spPr>
          <a:xfrm>
            <a:off x="377982" y="5312121"/>
            <a:ext cx="3374680" cy="1379884"/>
          </a:xfrm>
        </p:spPr>
        <p:txBody>
          <a:bodyPr/>
          <a:lstStyle/>
          <a:p>
            <a:endParaRPr lang="en-GB" dirty="0"/>
          </a:p>
          <a:p>
            <a:endParaRPr lang="en-GB" dirty="0"/>
          </a:p>
          <a:p>
            <a:endParaRPr lang="en-GB" dirty="0"/>
          </a:p>
        </p:txBody>
      </p:sp>
      <p:pic>
        <p:nvPicPr>
          <p:cNvPr id="6" name="Picture 5">
            <a:extLst>
              <a:ext uri="{FF2B5EF4-FFF2-40B4-BE49-F238E27FC236}">
                <a16:creationId xmlns:a16="http://schemas.microsoft.com/office/drawing/2014/main" id="{380B5D03-4A18-E29F-6734-A766C943C18E}"/>
              </a:ext>
            </a:extLst>
          </p:cNvPr>
          <p:cNvPicPr>
            <a:picLocks noChangeAspect="1"/>
          </p:cNvPicPr>
          <p:nvPr/>
        </p:nvPicPr>
        <p:blipFill>
          <a:blip r:embed="rId3"/>
          <a:stretch>
            <a:fillRect/>
          </a:stretch>
        </p:blipFill>
        <p:spPr>
          <a:xfrm>
            <a:off x="48247" y="1221715"/>
            <a:ext cx="6461439" cy="3573631"/>
          </a:xfrm>
          <a:prstGeom prst="rect">
            <a:avLst/>
          </a:prstGeom>
        </p:spPr>
      </p:pic>
      <p:pic>
        <p:nvPicPr>
          <p:cNvPr id="3" name="Picture 4" descr="Calendar&#10;&#10;Description automatically generated">
            <a:extLst>
              <a:ext uri="{FF2B5EF4-FFF2-40B4-BE49-F238E27FC236}">
                <a16:creationId xmlns:a16="http://schemas.microsoft.com/office/drawing/2014/main" id="{DF9FAED7-DBD7-8634-3C06-00315DC2245A}"/>
              </a:ext>
            </a:extLst>
          </p:cNvPr>
          <p:cNvPicPr>
            <a:picLocks noChangeAspect="1"/>
          </p:cNvPicPr>
          <p:nvPr/>
        </p:nvPicPr>
        <p:blipFill>
          <a:blip r:embed="rId4"/>
          <a:stretch>
            <a:fillRect/>
          </a:stretch>
        </p:blipFill>
        <p:spPr>
          <a:xfrm>
            <a:off x="4702935" y="3358870"/>
            <a:ext cx="4438918" cy="3499499"/>
          </a:xfrm>
          <a:prstGeom prst="rect">
            <a:avLst/>
          </a:prstGeom>
        </p:spPr>
      </p:pic>
      <p:sp>
        <p:nvSpPr>
          <p:cNvPr id="5" name="TextBox 4">
            <a:extLst>
              <a:ext uri="{FF2B5EF4-FFF2-40B4-BE49-F238E27FC236}">
                <a16:creationId xmlns:a16="http://schemas.microsoft.com/office/drawing/2014/main" id="{A5F53485-455E-D204-C86B-F85E9B4AD696}"/>
              </a:ext>
            </a:extLst>
          </p:cNvPr>
          <p:cNvSpPr txBox="1"/>
          <p:nvPr/>
        </p:nvSpPr>
        <p:spPr>
          <a:xfrm>
            <a:off x="305554" y="5160475"/>
            <a:ext cx="4226836"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dirty="0">
                <a:solidFill>
                  <a:srgbClr val="00B050"/>
                </a:solidFill>
                <a:cs typeface="Calibri"/>
              </a:rPr>
              <a:t>Reading books to your child and talking about books helps them to build vocabulary a key predictor of success with reading.</a:t>
            </a:r>
            <a:endParaRPr lang="en-US" sz="2000" dirty="0">
              <a:solidFill>
                <a:srgbClr val="00B050"/>
              </a:solidFill>
            </a:endParaRPr>
          </a:p>
        </p:txBody>
      </p:sp>
    </p:spTree>
    <p:extLst>
      <p:ext uri="{BB962C8B-B14F-4D97-AF65-F5344CB8AC3E}">
        <p14:creationId xmlns:p14="http://schemas.microsoft.com/office/powerpoint/2010/main" val="418249651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Content Placeholder 3"/>
          <p:cNvPicPr>
            <a:picLocks noGrp="1"/>
          </p:cNvPicPr>
          <p:nvPr>
            <p:ph idx="1"/>
          </p:nvPr>
        </p:nvPicPr>
        <p:blipFill rotWithShape="1">
          <a:blip r:embed="rId2">
            <a:extLst>
              <a:ext uri="{28A0092B-C50C-407E-A947-70E740481C1C}">
                <a14:useLocalDpi xmlns:a14="http://schemas.microsoft.com/office/drawing/2010/main" val="0"/>
              </a:ext>
            </a:extLst>
          </a:blip>
          <a:srcRect l="18205" t="9106" r="1475" b="11056"/>
          <a:stretch/>
        </p:blipFill>
        <p:spPr bwMode="auto">
          <a:xfrm>
            <a:off x="107504" y="260648"/>
            <a:ext cx="8856984" cy="648072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06527078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4"/>
          <p:cNvPicPr/>
          <p:nvPr/>
        </p:nvPicPr>
        <p:blipFill rotWithShape="1">
          <a:blip r:embed="rId2">
            <a:extLst>
              <a:ext uri="{28A0092B-C50C-407E-A947-70E740481C1C}">
                <a14:useLocalDpi xmlns:a14="http://schemas.microsoft.com/office/drawing/2010/main" val="0"/>
              </a:ext>
            </a:extLst>
          </a:blip>
          <a:srcRect l="22931" t="11177" r="3292" b="20214"/>
          <a:stretch/>
        </p:blipFill>
        <p:spPr bwMode="auto">
          <a:xfrm rot="21540000">
            <a:off x="493043" y="764326"/>
            <a:ext cx="8396590" cy="5878636"/>
          </a:xfrm>
          <a:prstGeom prst="rect">
            <a:avLst/>
          </a:prstGeom>
          <a:noFill/>
          <a:ln>
            <a:noFill/>
          </a:ln>
          <a:extLst>
            <a:ext uri="{53640926-AAD7-44D8-BBD7-CCE9431645EC}">
              <a14:shadowObscured xmlns:a14="http://schemas.microsoft.com/office/drawing/2010/main"/>
            </a:ext>
          </a:extLst>
        </p:spPr>
      </p:pic>
      <p:sp>
        <p:nvSpPr>
          <p:cNvPr id="2" name="TextBox 1">
            <a:extLst>
              <a:ext uri="{FF2B5EF4-FFF2-40B4-BE49-F238E27FC236}">
                <a16:creationId xmlns:a16="http://schemas.microsoft.com/office/drawing/2014/main" id="{D2EA75E4-0DF1-9011-FD52-272FB4E32538}"/>
              </a:ext>
            </a:extLst>
          </p:cNvPr>
          <p:cNvSpPr txBox="1"/>
          <p:nvPr/>
        </p:nvSpPr>
        <p:spPr>
          <a:xfrm>
            <a:off x="5064282" y="413064"/>
            <a:ext cx="3734554"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dirty="0">
                <a:solidFill>
                  <a:srgbClr val="00B050"/>
                </a:solidFill>
                <a:cs typeface="Calibri"/>
              </a:rPr>
              <a:t>Short 60 seconds of practicing sounds</a:t>
            </a:r>
            <a:endParaRPr lang="en-US" sz="2800" dirty="0">
              <a:solidFill>
                <a:srgbClr val="00B050"/>
              </a:solidFill>
            </a:endParaRPr>
          </a:p>
        </p:txBody>
      </p:sp>
    </p:spTree>
    <p:extLst>
      <p:ext uri="{BB962C8B-B14F-4D97-AF65-F5344CB8AC3E}">
        <p14:creationId xmlns:p14="http://schemas.microsoft.com/office/powerpoint/2010/main" val="111117959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3"/>
          <p:cNvPicPr>
            <a:picLocks noGrp="1"/>
          </p:cNvPicPr>
          <p:nvPr>
            <p:ph idx="1"/>
          </p:nvPr>
        </p:nvPicPr>
        <p:blipFill rotWithShape="1">
          <a:blip r:embed="rId3">
            <a:extLst>
              <a:ext uri="{28A0092B-C50C-407E-A947-70E740481C1C}">
                <a14:useLocalDpi xmlns:a14="http://schemas.microsoft.com/office/drawing/2010/main" val="0"/>
              </a:ext>
            </a:extLst>
          </a:blip>
          <a:srcRect l="3571" t="12552" r="7483" b="10885"/>
          <a:stretch/>
        </p:blipFill>
        <p:spPr bwMode="auto">
          <a:xfrm>
            <a:off x="0" y="527052"/>
            <a:ext cx="9144000" cy="6093296"/>
          </a:xfrm>
          <a:prstGeom prst="rect">
            <a:avLst/>
          </a:prstGeom>
          <a:noFill/>
          <a:ln>
            <a:noFill/>
          </a:ln>
          <a:extLst>
            <a:ext uri="{53640926-AAD7-44D8-BBD7-CCE9431645EC}">
              <a14:shadowObscured xmlns:a14="http://schemas.microsoft.com/office/drawing/2010/main"/>
            </a:ext>
          </a:extLst>
        </p:spPr>
      </p:pic>
      <p:sp>
        <p:nvSpPr>
          <p:cNvPr id="2" name="TextBox 1">
            <a:extLst>
              <a:ext uri="{FF2B5EF4-FFF2-40B4-BE49-F238E27FC236}">
                <a16:creationId xmlns:a16="http://schemas.microsoft.com/office/drawing/2014/main" id="{133CD6FE-D359-3C03-8ED2-7669488FED42}"/>
              </a:ext>
            </a:extLst>
          </p:cNvPr>
          <p:cNvSpPr txBox="1"/>
          <p:nvPr/>
        </p:nvSpPr>
        <p:spPr>
          <a:xfrm>
            <a:off x="2223757" y="4294737"/>
            <a:ext cx="6077137"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dirty="0">
                <a:solidFill>
                  <a:srgbClr val="00B050"/>
                </a:solidFill>
                <a:cs typeface="Calibri"/>
              </a:rPr>
              <a:t>To help children remember red words encourage them to take a photograph of the word in their mind, encourage them to practice writing the word and make the word using cards or magnetic letters.</a:t>
            </a:r>
          </a:p>
        </p:txBody>
      </p:sp>
    </p:spTree>
    <p:extLst>
      <p:ext uri="{BB962C8B-B14F-4D97-AF65-F5344CB8AC3E}">
        <p14:creationId xmlns:p14="http://schemas.microsoft.com/office/powerpoint/2010/main" val="374820260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3"/>
          <p:cNvPicPr/>
          <p:nvPr/>
        </p:nvPicPr>
        <p:blipFill rotWithShape="1">
          <a:blip r:embed="rId2">
            <a:extLst>
              <a:ext uri="{28A0092B-C50C-407E-A947-70E740481C1C}">
                <a14:useLocalDpi xmlns:a14="http://schemas.microsoft.com/office/drawing/2010/main" val="0"/>
              </a:ext>
            </a:extLst>
          </a:blip>
          <a:srcRect l="4007" t="8721" r="32691" b="14825"/>
          <a:stretch/>
        </p:blipFill>
        <p:spPr bwMode="auto">
          <a:xfrm>
            <a:off x="33123" y="404664"/>
            <a:ext cx="7707229" cy="6296744"/>
          </a:xfrm>
          <a:prstGeom prst="rect">
            <a:avLst/>
          </a:prstGeom>
          <a:noFill/>
          <a:ln>
            <a:noFill/>
          </a:ln>
          <a:extLst>
            <a:ext uri="{53640926-AAD7-44D8-BBD7-CCE9431645EC}">
              <a14:shadowObscured xmlns:a14="http://schemas.microsoft.com/office/drawing/2010/main"/>
            </a:ext>
          </a:extLst>
        </p:spPr>
      </p:pic>
      <p:sp>
        <p:nvSpPr>
          <p:cNvPr id="2" name="TextBox 1">
            <a:extLst>
              <a:ext uri="{FF2B5EF4-FFF2-40B4-BE49-F238E27FC236}">
                <a16:creationId xmlns:a16="http://schemas.microsoft.com/office/drawing/2014/main" id="{99BC8E2C-E9E1-7EA8-155D-362682E203FF}"/>
              </a:ext>
            </a:extLst>
          </p:cNvPr>
          <p:cNvSpPr txBox="1"/>
          <p:nvPr/>
        </p:nvSpPr>
        <p:spPr>
          <a:xfrm>
            <a:off x="3853381" y="3208321"/>
            <a:ext cx="3904306" cy="181588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dirty="0">
                <a:solidFill>
                  <a:srgbClr val="00B050"/>
                </a:solidFill>
                <a:cs typeface="Calibri"/>
              </a:rPr>
              <a:t>Do discuss key vocabulary and the meaning of words with your child.</a:t>
            </a:r>
          </a:p>
        </p:txBody>
      </p:sp>
    </p:spTree>
    <p:extLst>
      <p:ext uri="{BB962C8B-B14F-4D97-AF65-F5344CB8AC3E}">
        <p14:creationId xmlns:p14="http://schemas.microsoft.com/office/powerpoint/2010/main" val="360775715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p:cNvPicPr>
          <p:nvPr>
            <p:ph idx="1"/>
          </p:nvPr>
        </p:nvPicPr>
        <p:blipFill>
          <a:blip r:embed="rId3" cstate="print">
            <a:extLst>
              <a:ext uri="{28A0092B-C50C-407E-A947-70E740481C1C}">
                <a14:useLocalDpi xmlns:a14="http://schemas.microsoft.com/office/drawing/2010/main" val="0"/>
              </a:ext>
            </a:extLst>
          </a:blip>
          <a:stretch>
            <a:fillRect/>
          </a:stretch>
        </p:blipFill>
        <p:spPr bwMode="auto">
          <a:xfrm>
            <a:off x="1401091" y="3069634"/>
            <a:ext cx="5331725" cy="3160492"/>
          </a:xfrm>
          <a:prstGeom prst="rect">
            <a:avLst/>
          </a:prstGeom>
          <a:noFill/>
          <a:ln>
            <a:noFill/>
          </a:ln>
        </p:spPr>
      </p:pic>
      <p:sp>
        <p:nvSpPr>
          <p:cNvPr id="3" name="TextBox 2"/>
          <p:cNvSpPr txBox="1"/>
          <p:nvPr/>
        </p:nvSpPr>
        <p:spPr>
          <a:xfrm>
            <a:off x="251520" y="188640"/>
            <a:ext cx="8712968" cy="2277547"/>
          </a:xfrm>
          <a:prstGeom prst="rect">
            <a:avLst/>
          </a:prstGeom>
          <a:solidFill>
            <a:srgbClr val="FFFFCC"/>
          </a:solidFill>
        </p:spPr>
        <p:txBody>
          <a:bodyPr wrap="square" rtlCol="0">
            <a:spAutoFit/>
          </a:bodyPr>
          <a:lstStyle/>
          <a:p>
            <a:r>
              <a:rPr lang="en-GB" sz="2400" b="1" dirty="0"/>
              <a:t>Text Reading</a:t>
            </a:r>
          </a:p>
          <a:p>
            <a:endParaRPr lang="en-GB" dirty="0"/>
          </a:p>
          <a:p>
            <a:pPr marL="342900" indent="-342900">
              <a:buFont typeface="Arial" panose="020B0604020202020204" pitchFamily="34" charset="0"/>
              <a:buChar char="•"/>
            </a:pPr>
            <a:r>
              <a:rPr lang="en-GB" sz="2000" dirty="0"/>
              <a:t>You can see that ‘Red Words’ are written in </a:t>
            </a:r>
            <a:r>
              <a:rPr lang="en-GB" sz="2000" dirty="0">
                <a:solidFill>
                  <a:srgbClr val="FF0000"/>
                </a:solidFill>
              </a:rPr>
              <a:t>red.</a:t>
            </a:r>
            <a:r>
              <a:rPr lang="en-GB" sz="2000" dirty="0"/>
              <a:t>  If your child struggles to read a ‘Red Word’ </a:t>
            </a:r>
            <a:r>
              <a:rPr lang="en-GB" sz="2000" b="1" dirty="0"/>
              <a:t>tell them what it is.  </a:t>
            </a:r>
            <a:r>
              <a:rPr lang="en-GB" sz="2000" dirty="0"/>
              <a:t>If is a word in black then encourage them to ‘</a:t>
            </a:r>
            <a:r>
              <a:rPr lang="en-GB" sz="2000" b="1" dirty="0"/>
              <a:t>Fred Talk</a:t>
            </a:r>
            <a:r>
              <a:rPr lang="en-GB" sz="2000" dirty="0"/>
              <a:t>’ the word (sound it out).</a:t>
            </a:r>
          </a:p>
          <a:p>
            <a:pPr marL="342900" indent="-342900">
              <a:buFont typeface="Arial" panose="020B0604020202020204" pitchFamily="34" charset="0"/>
              <a:buChar char="•"/>
            </a:pPr>
            <a:r>
              <a:rPr lang="en-GB" sz="2000" dirty="0"/>
              <a:t>If they still struggle then give them the word.</a:t>
            </a:r>
          </a:p>
          <a:p>
            <a:pPr marL="342900" indent="-342900">
              <a:buFont typeface="Arial" panose="020B0604020202020204" pitchFamily="34" charset="0"/>
              <a:buChar char="•"/>
            </a:pPr>
            <a:r>
              <a:rPr lang="en-GB" sz="2000" dirty="0"/>
              <a:t>Don’t forget to praise them for trying and what they get right.</a:t>
            </a:r>
          </a:p>
        </p:txBody>
      </p:sp>
    </p:spTree>
    <p:extLst>
      <p:ext uri="{BB962C8B-B14F-4D97-AF65-F5344CB8AC3E}">
        <p14:creationId xmlns:p14="http://schemas.microsoft.com/office/powerpoint/2010/main" val="2666260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3"/>
          <p:cNvPicPr/>
          <p:nvPr/>
        </p:nvPicPr>
        <p:blipFill rotWithShape="1">
          <a:blip r:embed="rId2" cstate="print">
            <a:extLst>
              <a:ext uri="{28A0092B-C50C-407E-A947-70E740481C1C}">
                <a14:useLocalDpi xmlns:a14="http://schemas.microsoft.com/office/drawing/2010/main" val="0"/>
              </a:ext>
            </a:extLst>
          </a:blip>
          <a:srcRect l="9347" t="8089" r="3041" b="16912"/>
          <a:stretch/>
        </p:blipFill>
        <p:spPr bwMode="auto">
          <a:xfrm>
            <a:off x="107505" y="476672"/>
            <a:ext cx="9036496" cy="6233120"/>
          </a:xfrm>
          <a:prstGeom prst="rect">
            <a:avLst/>
          </a:prstGeom>
          <a:noFill/>
          <a:ln>
            <a:noFill/>
          </a:ln>
          <a:extLst>
            <a:ext uri="{53640926-AAD7-44D8-BBD7-CCE9431645EC}">
              <a14:shadowObscured xmlns:a14="http://schemas.microsoft.com/office/drawing/2010/main"/>
            </a:ext>
          </a:extLst>
        </p:spPr>
      </p:pic>
      <p:sp>
        <p:nvSpPr>
          <p:cNvPr id="2" name="TextBox 1">
            <a:extLst>
              <a:ext uri="{FF2B5EF4-FFF2-40B4-BE49-F238E27FC236}">
                <a16:creationId xmlns:a16="http://schemas.microsoft.com/office/drawing/2014/main" id="{D97C0825-28A0-F2B4-370C-821CCC404D0A}"/>
              </a:ext>
            </a:extLst>
          </p:cNvPr>
          <p:cNvSpPr txBox="1"/>
          <p:nvPr/>
        </p:nvSpPr>
        <p:spPr>
          <a:xfrm>
            <a:off x="4577658" y="1720158"/>
            <a:ext cx="4141960" cy="236988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dirty="0">
                <a:solidFill>
                  <a:srgbClr val="00B050"/>
                </a:solidFill>
                <a:cs typeface="Calibri"/>
              </a:rPr>
              <a:t>D</a:t>
            </a:r>
            <a:r>
              <a:rPr lang="en-US" sz="2400" dirty="0">
                <a:solidFill>
                  <a:srgbClr val="00B050"/>
                </a:solidFill>
                <a:cs typeface="Calibri"/>
              </a:rPr>
              <a:t>o talk about the books children read.  RWI books provide questions that you can ask about.  Let children check in the book for answers.  Don't treat this as a memory test.</a:t>
            </a:r>
            <a:endParaRPr lang="en-US" sz="2400" dirty="0">
              <a:solidFill>
                <a:srgbClr val="00B050"/>
              </a:solidFill>
            </a:endParaRPr>
          </a:p>
        </p:txBody>
      </p:sp>
    </p:spTree>
    <p:extLst>
      <p:ext uri="{BB962C8B-B14F-4D97-AF65-F5344CB8AC3E}">
        <p14:creationId xmlns:p14="http://schemas.microsoft.com/office/powerpoint/2010/main" val="311170608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3"/>
          <p:cNvPicPr/>
          <p:nvPr/>
        </p:nvPicPr>
        <p:blipFill rotWithShape="1">
          <a:blip r:embed="rId2" cstate="print">
            <a:extLst>
              <a:ext uri="{28A0092B-C50C-407E-A947-70E740481C1C}">
                <a14:useLocalDpi xmlns:a14="http://schemas.microsoft.com/office/drawing/2010/main" val="0"/>
              </a:ext>
            </a:extLst>
          </a:blip>
          <a:srcRect l="4771" t="9695" r="6232" b="8314"/>
          <a:stretch/>
        </p:blipFill>
        <p:spPr bwMode="auto">
          <a:xfrm>
            <a:off x="0" y="548680"/>
            <a:ext cx="9144000" cy="5688632"/>
          </a:xfrm>
          <a:prstGeom prst="rect">
            <a:avLst/>
          </a:prstGeom>
          <a:noFill/>
          <a:ln>
            <a:noFill/>
          </a:ln>
          <a:extLst>
            <a:ext uri="{53640926-AAD7-44D8-BBD7-CCE9431645EC}">
              <a14:shadowObscured xmlns:a14="http://schemas.microsoft.com/office/drawing/2010/main"/>
            </a:ext>
          </a:extLst>
        </p:spPr>
      </p:pic>
      <p:sp>
        <p:nvSpPr>
          <p:cNvPr id="2" name="TextBox 1">
            <a:extLst>
              <a:ext uri="{FF2B5EF4-FFF2-40B4-BE49-F238E27FC236}">
                <a16:creationId xmlns:a16="http://schemas.microsoft.com/office/drawing/2014/main" id="{B80E8882-4245-55EA-EC83-B96599C78931}"/>
              </a:ext>
            </a:extLst>
          </p:cNvPr>
          <p:cNvSpPr txBox="1"/>
          <p:nvPr/>
        </p:nvSpPr>
        <p:spPr>
          <a:xfrm>
            <a:off x="3242272" y="6128064"/>
            <a:ext cx="3123445"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dirty="0">
                <a:solidFill>
                  <a:srgbClr val="00B050"/>
                </a:solidFill>
                <a:cs typeface="Calibri"/>
              </a:rPr>
              <a:t>For quick practice</a:t>
            </a:r>
            <a:endParaRPr lang="en-US" sz="2800" dirty="0">
              <a:solidFill>
                <a:srgbClr val="00B050"/>
              </a:solidFill>
            </a:endParaRPr>
          </a:p>
        </p:txBody>
      </p:sp>
    </p:spTree>
    <p:extLst>
      <p:ext uri="{BB962C8B-B14F-4D97-AF65-F5344CB8AC3E}">
        <p14:creationId xmlns:p14="http://schemas.microsoft.com/office/powerpoint/2010/main" val="207083927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Box 3"/>
          <p:cNvSpPr txBox="1"/>
          <p:nvPr/>
        </p:nvSpPr>
        <p:spPr>
          <a:xfrm>
            <a:off x="771525" y="1967266"/>
            <a:ext cx="1971675" cy="2547257"/>
          </a:xfrm>
          <a:prstGeom prst="rect">
            <a:avLst/>
          </a:prstGeom>
          <a:noFill/>
        </p:spPr>
        <p:txBody>
          <a:bodyPr vert="horz" lIns="91440" tIns="45720" rIns="91440" bIns="45720" rtlCol="0" anchor="ctr">
            <a:normAutofit/>
          </a:bodyPr>
          <a:lstStyle/>
          <a:p>
            <a:pPr algn="ctr">
              <a:lnSpc>
                <a:spcPct val="90000"/>
              </a:lnSpc>
              <a:spcBef>
                <a:spcPct val="0"/>
              </a:spcBef>
              <a:spcAft>
                <a:spcPts val="600"/>
              </a:spcAft>
            </a:pPr>
            <a:r>
              <a:rPr lang="en-US" sz="2900" b="1" kern="1200">
                <a:solidFill>
                  <a:srgbClr val="FFFFFF"/>
                </a:solidFill>
                <a:latin typeface="+mj-lt"/>
                <a:ea typeface="+mj-ea"/>
                <a:cs typeface="+mj-cs"/>
              </a:rPr>
              <a:t>To Finish then…</a:t>
            </a:r>
          </a:p>
          <a:p>
            <a:pPr algn="ctr">
              <a:lnSpc>
                <a:spcPct val="90000"/>
              </a:lnSpc>
              <a:spcBef>
                <a:spcPct val="0"/>
              </a:spcBef>
              <a:spcAft>
                <a:spcPts val="600"/>
              </a:spcAft>
            </a:pPr>
            <a:endParaRPr lang="en-US" sz="2900" b="1" kern="1200">
              <a:solidFill>
                <a:srgbClr val="FFFFFF"/>
              </a:solidFill>
              <a:latin typeface="+mj-lt"/>
              <a:ea typeface="+mj-ea"/>
              <a:cs typeface="+mj-cs"/>
            </a:endParaRPr>
          </a:p>
          <a:p>
            <a:pPr algn="ctr">
              <a:lnSpc>
                <a:spcPct val="90000"/>
              </a:lnSpc>
              <a:spcBef>
                <a:spcPct val="0"/>
              </a:spcBef>
              <a:spcAft>
                <a:spcPts val="600"/>
              </a:spcAft>
            </a:pPr>
            <a:r>
              <a:rPr lang="en-US" sz="2900" b="1" kern="1200">
                <a:solidFill>
                  <a:srgbClr val="FFFFFF"/>
                </a:solidFill>
                <a:latin typeface="+mj-lt"/>
                <a:ea typeface="+mj-ea"/>
                <a:cs typeface="+mj-cs"/>
              </a:rPr>
              <a:t>Any Questions?</a:t>
            </a:r>
          </a:p>
        </p:txBody>
      </p:sp>
      <p:pic>
        <p:nvPicPr>
          <p:cNvPr id="3" name="Picture 2">
            <a:extLst>
              <a:ext uri="{FF2B5EF4-FFF2-40B4-BE49-F238E27FC236}">
                <a16:creationId xmlns:a16="http://schemas.microsoft.com/office/drawing/2014/main" id="{7F63C843-60BB-963E-7E93-D559519D08F7}"/>
              </a:ext>
            </a:extLst>
          </p:cNvPr>
          <p:cNvPicPr>
            <a:picLocks noChangeAspect="1"/>
          </p:cNvPicPr>
          <p:nvPr/>
        </p:nvPicPr>
        <p:blipFill>
          <a:blip r:embed="rId2"/>
          <a:stretch>
            <a:fillRect/>
          </a:stretch>
        </p:blipFill>
        <p:spPr>
          <a:xfrm>
            <a:off x="1691680" y="1628800"/>
            <a:ext cx="5904656" cy="4032448"/>
          </a:xfrm>
          <a:prstGeom prst="rect">
            <a:avLst/>
          </a:prstGeom>
        </p:spPr>
      </p:pic>
    </p:spTree>
    <p:extLst>
      <p:ext uri="{BB962C8B-B14F-4D97-AF65-F5344CB8AC3E}">
        <p14:creationId xmlns:p14="http://schemas.microsoft.com/office/powerpoint/2010/main" val="3044528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fade">
                                      <p:cBhvr>
                                        <p:cTn id="12" dur="1000"/>
                                        <p:tgtEl>
                                          <p:spTgt spid="4">
                                            <p:txEl>
                                              <p:pRg st="2" end="2"/>
                                            </p:txEl>
                                          </p:spTgt>
                                        </p:tgtEl>
                                      </p:cBhvr>
                                    </p:animEffect>
                                    <p:anim calcmode="lin" valueType="num">
                                      <p:cBhvr>
                                        <p:cTn id="13"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14"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E18F6E8B-15ED-43C7-94BA-91549A651C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032D8612-31EB-44CF-A1D0-14FD4C7054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 y="3048031"/>
            <a:ext cx="548639" cy="673460"/>
            <a:chOff x="3940602" y="308034"/>
            <a:chExt cx="2116791" cy="3428999"/>
          </a:xfrm>
          <a:solidFill>
            <a:schemeClr val="accent4"/>
          </a:solidFill>
        </p:grpSpPr>
        <p:sp>
          <p:nvSpPr>
            <p:cNvPr id="13" name="Rectangle 12">
              <a:extLst>
                <a:ext uri="{FF2B5EF4-FFF2-40B4-BE49-F238E27FC236}">
                  <a16:creationId xmlns:a16="http://schemas.microsoft.com/office/drawing/2014/main" id="{F19A4A0F-1B59-4DB0-9764-D10936E987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Rectangle 16">
            <a:extLst>
              <a:ext uri="{FF2B5EF4-FFF2-40B4-BE49-F238E27FC236}">
                <a16:creationId xmlns:a16="http://schemas.microsoft.com/office/drawing/2014/main" id="{B81933D1-5615-42C7-9C0B-4EB7105CCE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023252" y="0"/>
            <a:ext cx="1120748"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B089A89A-1E9C-4761-9DFF-53C275FBF8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43500" y="257770"/>
            <a:ext cx="3627882" cy="2979964"/>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a:extLst>
              <a:ext uri="{FF2B5EF4-FFF2-40B4-BE49-F238E27FC236}">
                <a16:creationId xmlns:a16="http://schemas.microsoft.com/office/drawing/2014/main" id="{E7A7C5F9-3E9C-4A67-955A-E2C820264BD7}"/>
              </a:ext>
            </a:extLst>
          </p:cNvPr>
          <p:cNvPicPr>
            <a:picLocks noGrp="1" noChangeAspect="1"/>
          </p:cNvPicPr>
          <p:nvPr>
            <p:ph idx="1"/>
          </p:nvPr>
        </p:nvPicPr>
        <p:blipFill>
          <a:blip r:embed="rId2"/>
          <a:stretch>
            <a:fillRect/>
          </a:stretch>
        </p:blipFill>
        <p:spPr>
          <a:xfrm>
            <a:off x="3779912" y="109633"/>
            <a:ext cx="5055068" cy="3240360"/>
          </a:xfrm>
          <a:prstGeom prst="rect">
            <a:avLst/>
          </a:prstGeom>
        </p:spPr>
      </p:pic>
      <p:sp>
        <p:nvSpPr>
          <p:cNvPr id="21" name="Rectangle 20">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43500" y="3462252"/>
            <a:ext cx="3627882" cy="2979964"/>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07EAEF85-33A3-4BC0-A5B1-D17E448EF5E6}"/>
              </a:ext>
            </a:extLst>
          </p:cNvPr>
          <p:cNvPicPr>
            <a:picLocks noChangeAspect="1"/>
          </p:cNvPicPr>
          <p:nvPr/>
        </p:nvPicPr>
        <p:blipFill>
          <a:blip r:embed="rId3"/>
          <a:stretch>
            <a:fillRect/>
          </a:stretch>
        </p:blipFill>
        <p:spPr>
          <a:xfrm>
            <a:off x="146890" y="3429000"/>
            <a:ext cx="8432370" cy="3013215"/>
          </a:xfrm>
          <a:prstGeom prst="rect">
            <a:avLst/>
          </a:prstGeom>
        </p:spPr>
      </p:pic>
    </p:spTree>
    <p:extLst>
      <p:ext uri="{BB962C8B-B14F-4D97-AF65-F5344CB8AC3E}">
        <p14:creationId xmlns:p14="http://schemas.microsoft.com/office/powerpoint/2010/main" val="42406133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C497725C-6431-496A-B11C-691354780D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7C50DF3-B14C-42E8-95AB-DCCD5D392C78}"/>
              </a:ext>
            </a:extLst>
          </p:cNvPr>
          <p:cNvSpPr>
            <a:spLocks noGrp="1"/>
          </p:cNvSpPr>
          <p:nvPr>
            <p:ph type="title"/>
          </p:nvPr>
        </p:nvSpPr>
        <p:spPr>
          <a:xfrm>
            <a:off x="835357" y="3023754"/>
            <a:ext cx="3675108" cy="2736965"/>
          </a:xfrm>
        </p:spPr>
        <p:txBody>
          <a:bodyPr vert="horz" lIns="91440" tIns="45720" rIns="91440" bIns="45720" rtlCol="0" anchor="t">
            <a:normAutofit/>
          </a:bodyPr>
          <a:lstStyle/>
          <a:p>
            <a:pPr defTabSz="914400"/>
            <a:endParaRPr lang="en-US" sz="4700" kern="1200">
              <a:solidFill>
                <a:schemeClr val="tx1"/>
              </a:solidFill>
              <a:latin typeface="+mj-lt"/>
              <a:ea typeface="+mj-ea"/>
              <a:cs typeface="+mj-cs"/>
            </a:endParaRPr>
          </a:p>
        </p:txBody>
      </p:sp>
      <p:grpSp>
        <p:nvGrpSpPr>
          <p:cNvPr id="12" name="Group 11">
            <a:extLst>
              <a:ext uri="{FF2B5EF4-FFF2-40B4-BE49-F238E27FC236}">
                <a16:creationId xmlns:a16="http://schemas.microsoft.com/office/drawing/2014/main" id="{032D8612-31EB-44CF-A1D0-14FD4C7054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 y="3048031"/>
            <a:ext cx="548639" cy="673460"/>
            <a:chOff x="3940602" y="308034"/>
            <a:chExt cx="2116791" cy="3428999"/>
          </a:xfrm>
          <a:solidFill>
            <a:schemeClr val="accent4"/>
          </a:solidFill>
        </p:grpSpPr>
        <p:sp>
          <p:nvSpPr>
            <p:cNvPr id="13" name="Rectangle 12">
              <a:extLst>
                <a:ext uri="{FF2B5EF4-FFF2-40B4-BE49-F238E27FC236}">
                  <a16:creationId xmlns:a16="http://schemas.microsoft.com/office/drawing/2014/main" id="{F19A4A0F-1B59-4DB0-9764-D10936E987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Rectangle 16">
            <a:extLst>
              <a:ext uri="{FF2B5EF4-FFF2-40B4-BE49-F238E27FC236}">
                <a16:creationId xmlns:a16="http://schemas.microsoft.com/office/drawing/2014/main" id="{B81933D1-5615-42C7-9C0B-4EB7105CCE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023252" y="0"/>
            <a:ext cx="1120748"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B089A89A-1E9C-4761-9DFF-53C275FBF8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43500" y="257770"/>
            <a:ext cx="3627882" cy="2979964"/>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a:extLst>
              <a:ext uri="{FF2B5EF4-FFF2-40B4-BE49-F238E27FC236}">
                <a16:creationId xmlns:a16="http://schemas.microsoft.com/office/drawing/2014/main" id="{0A5D1E71-6C31-49E3-B892-C56B199BD8A9}"/>
              </a:ext>
            </a:extLst>
          </p:cNvPr>
          <p:cNvPicPr>
            <a:picLocks noGrp="1" noChangeAspect="1"/>
          </p:cNvPicPr>
          <p:nvPr>
            <p:ph idx="1"/>
          </p:nvPr>
        </p:nvPicPr>
        <p:blipFill rotWithShape="1">
          <a:blip r:embed="rId2"/>
          <a:srcRect t="9196" r="-3" b="6929"/>
          <a:stretch/>
        </p:blipFill>
        <p:spPr>
          <a:xfrm>
            <a:off x="5335621" y="471748"/>
            <a:ext cx="3243637" cy="2552007"/>
          </a:xfrm>
          <a:prstGeom prst="rect">
            <a:avLst/>
          </a:prstGeom>
        </p:spPr>
      </p:pic>
      <p:sp>
        <p:nvSpPr>
          <p:cNvPr id="21" name="Rectangle 20">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43500" y="3462252"/>
            <a:ext cx="3627882" cy="2979964"/>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8AC93E80-0426-4940-81E0-FF4A4FDD1ADF}"/>
              </a:ext>
            </a:extLst>
          </p:cNvPr>
          <p:cNvPicPr>
            <a:picLocks noChangeAspect="1"/>
          </p:cNvPicPr>
          <p:nvPr/>
        </p:nvPicPr>
        <p:blipFill rotWithShape="1">
          <a:blip r:embed="rId3"/>
          <a:srcRect t="16523" r="-5" b="17581"/>
          <a:stretch/>
        </p:blipFill>
        <p:spPr>
          <a:xfrm>
            <a:off x="574813" y="1338016"/>
            <a:ext cx="4366295" cy="4611264"/>
          </a:xfrm>
          <a:prstGeom prst="rect">
            <a:avLst/>
          </a:prstGeom>
        </p:spPr>
      </p:pic>
      <p:sp>
        <p:nvSpPr>
          <p:cNvPr id="3" name="TextBox 2">
            <a:extLst>
              <a:ext uri="{FF2B5EF4-FFF2-40B4-BE49-F238E27FC236}">
                <a16:creationId xmlns:a16="http://schemas.microsoft.com/office/drawing/2014/main" id="{5C7D0BDB-F0B7-D23A-F17C-4116B6112FC4}"/>
              </a:ext>
            </a:extLst>
          </p:cNvPr>
          <p:cNvSpPr txBox="1"/>
          <p:nvPr/>
        </p:nvSpPr>
        <p:spPr>
          <a:xfrm>
            <a:off x="5335621" y="3721491"/>
            <a:ext cx="3223298" cy="923330"/>
          </a:xfrm>
          <a:prstGeom prst="rect">
            <a:avLst/>
          </a:prstGeom>
          <a:noFill/>
        </p:spPr>
        <p:txBody>
          <a:bodyPr wrap="square" rtlCol="0">
            <a:spAutoFit/>
          </a:bodyPr>
          <a:lstStyle/>
          <a:p>
            <a:r>
              <a:rPr lang="en-GB" dirty="0"/>
              <a:t>This is why learning to spell in English is far harder than for other languages</a:t>
            </a:r>
          </a:p>
        </p:txBody>
      </p:sp>
    </p:spTree>
    <p:extLst>
      <p:ext uri="{BB962C8B-B14F-4D97-AF65-F5344CB8AC3E}">
        <p14:creationId xmlns:p14="http://schemas.microsoft.com/office/powerpoint/2010/main" val="3768693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DBC6133C-0615-4CE4-9132-37E609A9BD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83798" y="525982"/>
            <a:ext cx="3212237" cy="1200361"/>
          </a:xfrm>
        </p:spPr>
        <p:txBody>
          <a:bodyPr anchor="b">
            <a:normAutofit/>
          </a:bodyPr>
          <a:lstStyle/>
          <a:p>
            <a:r>
              <a:rPr lang="en-GB" sz="3100"/>
              <a:t>Set 1, 2 or 3 Speed Sounds</a:t>
            </a:r>
          </a:p>
        </p:txBody>
      </p:sp>
      <p:sp>
        <p:nvSpPr>
          <p:cNvPr id="14" name="Rectangle 13">
            <a:extLst>
              <a:ext uri="{FF2B5EF4-FFF2-40B4-BE49-F238E27FC236}">
                <a16:creationId xmlns:a16="http://schemas.microsoft.com/office/drawing/2014/main" id="{169CC832-2974-4E8D-90ED-3E2941BA73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62399" y="1944913"/>
            <a:ext cx="301752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483798" y="2270905"/>
            <a:ext cx="3212238" cy="4239070"/>
          </a:xfrm>
        </p:spPr>
        <p:txBody>
          <a:bodyPr anchor="ctr">
            <a:normAutofit/>
          </a:bodyPr>
          <a:lstStyle/>
          <a:p>
            <a:r>
              <a:rPr lang="en-GB" sz="2000" dirty="0"/>
              <a:t>The children are taught to read sets of speed sounds.  Set 1 sounds are taught first and in the following order.  They are taught to read these quickly.</a:t>
            </a:r>
          </a:p>
          <a:p>
            <a:pPr marL="0" indent="0">
              <a:buNone/>
            </a:pPr>
            <a:endParaRPr lang="en-GB" sz="1600" u="sng" dirty="0"/>
          </a:p>
          <a:p>
            <a:pPr marL="0" indent="0">
              <a:buNone/>
            </a:pPr>
            <a:endParaRPr lang="en-GB" sz="1600" u="sng" dirty="0"/>
          </a:p>
          <a:p>
            <a:pPr marL="0" indent="0">
              <a:buNone/>
            </a:pPr>
            <a:endParaRPr lang="en-GB" sz="1600" dirty="0"/>
          </a:p>
          <a:p>
            <a:pPr marL="0" indent="0">
              <a:buNone/>
            </a:pPr>
            <a:endParaRPr lang="en-GB" sz="1600" dirty="0"/>
          </a:p>
          <a:p>
            <a:endParaRPr lang="en-GB" sz="1600" dirty="0"/>
          </a:p>
          <a:p>
            <a:pPr marL="0" indent="0">
              <a:buNone/>
            </a:pPr>
            <a:endParaRPr lang="en-GB" sz="1600" dirty="0"/>
          </a:p>
        </p:txBody>
      </p:sp>
      <p:sp>
        <p:nvSpPr>
          <p:cNvPr id="16" name="Rectangle 15">
            <a:extLst>
              <a:ext uri="{FF2B5EF4-FFF2-40B4-BE49-F238E27FC236}">
                <a16:creationId xmlns:a16="http://schemas.microsoft.com/office/drawing/2014/main" id="{55222F96-971A-4F90-B841-6BAB416C7A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61965" y="6072626"/>
            <a:ext cx="740664" cy="11559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08980754-6F4B-43C9-B9BE-127B6BED65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336109" y="1694387"/>
            <a:ext cx="740664" cy="887511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2C1BBA94-3F40-40AA-8BB9-E69E25E537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72594" y="354959"/>
            <a:ext cx="4638730" cy="591521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http://www.heswall-primary.wirral.sch.uk/userfiles/file/RWI7.PNG">
            <a:hlinkClick r:id="rId2"/>
          </p:cNvPr>
          <p:cNvPicPr/>
          <p:nvPr/>
        </p:nvPicPr>
        <p:blipFill>
          <a:blip r:embed="rId3">
            <a:extLst>
              <a:ext uri="{28A0092B-C50C-407E-A947-70E740481C1C}">
                <a14:useLocalDpi xmlns:a14="http://schemas.microsoft.com/office/drawing/2010/main" val="0"/>
              </a:ext>
            </a:extLst>
          </a:blip>
          <a:stretch>
            <a:fillRect/>
          </a:stretch>
        </p:blipFill>
        <p:spPr bwMode="auto">
          <a:xfrm>
            <a:off x="4490803" y="1624160"/>
            <a:ext cx="4221014" cy="3376810"/>
          </a:xfrm>
          <a:prstGeom prst="rect">
            <a:avLst/>
          </a:prstGeom>
          <a:noFill/>
        </p:spPr>
      </p:pic>
    </p:spTree>
    <p:extLst>
      <p:ext uri="{BB962C8B-B14F-4D97-AF65-F5344CB8AC3E}">
        <p14:creationId xmlns:p14="http://schemas.microsoft.com/office/powerpoint/2010/main" val="2477679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inVertical)">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5" name="Rectangle 34">
            <a:extLst>
              <a:ext uri="{FF2B5EF4-FFF2-40B4-BE49-F238E27FC236}">
                <a16:creationId xmlns:a16="http://schemas.microsoft.com/office/drawing/2014/main" id="{F35DB090-93B5-4581-8D71-BB3839684B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Freeform: Shape 35">
            <a:extLst>
              <a:ext uri="{FF2B5EF4-FFF2-40B4-BE49-F238E27FC236}">
                <a16:creationId xmlns:a16="http://schemas.microsoft.com/office/drawing/2014/main" id="{A0DE92DF-4769-4DE9-93FD-EE31271850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39714" y="0"/>
            <a:ext cx="5604286" cy="6858000"/>
          </a:xfrm>
          <a:custGeom>
            <a:avLst/>
            <a:gdLst>
              <a:gd name="connsiteX0" fmla="*/ 1232666 w 7472381"/>
              <a:gd name="connsiteY0" fmla="*/ 0 h 6886575"/>
              <a:gd name="connsiteX1" fmla="*/ 7472381 w 7472381"/>
              <a:gd name="connsiteY1" fmla="*/ 0 h 6886575"/>
              <a:gd name="connsiteX2" fmla="*/ 7472381 w 7472381"/>
              <a:gd name="connsiteY2" fmla="*/ 814388 h 6886575"/>
              <a:gd name="connsiteX3" fmla="*/ 7472381 w 7472381"/>
              <a:gd name="connsiteY3" fmla="*/ 6411516 h 6886575"/>
              <a:gd name="connsiteX4" fmla="*/ 7472381 w 7472381"/>
              <a:gd name="connsiteY4" fmla="*/ 6886575 h 6886575"/>
              <a:gd name="connsiteX5" fmla="*/ 6992676 w 7472381"/>
              <a:gd name="connsiteY5" fmla="*/ 6886575 h 6886575"/>
              <a:gd name="connsiteX6" fmla="*/ 1946893 w 7472381"/>
              <a:gd name="connsiteY6" fmla="*/ 6886575 h 6886575"/>
              <a:gd name="connsiteX7" fmla="*/ 1506276 w 7472381"/>
              <a:gd name="connsiteY7" fmla="*/ 6686550 h 6886575"/>
              <a:gd name="connsiteX8" fmla="*/ 1314394 w 7472381"/>
              <a:gd name="connsiteY8" fmla="*/ 6457949 h 6886575"/>
              <a:gd name="connsiteX9" fmla="*/ 1246880 w 7472381"/>
              <a:gd name="connsiteY9" fmla="*/ 6393656 h 6886575"/>
              <a:gd name="connsiteX10" fmla="*/ 1079872 w 7472381"/>
              <a:gd name="connsiteY10" fmla="*/ 6307931 h 6886575"/>
              <a:gd name="connsiteX11" fmla="*/ 788495 w 7472381"/>
              <a:gd name="connsiteY11" fmla="*/ 6125765 h 6886575"/>
              <a:gd name="connsiteX12" fmla="*/ 895097 w 7472381"/>
              <a:gd name="connsiteY12" fmla="*/ 6082903 h 6886575"/>
              <a:gd name="connsiteX13" fmla="*/ 1204239 w 7472381"/>
              <a:gd name="connsiteY13" fmla="*/ 6193631 h 6886575"/>
              <a:gd name="connsiteX14" fmla="*/ 1428102 w 7472381"/>
              <a:gd name="connsiteY14" fmla="*/ 6222206 h 6886575"/>
              <a:gd name="connsiteX15" fmla="*/ 1111852 w 7472381"/>
              <a:gd name="connsiteY15" fmla="*/ 6029325 h 6886575"/>
              <a:gd name="connsiteX16" fmla="*/ 806262 w 7472381"/>
              <a:gd name="connsiteY16" fmla="*/ 5779294 h 6886575"/>
              <a:gd name="connsiteX17" fmla="*/ 1040785 w 7472381"/>
              <a:gd name="connsiteY17" fmla="*/ 5825728 h 6886575"/>
              <a:gd name="connsiteX18" fmla="*/ 1051445 w 7472381"/>
              <a:gd name="connsiteY18" fmla="*/ 5793581 h 6886575"/>
              <a:gd name="connsiteX19" fmla="*/ 845349 w 7472381"/>
              <a:gd name="connsiteY19" fmla="*/ 5497115 h 6886575"/>
              <a:gd name="connsiteX20" fmla="*/ 745855 w 7472381"/>
              <a:gd name="connsiteY20" fmla="*/ 5375672 h 6886575"/>
              <a:gd name="connsiteX21" fmla="*/ 291024 w 7472381"/>
              <a:gd name="connsiteY21" fmla="*/ 5014913 h 6886575"/>
              <a:gd name="connsiteX22" fmla="*/ 724535 w 7472381"/>
              <a:gd name="connsiteY22" fmla="*/ 5175647 h 6886575"/>
              <a:gd name="connsiteX23" fmla="*/ 276811 w 7472381"/>
              <a:gd name="connsiteY23" fmla="*/ 4825603 h 6886575"/>
              <a:gd name="connsiteX24" fmla="*/ 60055 w 7472381"/>
              <a:gd name="connsiteY24" fmla="*/ 4697016 h 6886575"/>
              <a:gd name="connsiteX25" fmla="*/ 6755 w 7472381"/>
              <a:gd name="connsiteY25" fmla="*/ 4622006 h 6886575"/>
              <a:gd name="connsiteX26" fmla="*/ 102696 w 7472381"/>
              <a:gd name="connsiteY26" fmla="*/ 4604146 h 6886575"/>
              <a:gd name="connsiteX27" fmla="*/ 397625 w 7472381"/>
              <a:gd name="connsiteY27" fmla="*/ 4632722 h 6886575"/>
              <a:gd name="connsiteX28" fmla="*/ 31628 w 7472381"/>
              <a:gd name="connsiteY28" fmla="*/ 4396978 h 6886575"/>
              <a:gd name="connsiteX29" fmla="*/ 305237 w 7472381"/>
              <a:gd name="connsiteY29" fmla="*/ 4432697 h 6886575"/>
              <a:gd name="connsiteX30" fmla="*/ 383412 w 7472381"/>
              <a:gd name="connsiteY30" fmla="*/ 4339828 h 6886575"/>
              <a:gd name="connsiteX31" fmla="*/ 511333 w 7472381"/>
              <a:gd name="connsiteY31" fmla="*/ 4189810 h 6886575"/>
              <a:gd name="connsiteX32" fmla="*/ 600167 w 7472381"/>
              <a:gd name="connsiteY32" fmla="*/ 4107656 h 6886575"/>
              <a:gd name="connsiteX33" fmla="*/ 635701 w 7472381"/>
              <a:gd name="connsiteY33" fmla="*/ 3843337 h 6886575"/>
              <a:gd name="connsiteX34" fmla="*/ 561080 w 7472381"/>
              <a:gd name="connsiteY34" fmla="*/ 3554015 h 6886575"/>
              <a:gd name="connsiteX35" fmla="*/ 354985 w 7472381"/>
              <a:gd name="connsiteY35" fmla="*/ 3407569 h 6886575"/>
              <a:gd name="connsiteX36" fmla="*/ 415392 w 7472381"/>
              <a:gd name="connsiteY36" fmla="*/ 3243263 h 6886575"/>
              <a:gd name="connsiteX37" fmla="*/ 852456 w 7472381"/>
              <a:gd name="connsiteY37" fmla="*/ 3343275 h 6886575"/>
              <a:gd name="connsiteX38" fmla="*/ 202190 w 7472381"/>
              <a:gd name="connsiteY38" fmla="*/ 2953940 h 6886575"/>
              <a:gd name="connsiteX39" fmla="*/ 312344 w 7472381"/>
              <a:gd name="connsiteY39" fmla="*/ 2936081 h 6886575"/>
              <a:gd name="connsiteX40" fmla="*/ 706768 w 7472381"/>
              <a:gd name="connsiteY40" fmla="*/ 2714625 h 6886575"/>
              <a:gd name="connsiteX41" fmla="*/ 728088 w 7472381"/>
              <a:gd name="connsiteY41" fmla="*/ 2703909 h 6886575"/>
              <a:gd name="connsiteX42" fmla="*/ 795602 w 7472381"/>
              <a:gd name="connsiteY42" fmla="*/ 2564606 h 6886575"/>
              <a:gd name="connsiteX43" fmla="*/ 1008804 w 7472381"/>
              <a:gd name="connsiteY43" fmla="*/ 2543175 h 6886575"/>
              <a:gd name="connsiteX44" fmla="*/ 1186473 w 7472381"/>
              <a:gd name="connsiteY44" fmla="*/ 2575322 h 6886575"/>
              <a:gd name="connsiteX45" fmla="*/ 1378355 w 7472381"/>
              <a:gd name="connsiteY45" fmla="*/ 2536031 h 6886575"/>
              <a:gd name="connsiteX46" fmla="*/ 1548916 w 7472381"/>
              <a:gd name="connsiteY46" fmla="*/ 2553891 h 6886575"/>
              <a:gd name="connsiteX47" fmla="*/ 1694604 w 7472381"/>
              <a:gd name="connsiteY47" fmla="*/ 2528888 h 6886575"/>
              <a:gd name="connsiteX48" fmla="*/ 1552469 w 7472381"/>
              <a:gd name="connsiteY48" fmla="*/ 2411015 h 6886575"/>
              <a:gd name="connsiteX49" fmla="*/ 1353481 w 7472381"/>
              <a:gd name="connsiteY49" fmla="*/ 2411015 h 6886575"/>
              <a:gd name="connsiteX50" fmla="*/ 1211346 w 7472381"/>
              <a:gd name="connsiteY50" fmla="*/ 2336007 h 6886575"/>
              <a:gd name="connsiteX51" fmla="*/ 1076318 w 7472381"/>
              <a:gd name="connsiteY51" fmla="*/ 2200275 h 6886575"/>
              <a:gd name="connsiteX52" fmla="*/ 600167 w 7472381"/>
              <a:gd name="connsiteY52" fmla="*/ 1982390 h 6886575"/>
              <a:gd name="connsiteX53" fmla="*/ 514886 w 7472381"/>
              <a:gd name="connsiteY53" fmla="*/ 1900238 h 6886575"/>
              <a:gd name="connsiteX54" fmla="*/ 1872273 w 7472381"/>
              <a:gd name="connsiteY54" fmla="*/ 2218135 h 6886575"/>
              <a:gd name="connsiteX55" fmla="*/ 1452975 w 7472381"/>
              <a:gd name="connsiteY55" fmla="*/ 2085975 h 6886575"/>
              <a:gd name="connsiteX56" fmla="*/ 1737245 w 7472381"/>
              <a:gd name="connsiteY56" fmla="*/ 2110978 h 6886575"/>
              <a:gd name="connsiteX57" fmla="*/ 1893593 w 7472381"/>
              <a:gd name="connsiteY57" fmla="*/ 2021681 h 6886575"/>
              <a:gd name="connsiteX58" fmla="*/ 1893593 w 7472381"/>
              <a:gd name="connsiteY58" fmla="*/ 1993106 h 6886575"/>
              <a:gd name="connsiteX59" fmla="*/ 1776332 w 7472381"/>
              <a:gd name="connsiteY59" fmla="*/ 1910953 h 6886575"/>
              <a:gd name="connsiteX60" fmla="*/ 1708818 w 7472381"/>
              <a:gd name="connsiteY60" fmla="*/ 1857375 h 6886575"/>
              <a:gd name="connsiteX61" fmla="*/ 1524043 w 7472381"/>
              <a:gd name="connsiteY61" fmla="*/ 1664493 h 6886575"/>
              <a:gd name="connsiteX62" fmla="*/ 1655517 w 7472381"/>
              <a:gd name="connsiteY62" fmla="*/ 1643062 h 6886575"/>
              <a:gd name="connsiteX63" fmla="*/ 1705264 w 7472381"/>
              <a:gd name="connsiteY63" fmla="*/ 1603772 h 6886575"/>
              <a:gd name="connsiteX64" fmla="*/ 1669731 w 7472381"/>
              <a:gd name="connsiteY64" fmla="*/ 1546622 h 6886575"/>
              <a:gd name="connsiteX65" fmla="*/ 1261093 w 7472381"/>
              <a:gd name="connsiteY65" fmla="*/ 1371600 h 6886575"/>
              <a:gd name="connsiteX66" fmla="*/ 1229113 w 7472381"/>
              <a:gd name="connsiteY66" fmla="*/ 1235869 h 6886575"/>
              <a:gd name="connsiteX67" fmla="*/ 1307287 w 7472381"/>
              <a:gd name="connsiteY67" fmla="*/ 1214437 h 6886575"/>
              <a:gd name="connsiteX68" fmla="*/ 1396121 w 7472381"/>
              <a:gd name="connsiteY68" fmla="*/ 1225153 h 6886575"/>
              <a:gd name="connsiteX69" fmla="*/ 1325054 w 7472381"/>
              <a:gd name="connsiteY69" fmla="*/ 1117997 h 6886575"/>
              <a:gd name="connsiteX70" fmla="*/ 1037231 w 7472381"/>
              <a:gd name="connsiteY70" fmla="*/ 1010841 h 6886575"/>
              <a:gd name="connsiteX71" fmla="*/ 983931 w 7472381"/>
              <a:gd name="connsiteY71" fmla="*/ 953690 h 6886575"/>
              <a:gd name="connsiteX72" fmla="*/ 1054998 w 7472381"/>
              <a:gd name="connsiteY72" fmla="*/ 925115 h 6886575"/>
              <a:gd name="connsiteX73" fmla="*/ 1108299 w 7472381"/>
              <a:gd name="connsiteY73" fmla="*/ 914400 h 6886575"/>
              <a:gd name="connsiteX74" fmla="*/ 6755 w 7472381"/>
              <a:gd name="connsiteY74" fmla="*/ 467915 h 6886575"/>
              <a:gd name="connsiteX75" fmla="*/ 255490 w 7472381"/>
              <a:gd name="connsiteY75" fmla="*/ 464344 h 6886575"/>
              <a:gd name="connsiteX76" fmla="*/ 500673 w 7472381"/>
              <a:gd name="connsiteY76" fmla="*/ 535781 h 6886575"/>
              <a:gd name="connsiteX77" fmla="*/ 760069 w 7472381"/>
              <a:gd name="connsiteY77" fmla="*/ 525066 h 6886575"/>
              <a:gd name="connsiteX78" fmla="*/ 1005251 w 7472381"/>
              <a:gd name="connsiteY78" fmla="*/ 560785 h 6886575"/>
              <a:gd name="connsiteX79" fmla="*/ 1218453 w 7472381"/>
              <a:gd name="connsiteY79" fmla="*/ 560785 h 6886575"/>
              <a:gd name="connsiteX80" fmla="*/ 1019464 w 7472381"/>
              <a:gd name="connsiteY80" fmla="*/ 507206 h 6886575"/>
              <a:gd name="connsiteX81" fmla="*/ 944844 w 7472381"/>
              <a:gd name="connsiteY81" fmla="*/ 417909 h 6886575"/>
              <a:gd name="connsiteX82" fmla="*/ 969717 w 7472381"/>
              <a:gd name="connsiteY82" fmla="*/ 335757 h 6886575"/>
              <a:gd name="connsiteX83" fmla="*/ 1051445 w 7472381"/>
              <a:gd name="connsiteY83" fmla="*/ 360759 h 6886575"/>
              <a:gd name="connsiteX84" fmla="*/ 1147386 w 7472381"/>
              <a:gd name="connsiteY84" fmla="*/ 453629 h 6886575"/>
              <a:gd name="connsiteX85" fmla="*/ 1168706 w 7472381"/>
              <a:gd name="connsiteY85" fmla="*/ 396478 h 6886575"/>
              <a:gd name="connsiteX86" fmla="*/ 1225560 w 7472381"/>
              <a:gd name="connsiteY86" fmla="*/ 353615 h 6886575"/>
              <a:gd name="connsiteX87" fmla="*/ 1552469 w 7472381"/>
              <a:gd name="connsiteY87" fmla="*/ 375047 h 6886575"/>
              <a:gd name="connsiteX88" fmla="*/ 1335714 w 7472381"/>
              <a:gd name="connsiteY88" fmla="*/ 192881 h 6886575"/>
              <a:gd name="connsiteX89" fmla="*/ 1197133 w 7472381"/>
              <a:gd name="connsiteY89" fmla="*/ 164306 h 6886575"/>
              <a:gd name="connsiteX90" fmla="*/ 1165153 w 7472381"/>
              <a:gd name="connsiteY90" fmla="*/ 89297 h 6886575"/>
              <a:gd name="connsiteX91" fmla="*/ 1229113 w 7472381"/>
              <a:gd name="connsiteY91" fmla="*/ 71437 h 6886575"/>
              <a:gd name="connsiteX92" fmla="*/ 1548916 w 7472381"/>
              <a:gd name="connsiteY92" fmla="*/ 135731 h 6886575"/>
              <a:gd name="connsiteX93" fmla="*/ 1602217 w 7472381"/>
              <a:gd name="connsiteY93" fmla="*/ 110728 h 6886575"/>
              <a:gd name="connsiteX94" fmla="*/ 1232666 w 7472381"/>
              <a:gd name="connsiteY94" fmla="*/ 0 h 688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7472381" h="6886575">
                <a:moveTo>
                  <a:pt x="1232666" y="0"/>
                </a:moveTo>
                <a:lnTo>
                  <a:pt x="7472381" y="0"/>
                </a:lnTo>
                <a:lnTo>
                  <a:pt x="7472381" y="814388"/>
                </a:lnTo>
                <a:lnTo>
                  <a:pt x="7472381" y="6411516"/>
                </a:lnTo>
                <a:lnTo>
                  <a:pt x="7472381" y="6886575"/>
                </a:lnTo>
                <a:lnTo>
                  <a:pt x="6992676" y="6886575"/>
                </a:lnTo>
                <a:lnTo>
                  <a:pt x="1946893" y="6886575"/>
                </a:lnTo>
                <a:cubicBezTo>
                  <a:pt x="1801205" y="6815137"/>
                  <a:pt x="1662624" y="6729412"/>
                  <a:pt x="1506276" y="6686550"/>
                </a:cubicBezTo>
                <a:cubicBezTo>
                  <a:pt x="1399675" y="6657975"/>
                  <a:pt x="1296627" y="6607969"/>
                  <a:pt x="1314394" y="6457949"/>
                </a:cubicBezTo>
                <a:cubicBezTo>
                  <a:pt x="1317947" y="6415087"/>
                  <a:pt x="1289520" y="6382941"/>
                  <a:pt x="1246880" y="6393656"/>
                </a:cubicBezTo>
                <a:cubicBezTo>
                  <a:pt x="1165153" y="6415087"/>
                  <a:pt x="1126065" y="6354365"/>
                  <a:pt x="1079872" y="6307931"/>
                </a:cubicBezTo>
                <a:cubicBezTo>
                  <a:pt x="998144" y="6225779"/>
                  <a:pt x="919970" y="6140052"/>
                  <a:pt x="788495" y="6125765"/>
                </a:cubicBezTo>
                <a:cubicBezTo>
                  <a:pt x="813369" y="6061471"/>
                  <a:pt x="856009" y="6068615"/>
                  <a:pt x="895097" y="6082903"/>
                </a:cubicBezTo>
                <a:cubicBezTo>
                  <a:pt x="998144" y="6118622"/>
                  <a:pt x="1101192" y="6157912"/>
                  <a:pt x="1204239" y="6193631"/>
                </a:cubicBezTo>
                <a:cubicBezTo>
                  <a:pt x="1271754" y="6215062"/>
                  <a:pt x="1339267" y="6247209"/>
                  <a:pt x="1428102" y="6222206"/>
                </a:cubicBezTo>
                <a:cubicBezTo>
                  <a:pt x="1349928" y="6093619"/>
                  <a:pt x="1218453" y="6068615"/>
                  <a:pt x="1111852" y="6029325"/>
                </a:cubicBezTo>
                <a:cubicBezTo>
                  <a:pt x="980377" y="5979319"/>
                  <a:pt x="902203" y="5886450"/>
                  <a:pt x="806262" y="5779294"/>
                </a:cubicBezTo>
                <a:cubicBezTo>
                  <a:pt x="902203" y="5750719"/>
                  <a:pt x="962610" y="5829300"/>
                  <a:pt x="1040785" y="5825728"/>
                </a:cubicBezTo>
                <a:cubicBezTo>
                  <a:pt x="1044338" y="5815012"/>
                  <a:pt x="1051445" y="5793581"/>
                  <a:pt x="1051445" y="5793581"/>
                </a:cubicBezTo>
                <a:cubicBezTo>
                  <a:pt x="923523" y="5736431"/>
                  <a:pt x="866670" y="5629275"/>
                  <a:pt x="845349" y="5497115"/>
                </a:cubicBezTo>
                <a:cubicBezTo>
                  <a:pt x="838243" y="5429250"/>
                  <a:pt x="792049" y="5407819"/>
                  <a:pt x="745855" y="5375672"/>
                </a:cubicBezTo>
                <a:cubicBezTo>
                  <a:pt x="589507" y="5264943"/>
                  <a:pt x="422499" y="5164931"/>
                  <a:pt x="291024" y="5014913"/>
                </a:cubicBezTo>
                <a:cubicBezTo>
                  <a:pt x="443819" y="5032771"/>
                  <a:pt x="564633" y="5132784"/>
                  <a:pt x="724535" y="5175647"/>
                </a:cubicBezTo>
                <a:cubicBezTo>
                  <a:pt x="596614" y="5011340"/>
                  <a:pt x="429605" y="4925615"/>
                  <a:pt x="276811" y="4825603"/>
                </a:cubicBezTo>
                <a:cubicBezTo>
                  <a:pt x="205743" y="4779169"/>
                  <a:pt x="141783" y="4722018"/>
                  <a:pt x="60055" y="4697016"/>
                </a:cubicBezTo>
                <a:cubicBezTo>
                  <a:pt x="31628" y="4689872"/>
                  <a:pt x="-18119" y="4672013"/>
                  <a:pt x="6755" y="4622006"/>
                </a:cubicBezTo>
                <a:cubicBezTo>
                  <a:pt x="28075" y="4579144"/>
                  <a:pt x="67162" y="4593432"/>
                  <a:pt x="102696" y="4604146"/>
                </a:cubicBezTo>
                <a:cubicBezTo>
                  <a:pt x="187976" y="4632722"/>
                  <a:pt x="280364" y="4632722"/>
                  <a:pt x="397625" y="4632722"/>
                </a:cubicBezTo>
                <a:cubicBezTo>
                  <a:pt x="298131" y="4496990"/>
                  <a:pt x="116909" y="4539853"/>
                  <a:pt x="31628" y="4396978"/>
                </a:cubicBezTo>
                <a:cubicBezTo>
                  <a:pt x="138229" y="4371976"/>
                  <a:pt x="219957" y="4421982"/>
                  <a:pt x="305237" y="4432697"/>
                </a:cubicBezTo>
                <a:cubicBezTo>
                  <a:pt x="383412" y="4443413"/>
                  <a:pt x="401178" y="4418409"/>
                  <a:pt x="383412" y="4339828"/>
                </a:cubicBezTo>
                <a:cubicBezTo>
                  <a:pt x="354985" y="4218385"/>
                  <a:pt x="397625" y="4157662"/>
                  <a:pt x="511333" y="4189810"/>
                </a:cubicBezTo>
                <a:cubicBezTo>
                  <a:pt x="617934" y="4221956"/>
                  <a:pt x="628594" y="4175522"/>
                  <a:pt x="600167" y="4107656"/>
                </a:cubicBezTo>
                <a:cubicBezTo>
                  <a:pt x="557527" y="4007644"/>
                  <a:pt x="603720" y="3929063"/>
                  <a:pt x="635701" y="3843337"/>
                </a:cubicBezTo>
                <a:cubicBezTo>
                  <a:pt x="685448" y="3714750"/>
                  <a:pt x="664128" y="3650456"/>
                  <a:pt x="561080" y="3554015"/>
                </a:cubicBezTo>
                <a:cubicBezTo>
                  <a:pt x="500673" y="3500438"/>
                  <a:pt x="440265" y="3454003"/>
                  <a:pt x="354985" y="3407569"/>
                </a:cubicBezTo>
                <a:cubicBezTo>
                  <a:pt x="550420" y="3382565"/>
                  <a:pt x="347878" y="3296841"/>
                  <a:pt x="415392" y="3243263"/>
                </a:cubicBezTo>
                <a:cubicBezTo>
                  <a:pt x="553973" y="3221831"/>
                  <a:pt x="664128" y="3393282"/>
                  <a:pt x="852456" y="3343275"/>
                </a:cubicBezTo>
                <a:cubicBezTo>
                  <a:pt x="625041" y="3196828"/>
                  <a:pt x="369198" y="3150393"/>
                  <a:pt x="202190" y="2953940"/>
                </a:cubicBezTo>
                <a:cubicBezTo>
                  <a:pt x="241277" y="2911078"/>
                  <a:pt x="280364" y="2953940"/>
                  <a:pt x="312344" y="2936081"/>
                </a:cubicBezTo>
                <a:cubicBezTo>
                  <a:pt x="312344" y="2925365"/>
                  <a:pt x="685448" y="2993232"/>
                  <a:pt x="706768" y="2714625"/>
                </a:cubicBezTo>
                <a:cubicBezTo>
                  <a:pt x="713875" y="2714625"/>
                  <a:pt x="720982" y="2714625"/>
                  <a:pt x="728088" y="2703909"/>
                </a:cubicBezTo>
                <a:cubicBezTo>
                  <a:pt x="767175" y="2664619"/>
                  <a:pt x="731642" y="2571750"/>
                  <a:pt x="795602" y="2564606"/>
                </a:cubicBezTo>
                <a:cubicBezTo>
                  <a:pt x="866670" y="2557462"/>
                  <a:pt x="934184" y="2525315"/>
                  <a:pt x="1008804" y="2543175"/>
                </a:cubicBezTo>
                <a:cubicBezTo>
                  <a:pt x="1065658" y="2557462"/>
                  <a:pt x="1126065" y="2575322"/>
                  <a:pt x="1186473" y="2575322"/>
                </a:cubicBezTo>
                <a:cubicBezTo>
                  <a:pt x="1250433" y="2575322"/>
                  <a:pt x="1339267" y="2696766"/>
                  <a:pt x="1378355" y="2536031"/>
                </a:cubicBezTo>
                <a:cubicBezTo>
                  <a:pt x="1378355" y="2528888"/>
                  <a:pt x="1488509" y="2546747"/>
                  <a:pt x="1548916" y="2553891"/>
                </a:cubicBezTo>
                <a:cubicBezTo>
                  <a:pt x="1598663" y="2561035"/>
                  <a:pt x="1659071" y="2593181"/>
                  <a:pt x="1694604" y="2528888"/>
                </a:cubicBezTo>
                <a:cubicBezTo>
                  <a:pt x="1712371" y="2489596"/>
                  <a:pt x="1627090" y="2418159"/>
                  <a:pt x="1552469" y="2411015"/>
                </a:cubicBezTo>
                <a:cubicBezTo>
                  <a:pt x="1484956" y="2403872"/>
                  <a:pt x="1417442" y="2396728"/>
                  <a:pt x="1353481" y="2411015"/>
                </a:cubicBezTo>
                <a:cubicBezTo>
                  <a:pt x="1275307" y="2428875"/>
                  <a:pt x="1232666" y="2400300"/>
                  <a:pt x="1211346" y="2336007"/>
                </a:cubicBezTo>
                <a:cubicBezTo>
                  <a:pt x="1186473" y="2268141"/>
                  <a:pt x="1140279" y="2232422"/>
                  <a:pt x="1076318" y="2200275"/>
                </a:cubicBezTo>
                <a:cubicBezTo>
                  <a:pt x="919970" y="2121694"/>
                  <a:pt x="770729" y="2028825"/>
                  <a:pt x="600167" y="1982390"/>
                </a:cubicBezTo>
                <a:cubicBezTo>
                  <a:pt x="568187" y="1975246"/>
                  <a:pt x="529100" y="1960959"/>
                  <a:pt x="514886" y="1900238"/>
                </a:cubicBezTo>
                <a:cubicBezTo>
                  <a:pt x="976824" y="1993106"/>
                  <a:pt x="1396121" y="2232422"/>
                  <a:pt x="1872273" y="2218135"/>
                </a:cubicBezTo>
                <a:cubicBezTo>
                  <a:pt x="1744351" y="2143125"/>
                  <a:pt x="1591557" y="2139554"/>
                  <a:pt x="1452975" y="2085975"/>
                </a:cubicBezTo>
                <a:cubicBezTo>
                  <a:pt x="1552469" y="2046685"/>
                  <a:pt x="1644857" y="2089547"/>
                  <a:pt x="1737245" y="2110978"/>
                </a:cubicBezTo>
                <a:cubicBezTo>
                  <a:pt x="1815419" y="2128837"/>
                  <a:pt x="1886486" y="2132410"/>
                  <a:pt x="1893593" y="2021681"/>
                </a:cubicBezTo>
                <a:cubicBezTo>
                  <a:pt x="1893593" y="2010965"/>
                  <a:pt x="1893593" y="2003821"/>
                  <a:pt x="1893593" y="1993106"/>
                </a:cubicBezTo>
                <a:cubicBezTo>
                  <a:pt x="1865166" y="1946672"/>
                  <a:pt x="1826079" y="1925240"/>
                  <a:pt x="1776332" y="1910953"/>
                </a:cubicBezTo>
                <a:cubicBezTo>
                  <a:pt x="1747905" y="1903809"/>
                  <a:pt x="1708818" y="1889522"/>
                  <a:pt x="1708818" y="1857375"/>
                </a:cubicBezTo>
                <a:cubicBezTo>
                  <a:pt x="1712371" y="1735931"/>
                  <a:pt x="1616430" y="1700212"/>
                  <a:pt x="1524043" y="1664493"/>
                </a:cubicBezTo>
                <a:cubicBezTo>
                  <a:pt x="1573790" y="1603772"/>
                  <a:pt x="1616430" y="1646635"/>
                  <a:pt x="1655517" y="1643062"/>
                </a:cubicBezTo>
                <a:cubicBezTo>
                  <a:pt x="1680391" y="1639491"/>
                  <a:pt x="1705264" y="1635919"/>
                  <a:pt x="1705264" y="1603772"/>
                </a:cubicBezTo>
                <a:cubicBezTo>
                  <a:pt x="1705264" y="1578769"/>
                  <a:pt x="1694604" y="1546622"/>
                  <a:pt x="1669731" y="1546622"/>
                </a:cubicBezTo>
                <a:cubicBezTo>
                  <a:pt x="1513383" y="1543050"/>
                  <a:pt x="1424548" y="1371600"/>
                  <a:pt x="1261093" y="1371600"/>
                </a:cubicBezTo>
                <a:cubicBezTo>
                  <a:pt x="1161599" y="1371600"/>
                  <a:pt x="1310841" y="1275159"/>
                  <a:pt x="1229113" y="1235869"/>
                </a:cubicBezTo>
                <a:cubicBezTo>
                  <a:pt x="1211346" y="1225153"/>
                  <a:pt x="1278860" y="1210866"/>
                  <a:pt x="1307287" y="1214437"/>
                </a:cubicBezTo>
                <a:cubicBezTo>
                  <a:pt x="1335714" y="1218009"/>
                  <a:pt x="1360588" y="1243013"/>
                  <a:pt x="1396121" y="1225153"/>
                </a:cubicBezTo>
                <a:cubicBezTo>
                  <a:pt x="1413888" y="1160860"/>
                  <a:pt x="1367694" y="1135856"/>
                  <a:pt x="1325054" y="1117997"/>
                </a:cubicBezTo>
                <a:cubicBezTo>
                  <a:pt x="1232666" y="1075135"/>
                  <a:pt x="1140279" y="1025129"/>
                  <a:pt x="1037231" y="1010841"/>
                </a:cubicBezTo>
                <a:cubicBezTo>
                  <a:pt x="1001698" y="1007269"/>
                  <a:pt x="980377" y="989409"/>
                  <a:pt x="983931" y="953690"/>
                </a:cubicBezTo>
                <a:cubicBezTo>
                  <a:pt x="991037" y="907256"/>
                  <a:pt x="1026571" y="921544"/>
                  <a:pt x="1054998" y="925115"/>
                </a:cubicBezTo>
                <a:cubicBezTo>
                  <a:pt x="1072765" y="928688"/>
                  <a:pt x="1090532" y="939403"/>
                  <a:pt x="1108299" y="914400"/>
                </a:cubicBezTo>
                <a:cubicBezTo>
                  <a:pt x="692555" y="660797"/>
                  <a:pt x="472246" y="675085"/>
                  <a:pt x="6755" y="467915"/>
                </a:cubicBezTo>
                <a:cubicBezTo>
                  <a:pt x="109802" y="428625"/>
                  <a:pt x="184423" y="457200"/>
                  <a:pt x="255490" y="464344"/>
                </a:cubicBezTo>
                <a:cubicBezTo>
                  <a:pt x="433159" y="482203"/>
                  <a:pt x="323004" y="514350"/>
                  <a:pt x="500673" y="535781"/>
                </a:cubicBezTo>
                <a:cubicBezTo>
                  <a:pt x="585954" y="546497"/>
                  <a:pt x="664128" y="582216"/>
                  <a:pt x="760069" y="525066"/>
                </a:cubicBezTo>
                <a:cubicBezTo>
                  <a:pt x="824029" y="485775"/>
                  <a:pt x="927077" y="528637"/>
                  <a:pt x="1005251" y="560785"/>
                </a:cubicBezTo>
                <a:cubicBezTo>
                  <a:pt x="1069212" y="589360"/>
                  <a:pt x="1133172" y="596503"/>
                  <a:pt x="1218453" y="560785"/>
                </a:cubicBezTo>
                <a:cubicBezTo>
                  <a:pt x="1140279" y="539354"/>
                  <a:pt x="1079872" y="521494"/>
                  <a:pt x="1019464" y="507206"/>
                </a:cubicBezTo>
                <a:cubicBezTo>
                  <a:pt x="969717" y="496491"/>
                  <a:pt x="941290" y="471488"/>
                  <a:pt x="944844" y="417909"/>
                </a:cubicBezTo>
                <a:cubicBezTo>
                  <a:pt x="944844" y="389334"/>
                  <a:pt x="934184" y="350044"/>
                  <a:pt x="969717" y="335757"/>
                </a:cubicBezTo>
                <a:cubicBezTo>
                  <a:pt x="998144" y="321469"/>
                  <a:pt x="1037231" y="335757"/>
                  <a:pt x="1051445" y="360759"/>
                </a:cubicBezTo>
                <a:cubicBezTo>
                  <a:pt x="1069212" y="407194"/>
                  <a:pt x="1086978" y="450056"/>
                  <a:pt x="1147386" y="453629"/>
                </a:cubicBezTo>
                <a:cubicBezTo>
                  <a:pt x="1229113" y="460771"/>
                  <a:pt x="1182919" y="432197"/>
                  <a:pt x="1168706" y="396478"/>
                </a:cubicBezTo>
                <a:cubicBezTo>
                  <a:pt x="1154492" y="357188"/>
                  <a:pt x="1197133" y="346472"/>
                  <a:pt x="1225560" y="353615"/>
                </a:cubicBezTo>
                <a:cubicBezTo>
                  <a:pt x="1332161" y="385763"/>
                  <a:pt x="1442315" y="328613"/>
                  <a:pt x="1552469" y="375047"/>
                </a:cubicBezTo>
                <a:cubicBezTo>
                  <a:pt x="1524043" y="260747"/>
                  <a:pt x="1463635" y="210741"/>
                  <a:pt x="1335714" y="192881"/>
                </a:cubicBezTo>
                <a:cubicBezTo>
                  <a:pt x="1289520" y="189310"/>
                  <a:pt x="1239773" y="196453"/>
                  <a:pt x="1197133" y="164306"/>
                </a:cubicBezTo>
                <a:cubicBezTo>
                  <a:pt x="1172259" y="146447"/>
                  <a:pt x="1147386" y="125016"/>
                  <a:pt x="1165153" y="89297"/>
                </a:cubicBezTo>
                <a:cubicBezTo>
                  <a:pt x="1175813" y="64294"/>
                  <a:pt x="1204239" y="64294"/>
                  <a:pt x="1229113" y="71437"/>
                </a:cubicBezTo>
                <a:cubicBezTo>
                  <a:pt x="1332161" y="110728"/>
                  <a:pt x="1442315" y="121444"/>
                  <a:pt x="1548916" y="135731"/>
                </a:cubicBezTo>
                <a:cubicBezTo>
                  <a:pt x="1566683" y="139303"/>
                  <a:pt x="1584450" y="146447"/>
                  <a:pt x="1602217" y="110728"/>
                </a:cubicBezTo>
                <a:cubicBezTo>
                  <a:pt x="1477849" y="78581"/>
                  <a:pt x="1357034" y="35719"/>
                  <a:pt x="1232666" y="0"/>
                </a:cubicBezTo>
                <a:close/>
              </a:path>
            </a:pathLst>
          </a:custGeom>
          <a:solidFill>
            <a:schemeClr val="bg2">
              <a:alpha val="50000"/>
            </a:schemeClr>
          </a:solidFill>
          <a:ln w="32707" cap="flat">
            <a:noFill/>
            <a:prstDash val="solid"/>
            <a:miter/>
          </a:ln>
        </p:spPr>
        <p:txBody>
          <a:bodyPr wrap="square" rtlCol="0" anchor="ctr">
            <a:noAutofit/>
          </a:bodyPr>
          <a:lstStyle/>
          <a:p>
            <a:endParaRPr lang="en-US">
              <a:solidFill>
                <a:schemeClr val="tx1"/>
              </a:solidFill>
            </a:endParaRPr>
          </a:p>
        </p:txBody>
      </p:sp>
      <p:sp>
        <p:nvSpPr>
          <p:cNvPr id="2" name="Title 1"/>
          <p:cNvSpPr>
            <a:spLocks noGrp="1"/>
          </p:cNvSpPr>
          <p:nvPr>
            <p:ph type="title"/>
          </p:nvPr>
        </p:nvSpPr>
        <p:spPr>
          <a:xfrm>
            <a:off x="612134" y="198911"/>
            <a:ext cx="2916395" cy="1800526"/>
          </a:xfrm>
        </p:spPr>
        <p:txBody>
          <a:bodyPr>
            <a:normAutofit/>
          </a:bodyPr>
          <a:lstStyle/>
          <a:p>
            <a:r>
              <a:rPr lang="en-GB" b="1" dirty="0"/>
              <a:t>Set 2 &amp; 3 Speed Sounds</a:t>
            </a:r>
          </a:p>
        </p:txBody>
      </p:sp>
      <p:sp>
        <p:nvSpPr>
          <p:cNvPr id="3" name="Content Placeholder 2"/>
          <p:cNvSpPr>
            <a:spLocks noGrp="1"/>
          </p:cNvSpPr>
          <p:nvPr>
            <p:ph idx="1"/>
          </p:nvPr>
        </p:nvSpPr>
        <p:spPr>
          <a:xfrm>
            <a:off x="556639" y="1772816"/>
            <a:ext cx="2916396" cy="4320480"/>
          </a:xfrm>
        </p:spPr>
        <p:txBody>
          <a:bodyPr>
            <a:normAutofit fontScale="92500" lnSpcReduction="20000"/>
          </a:bodyPr>
          <a:lstStyle/>
          <a:p>
            <a:r>
              <a:rPr lang="en-GB" sz="2400" dirty="0"/>
              <a:t>When the children are confident with Set 1 sounds, set 2 sounds are taught and then finally set 3 sounds. </a:t>
            </a:r>
          </a:p>
          <a:p>
            <a:endParaRPr lang="en-GB" sz="2400" dirty="0"/>
          </a:p>
          <a:p>
            <a:r>
              <a:rPr lang="en-GB" sz="2400" dirty="0"/>
              <a:t>These sounds are called digraph or trigraph, because 2 or more letters </a:t>
            </a:r>
            <a:r>
              <a:rPr lang="en-GB" sz="2400" b="1" dirty="0"/>
              <a:t>represent 1 sound</a:t>
            </a:r>
            <a:r>
              <a:rPr lang="en-GB" sz="2400" dirty="0"/>
              <a:t>.</a:t>
            </a:r>
          </a:p>
          <a:p>
            <a:endParaRPr lang="en-GB" sz="2400" dirty="0"/>
          </a:p>
          <a:p>
            <a:r>
              <a:rPr lang="en-GB" sz="2400" dirty="0"/>
              <a:t>We refer to digraphs as </a:t>
            </a:r>
            <a:r>
              <a:rPr lang="en-GB" sz="2400" b="1" dirty="0"/>
              <a:t>‘special friends’ </a:t>
            </a:r>
            <a:r>
              <a:rPr lang="en-GB" sz="2400" dirty="0"/>
              <a:t>with the children</a:t>
            </a:r>
            <a:r>
              <a:rPr lang="en-GB" sz="2400" b="1" dirty="0"/>
              <a:t>.</a:t>
            </a:r>
          </a:p>
          <a:p>
            <a:endParaRPr lang="en-GB" sz="2400" dirty="0"/>
          </a:p>
          <a:p>
            <a:pPr marL="0" indent="0">
              <a:buNone/>
            </a:pPr>
            <a:endParaRPr lang="en-GB" sz="1700" dirty="0"/>
          </a:p>
          <a:p>
            <a:endParaRPr lang="en-GB" sz="1700" dirty="0"/>
          </a:p>
          <a:p>
            <a:endParaRPr lang="en-GB" sz="1700" dirty="0"/>
          </a:p>
          <a:p>
            <a:endParaRPr lang="en-GB" sz="1700" dirty="0"/>
          </a:p>
          <a:p>
            <a:endParaRPr lang="en-GB" sz="1700" dirty="0"/>
          </a:p>
          <a:p>
            <a:endParaRPr lang="en-GB" sz="1700" dirty="0"/>
          </a:p>
          <a:p>
            <a:endParaRPr lang="en-GB" sz="1700" dirty="0"/>
          </a:p>
          <a:p>
            <a:endParaRPr lang="en-GB" sz="1700" dirty="0"/>
          </a:p>
          <a:p>
            <a:endParaRPr lang="en-GB" sz="1700" dirty="0"/>
          </a:p>
          <a:p>
            <a:endParaRPr lang="en-GB" sz="1700" dirty="0"/>
          </a:p>
          <a:p>
            <a:endParaRPr lang="en-GB" sz="1700" dirty="0"/>
          </a:p>
          <a:p>
            <a:endParaRPr lang="en-GB" sz="1700" dirty="0"/>
          </a:p>
          <a:p>
            <a:endParaRPr lang="en-GB" sz="1700" dirty="0"/>
          </a:p>
          <a:p>
            <a:endParaRPr lang="en-GB" sz="1700" dirty="0"/>
          </a:p>
          <a:p>
            <a:endParaRPr lang="en-GB" sz="1700" dirty="0"/>
          </a:p>
          <a:p>
            <a:endParaRPr lang="en-GB" sz="1700" dirty="0"/>
          </a:p>
          <a:p>
            <a:endParaRPr lang="en-GB" sz="1700" dirty="0"/>
          </a:p>
          <a:p>
            <a:endParaRPr lang="en-GB" sz="1700" dirty="0"/>
          </a:p>
        </p:txBody>
      </p:sp>
      <p:pic>
        <p:nvPicPr>
          <p:cNvPr id="6" name="Picture 5" descr="http://www.heswall-primary.wirral.sch.uk/userfiles/file/RWI9.PNG">
            <a:hlinkClick r:id="rId2"/>
          </p:cNvPr>
          <p:cNvPicPr/>
          <p:nvPr/>
        </p:nvPicPr>
        <p:blipFill>
          <a:blip r:embed="rId3">
            <a:extLst>
              <a:ext uri="{28A0092B-C50C-407E-A947-70E740481C1C}">
                <a14:useLocalDpi xmlns:a14="http://schemas.microsoft.com/office/drawing/2010/main" val="0"/>
              </a:ext>
            </a:extLst>
          </a:blip>
          <a:stretch>
            <a:fillRect/>
          </a:stretch>
        </p:blipFill>
        <p:spPr bwMode="auto">
          <a:xfrm>
            <a:off x="3938639" y="3140968"/>
            <a:ext cx="4737471" cy="2016224"/>
          </a:xfrm>
          <a:prstGeom prst="rect">
            <a:avLst/>
          </a:prstGeom>
          <a:noFill/>
        </p:spPr>
      </p:pic>
      <p:pic>
        <p:nvPicPr>
          <p:cNvPr id="7" name="Picture 6" descr="http://www.heswall-primary.wirral.sch.uk/userfiles/file/RWI8.PNG">
            <a:hlinkClick r:id="rId4"/>
          </p:cNvPr>
          <p:cNvPicPr/>
          <p:nvPr/>
        </p:nvPicPr>
        <p:blipFill>
          <a:blip r:embed="rId5">
            <a:extLst>
              <a:ext uri="{28A0092B-C50C-407E-A947-70E740481C1C}">
                <a14:useLocalDpi xmlns:a14="http://schemas.microsoft.com/office/drawing/2010/main" val="0"/>
              </a:ext>
            </a:extLst>
          </a:blip>
          <a:stretch>
            <a:fillRect/>
          </a:stretch>
        </p:blipFill>
        <p:spPr bwMode="auto">
          <a:xfrm>
            <a:off x="4010647" y="548680"/>
            <a:ext cx="4665463" cy="2175580"/>
          </a:xfrm>
          <a:prstGeom prst="rect">
            <a:avLst/>
          </a:prstGeom>
          <a:noFill/>
        </p:spPr>
      </p:pic>
      <p:pic>
        <p:nvPicPr>
          <p:cNvPr id="5" name="Picture 4">
            <a:extLst>
              <a:ext uri="{FF2B5EF4-FFF2-40B4-BE49-F238E27FC236}">
                <a16:creationId xmlns:a16="http://schemas.microsoft.com/office/drawing/2014/main" id="{44709898-69FC-A951-FF78-A2A9B3C49D86}"/>
              </a:ext>
            </a:extLst>
          </p:cNvPr>
          <p:cNvPicPr>
            <a:picLocks noChangeAspect="1"/>
          </p:cNvPicPr>
          <p:nvPr/>
        </p:nvPicPr>
        <p:blipFill>
          <a:blip r:embed="rId6"/>
          <a:stretch>
            <a:fillRect/>
          </a:stretch>
        </p:blipFill>
        <p:spPr>
          <a:xfrm>
            <a:off x="4151699" y="5617543"/>
            <a:ext cx="419158" cy="495369"/>
          </a:xfrm>
          <a:prstGeom prst="rect">
            <a:avLst/>
          </a:prstGeom>
        </p:spPr>
      </p:pic>
      <p:pic>
        <p:nvPicPr>
          <p:cNvPr id="9" name="Picture 8">
            <a:extLst>
              <a:ext uri="{FF2B5EF4-FFF2-40B4-BE49-F238E27FC236}">
                <a16:creationId xmlns:a16="http://schemas.microsoft.com/office/drawing/2014/main" id="{39DF5472-A34A-70F6-87CD-E6A106896048}"/>
              </a:ext>
            </a:extLst>
          </p:cNvPr>
          <p:cNvPicPr>
            <a:picLocks noChangeAspect="1"/>
          </p:cNvPicPr>
          <p:nvPr/>
        </p:nvPicPr>
        <p:blipFill>
          <a:blip r:embed="rId7"/>
          <a:stretch>
            <a:fillRect/>
          </a:stretch>
        </p:blipFill>
        <p:spPr>
          <a:xfrm>
            <a:off x="5718742" y="5573901"/>
            <a:ext cx="419158" cy="735419"/>
          </a:xfrm>
          <a:prstGeom prst="rect">
            <a:avLst/>
          </a:prstGeom>
        </p:spPr>
      </p:pic>
      <p:pic>
        <p:nvPicPr>
          <p:cNvPr id="11" name="Picture 10">
            <a:extLst>
              <a:ext uri="{FF2B5EF4-FFF2-40B4-BE49-F238E27FC236}">
                <a16:creationId xmlns:a16="http://schemas.microsoft.com/office/drawing/2014/main" id="{142830E6-8909-4FE2-9C83-C72434353256}"/>
              </a:ext>
            </a:extLst>
          </p:cNvPr>
          <p:cNvPicPr>
            <a:picLocks noChangeAspect="1"/>
          </p:cNvPicPr>
          <p:nvPr/>
        </p:nvPicPr>
        <p:blipFill>
          <a:blip r:embed="rId8"/>
          <a:stretch>
            <a:fillRect/>
          </a:stretch>
        </p:blipFill>
        <p:spPr>
          <a:xfrm>
            <a:off x="7236296" y="5573900"/>
            <a:ext cx="523948" cy="615395"/>
          </a:xfrm>
          <a:prstGeom prst="rect">
            <a:avLst/>
          </a:prstGeom>
        </p:spPr>
      </p:pic>
    </p:spTree>
    <p:extLst>
      <p:ext uri="{BB962C8B-B14F-4D97-AF65-F5344CB8AC3E}">
        <p14:creationId xmlns:p14="http://schemas.microsoft.com/office/powerpoint/2010/main" val="1329798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wipe(down)">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wipe(down)">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down)">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down)">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876502C4-7D7E-426A-9005-82F32F2BFF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 y="0"/>
            <a:ext cx="9143772" cy="6858000"/>
          </a:xfrm>
          <a:prstGeom prst="rect">
            <a:avLst/>
          </a:prstGeom>
          <a:solidFill>
            <a:schemeClr val="bg2">
              <a:tint val="95000"/>
              <a:satMod val="1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eiryo"/>
            </a:endParaRPr>
          </a:p>
        </p:txBody>
      </p:sp>
      <p:sp>
        <p:nvSpPr>
          <p:cNvPr id="20" name="Freeform: Shape 19">
            <a:extLst>
              <a:ext uri="{FF2B5EF4-FFF2-40B4-BE49-F238E27FC236}">
                <a16:creationId xmlns:a16="http://schemas.microsoft.com/office/drawing/2014/main" id="{742CA0AC-CC64-41C0-A0DD-13815E957E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451804" y="0"/>
            <a:ext cx="4692082" cy="6858000"/>
          </a:xfrm>
          <a:custGeom>
            <a:avLst/>
            <a:gdLst>
              <a:gd name="connsiteX0" fmla="*/ 5163144 w 6256109"/>
              <a:gd name="connsiteY0" fmla="*/ 0 h 6858000"/>
              <a:gd name="connsiteX1" fmla="*/ 0 w 6256109"/>
              <a:gd name="connsiteY1" fmla="*/ 0 h 6858000"/>
              <a:gd name="connsiteX2" fmla="*/ 0 w 6256109"/>
              <a:gd name="connsiteY2" fmla="*/ 6858000 h 6858000"/>
              <a:gd name="connsiteX3" fmla="*/ 4369117 w 6256109"/>
              <a:gd name="connsiteY3" fmla="*/ 6858000 h 6858000"/>
              <a:gd name="connsiteX4" fmla="*/ 4398729 w 6256109"/>
              <a:gd name="connsiteY4" fmla="*/ 6830181 h 6858000"/>
              <a:gd name="connsiteX5" fmla="*/ 6256109 w 6256109"/>
              <a:gd name="connsiteY5" fmla="*/ 3651437 h 6858000"/>
              <a:gd name="connsiteX6" fmla="*/ 5194078 w 6256109"/>
              <a:gd name="connsiteY6" fmla="*/ 3743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56109" h="6858000">
                <a:moveTo>
                  <a:pt x="5163144" y="0"/>
                </a:moveTo>
                <a:lnTo>
                  <a:pt x="0" y="0"/>
                </a:lnTo>
                <a:lnTo>
                  <a:pt x="0" y="6858000"/>
                </a:lnTo>
                <a:lnTo>
                  <a:pt x="4369117" y="6858000"/>
                </a:lnTo>
                <a:lnTo>
                  <a:pt x="4398729" y="6830181"/>
                </a:lnTo>
                <a:cubicBezTo>
                  <a:pt x="5335793" y="5938874"/>
                  <a:pt x="6256109" y="5207207"/>
                  <a:pt x="6256109" y="3651437"/>
                </a:cubicBezTo>
                <a:cubicBezTo>
                  <a:pt x="6256109" y="2217590"/>
                  <a:pt x="5880783" y="928495"/>
                  <a:pt x="5194078" y="37438"/>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2" name="Freeform: Shape 21">
            <a:extLst>
              <a:ext uri="{FF2B5EF4-FFF2-40B4-BE49-F238E27FC236}">
                <a16:creationId xmlns:a16="http://schemas.microsoft.com/office/drawing/2014/main" id="{C724D673-8E36-4CE4-BE9A-83AD4B2A69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318335" y="0"/>
            <a:ext cx="1434163" cy="6858000"/>
          </a:xfrm>
          <a:custGeom>
            <a:avLst/>
            <a:gdLst>
              <a:gd name="connsiteX0" fmla="*/ 794027 w 1912217"/>
              <a:gd name="connsiteY0" fmla="*/ 0 h 6858000"/>
              <a:gd name="connsiteX1" fmla="*/ 819252 w 1912217"/>
              <a:gd name="connsiteY1" fmla="*/ 0 h 6858000"/>
              <a:gd name="connsiteX2" fmla="*/ 850186 w 1912217"/>
              <a:gd name="connsiteY2" fmla="*/ 37438 h 6858000"/>
              <a:gd name="connsiteX3" fmla="*/ 1912217 w 1912217"/>
              <a:gd name="connsiteY3" fmla="*/ 3651437 h 6858000"/>
              <a:gd name="connsiteX4" fmla="*/ 54837 w 1912217"/>
              <a:gd name="connsiteY4" fmla="*/ 6830181 h 6858000"/>
              <a:gd name="connsiteX5" fmla="*/ 25225 w 1912217"/>
              <a:gd name="connsiteY5" fmla="*/ 6858000 h 6858000"/>
              <a:gd name="connsiteX6" fmla="*/ 0 w 1912217"/>
              <a:gd name="connsiteY6" fmla="*/ 6858000 h 6858000"/>
              <a:gd name="connsiteX7" fmla="*/ 29612 w 1912217"/>
              <a:gd name="connsiteY7" fmla="*/ 6830181 h 6858000"/>
              <a:gd name="connsiteX8" fmla="*/ 1886992 w 1912217"/>
              <a:gd name="connsiteY8" fmla="*/ 3651437 h 6858000"/>
              <a:gd name="connsiteX9" fmla="*/ 824961 w 1912217"/>
              <a:gd name="connsiteY9" fmla="*/ 3743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12217" h="6858000">
                <a:moveTo>
                  <a:pt x="794027" y="0"/>
                </a:moveTo>
                <a:lnTo>
                  <a:pt x="819252" y="0"/>
                </a:lnTo>
                <a:lnTo>
                  <a:pt x="850186" y="37438"/>
                </a:lnTo>
                <a:cubicBezTo>
                  <a:pt x="1536891" y="928495"/>
                  <a:pt x="1912217" y="2217590"/>
                  <a:pt x="1912217" y="3651437"/>
                </a:cubicBezTo>
                <a:cubicBezTo>
                  <a:pt x="1912217" y="5207207"/>
                  <a:pt x="991901" y="5938874"/>
                  <a:pt x="54837" y="6830181"/>
                </a:cubicBezTo>
                <a:lnTo>
                  <a:pt x="25225" y="6858000"/>
                </a:lnTo>
                <a:lnTo>
                  <a:pt x="0" y="6858000"/>
                </a:lnTo>
                <a:lnTo>
                  <a:pt x="29612" y="6830181"/>
                </a:lnTo>
                <a:cubicBezTo>
                  <a:pt x="966676" y="5938874"/>
                  <a:pt x="1886992" y="5207207"/>
                  <a:pt x="1886992" y="3651437"/>
                </a:cubicBezTo>
                <a:cubicBezTo>
                  <a:pt x="1886992" y="2217590"/>
                  <a:pt x="1511666" y="928495"/>
                  <a:pt x="824961" y="37438"/>
                </a:cubicBezTo>
                <a:close/>
              </a:path>
            </a:pathLst>
          </a:cu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4" name="Freeform: Shape 23">
            <a:extLst>
              <a:ext uri="{FF2B5EF4-FFF2-40B4-BE49-F238E27FC236}">
                <a16:creationId xmlns:a16="http://schemas.microsoft.com/office/drawing/2014/main" id="{AD075913-6DCD-4E36-A623-F839AE995A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186617" y="0"/>
            <a:ext cx="1433953" cy="6858000"/>
          </a:xfrm>
          <a:custGeom>
            <a:avLst/>
            <a:gdLst>
              <a:gd name="connsiteX0" fmla="*/ 1046149 w 1911937"/>
              <a:gd name="connsiteY0" fmla="*/ 0 h 6858000"/>
              <a:gd name="connsiteX1" fmla="*/ 1063656 w 1911937"/>
              <a:gd name="connsiteY1" fmla="*/ 0 h 6858000"/>
              <a:gd name="connsiteX2" fmla="*/ 1127586 w 1911937"/>
              <a:gd name="connsiteY2" fmla="*/ 101159 h 6858000"/>
              <a:gd name="connsiteX3" fmla="*/ 1905102 w 1911937"/>
              <a:gd name="connsiteY3" fmla="*/ 3716702 h 6858000"/>
              <a:gd name="connsiteX4" fmla="*/ 312454 w 1911937"/>
              <a:gd name="connsiteY4" fmla="*/ 6591523 h 6858000"/>
              <a:gd name="connsiteX5" fmla="*/ 19171 w 1911937"/>
              <a:gd name="connsiteY5" fmla="*/ 6858000 h 6858000"/>
              <a:gd name="connsiteX6" fmla="*/ 0 w 1911937"/>
              <a:gd name="connsiteY6" fmla="*/ 6858000 h 6858000"/>
              <a:gd name="connsiteX7" fmla="*/ 294340 w 1911937"/>
              <a:gd name="connsiteY7" fmla="*/ 6590562 h 6858000"/>
              <a:gd name="connsiteX8" fmla="*/ 1886988 w 1911937"/>
              <a:gd name="connsiteY8" fmla="*/ 3715741 h 6858000"/>
              <a:gd name="connsiteX9" fmla="*/ 1109471 w 1911937"/>
              <a:gd name="connsiteY9" fmla="*/ 1001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11937" h="6858000">
                <a:moveTo>
                  <a:pt x="1046149" y="0"/>
                </a:moveTo>
                <a:lnTo>
                  <a:pt x="1063656" y="0"/>
                </a:lnTo>
                <a:lnTo>
                  <a:pt x="1127586" y="101159"/>
                </a:lnTo>
                <a:cubicBezTo>
                  <a:pt x="1686146" y="1045656"/>
                  <a:pt x="1959688" y="2323834"/>
                  <a:pt x="1905102" y="3716702"/>
                </a:cubicBezTo>
                <a:cubicBezTo>
                  <a:pt x="1849823" y="5127254"/>
                  <a:pt x="1130316" y="5847421"/>
                  <a:pt x="312454" y="6591523"/>
                </a:cubicBezTo>
                <a:lnTo>
                  <a:pt x="19171" y="6858000"/>
                </a:lnTo>
                <a:lnTo>
                  <a:pt x="0" y="6858000"/>
                </a:lnTo>
                <a:lnTo>
                  <a:pt x="294340" y="6590562"/>
                </a:lnTo>
                <a:cubicBezTo>
                  <a:pt x="1112201" y="5846460"/>
                  <a:pt x="1831708" y="5126294"/>
                  <a:pt x="1886988" y="3715741"/>
                </a:cubicBezTo>
                <a:cubicBezTo>
                  <a:pt x="1941574" y="2322872"/>
                  <a:pt x="1668031" y="1044695"/>
                  <a:pt x="1109471" y="100197"/>
                </a:cubicBezTo>
                <a:close/>
              </a:path>
            </a:pathLst>
          </a:custGeom>
          <a:solidFill>
            <a:srgbClr val="FFFFFF">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3" name="Content Placeholder 2"/>
          <p:cNvSpPr>
            <a:spLocks noGrp="1"/>
          </p:cNvSpPr>
          <p:nvPr>
            <p:ph idx="1"/>
          </p:nvPr>
        </p:nvSpPr>
        <p:spPr>
          <a:xfrm>
            <a:off x="251522" y="1117435"/>
            <a:ext cx="4320478" cy="5623933"/>
          </a:xfrm>
        </p:spPr>
        <p:txBody>
          <a:bodyPr vert="horz" lIns="91440" tIns="45720" rIns="91440" bIns="45720" rtlCol="0">
            <a:normAutofit/>
          </a:bodyPr>
          <a:lstStyle/>
          <a:p>
            <a:r>
              <a:rPr lang="en-GB" sz="2000" dirty="0"/>
              <a:t>To help children to remember the speed sounds a mnemonic </a:t>
            </a:r>
            <a:r>
              <a:rPr lang="en-GB" sz="2000" b="1" dirty="0"/>
              <a:t>picture card</a:t>
            </a:r>
            <a:r>
              <a:rPr lang="en-GB" sz="2000" dirty="0"/>
              <a:t> and </a:t>
            </a:r>
            <a:r>
              <a:rPr lang="en-GB" sz="2000" b="1" dirty="0"/>
              <a:t>rhyme</a:t>
            </a:r>
            <a:r>
              <a:rPr lang="en-GB" sz="2000" dirty="0"/>
              <a:t> is used.  For set 1 sounds this is linked to teaching children how to write letters accurately.</a:t>
            </a:r>
          </a:p>
          <a:p>
            <a:pPr marL="0" indent="0">
              <a:buNone/>
            </a:pPr>
            <a:endParaRPr lang="en-GB" sz="2000" dirty="0"/>
          </a:p>
          <a:p>
            <a:r>
              <a:rPr lang="en-GB" sz="2000" dirty="0"/>
              <a:t>For set 2 and 3 sounds this is to help the children to remember the digraph (when 2 letters make one sound)  or trigraph (3 letters make 1 sound) </a:t>
            </a:r>
          </a:p>
          <a:p>
            <a:pPr marL="0" indent="0">
              <a:buNone/>
            </a:pPr>
            <a:r>
              <a:rPr lang="en-GB" sz="2000" dirty="0" err="1"/>
              <a:t>e.g</a:t>
            </a:r>
            <a:r>
              <a:rPr lang="en-GB" sz="2000" dirty="0"/>
              <a:t>; for ‘ow’   the rhyme </a:t>
            </a:r>
            <a:endParaRPr lang="en-GB" sz="2000" dirty="0">
              <a:cs typeface="Calibri"/>
            </a:endParaRPr>
          </a:p>
          <a:p>
            <a:pPr marL="0" indent="0">
              <a:buNone/>
            </a:pPr>
            <a:r>
              <a:rPr lang="en-GB" sz="2000" dirty="0"/>
              <a:t>    ‘blow the snow’ is taught. </a:t>
            </a:r>
            <a:endParaRPr lang="en-GB" sz="2000" dirty="0">
              <a:cs typeface="Calibri"/>
            </a:endParaRPr>
          </a:p>
          <a:p>
            <a:pPr marL="0" indent="0">
              <a:buNone/>
            </a:pPr>
            <a:endParaRPr lang="en-GB" sz="1200" dirty="0"/>
          </a:p>
          <a:p>
            <a:pPr marL="0" indent="0">
              <a:buNone/>
            </a:pPr>
            <a:endParaRPr lang="en-GB" sz="1200" dirty="0"/>
          </a:p>
          <a:p>
            <a:pPr marL="0" indent="0">
              <a:buNone/>
            </a:pPr>
            <a:endParaRPr lang="en-GB" sz="1200" dirty="0"/>
          </a:p>
        </p:txBody>
      </p:sp>
      <p:pic>
        <p:nvPicPr>
          <p:cNvPr id="2" name="Picture 1"/>
          <p:cNvPicPr>
            <a:picLocks noChangeAspect="1"/>
          </p:cNvPicPr>
          <p:nvPr/>
        </p:nvPicPr>
        <p:blipFill>
          <a:blip r:embed="rId2"/>
          <a:stretch>
            <a:fillRect/>
          </a:stretch>
        </p:blipFill>
        <p:spPr>
          <a:xfrm>
            <a:off x="5277678" y="819334"/>
            <a:ext cx="1645920" cy="2420470"/>
          </a:xfrm>
          <a:prstGeom prst="rect">
            <a:avLst/>
          </a:prstGeom>
        </p:spPr>
      </p:pic>
      <p:pic>
        <p:nvPicPr>
          <p:cNvPr id="6" name="Picture 2" descr="http://www.victoria.torfaen.sch.uk/wb/media/Animations/Frog.jpg"/>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7141180" y="1206609"/>
            <a:ext cx="1645920" cy="164592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http://www.victoria.torfaen.sch.uk/wb/media/Animations/Frog.jpg"/>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5277678" y="4059585"/>
            <a:ext cx="1645920" cy="144545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http://ecx.images-amazon.com/images/I/41XQXa2fH5L.jpg">
            <a:hlinkClick r:id="rId5"/>
          </p:cNvPr>
          <p:cNvPicPr/>
          <p:nvPr/>
        </p:nvPicPr>
        <p:blipFill>
          <a:blip r:embed="rId6" cstate="print">
            <a:extLst>
              <a:ext uri="{28A0092B-C50C-407E-A947-70E740481C1C}">
                <a14:useLocalDpi xmlns:a14="http://schemas.microsoft.com/office/drawing/2010/main" val="0"/>
              </a:ext>
            </a:extLst>
          </a:blip>
          <a:stretch>
            <a:fillRect/>
          </a:stretch>
        </p:blipFill>
        <p:spPr bwMode="auto">
          <a:xfrm>
            <a:off x="7141180" y="4156863"/>
            <a:ext cx="1645920" cy="1250899"/>
          </a:xfrm>
          <a:prstGeom prst="rect">
            <a:avLst/>
          </a:prstGeom>
          <a:noFill/>
        </p:spPr>
      </p:pic>
      <p:pic>
        <p:nvPicPr>
          <p:cNvPr id="5" name="Picture 2" descr="http://www.victoria.torfaen.sch.uk/wb/media/Animations/Frog.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51521" y="116632"/>
            <a:ext cx="864096" cy="8841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8593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fade">
                                      <p:cBhvr>
                                        <p:cTn id="10" dur="500"/>
                                        <p:tgtEl>
                                          <p:spTgt spid="3">
                                            <p:txEl>
                                              <p:pRg st="2" end="2"/>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Effect transition="in" filter="fade">
                                      <p:cBhvr>
                                        <p:cTn id="13" dur="500"/>
                                        <p:tgtEl>
                                          <p:spTgt spid="3">
                                            <p:txEl>
                                              <p:pRg st="3" end="3"/>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4" end="4"/>
                                            </p:txEl>
                                          </p:spTgt>
                                        </p:tgtEl>
                                        <p:attrNameLst>
                                          <p:attrName>style.visibility</p:attrName>
                                        </p:attrNameLst>
                                      </p:cBhvr>
                                      <p:to>
                                        <p:strVal val="visible"/>
                                      </p:to>
                                    </p:set>
                                    <p:animEffect transition="in" filter="fade">
                                      <p:cBhvr>
                                        <p:cTn id="16"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7942995-B07F-4636-9A06-C6A104B260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A8CC74E-D22C-1187-B6D2-C4EBE25618DC}"/>
              </a:ext>
            </a:extLst>
          </p:cNvPr>
          <p:cNvSpPr>
            <a:spLocks noGrp="1"/>
          </p:cNvSpPr>
          <p:nvPr>
            <p:ph type="title"/>
          </p:nvPr>
        </p:nvSpPr>
        <p:spPr>
          <a:xfrm>
            <a:off x="801755" y="418525"/>
            <a:ext cx="3027251" cy="2387600"/>
          </a:xfrm>
        </p:spPr>
        <p:txBody>
          <a:bodyPr vert="horz" lIns="91440" tIns="45720" rIns="91440" bIns="45720" rtlCol="0" anchor="t">
            <a:normAutofit fontScale="90000"/>
          </a:bodyPr>
          <a:lstStyle/>
          <a:p>
            <a:pPr defTabSz="914400"/>
            <a:r>
              <a:rPr lang="en-GB" sz="4800" dirty="0"/>
              <a:t>How to pronounce speed sounds</a:t>
            </a:r>
            <a:endParaRPr lang="en-US" sz="4700" kern="1200" dirty="0">
              <a:solidFill>
                <a:schemeClr val="tx1"/>
              </a:solidFill>
              <a:latin typeface="+mj-lt"/>
              <a:ea typeface="+mj-ea"/>
              <a:cs typeface="+mj-cs"/>
            </a:endParaRPr>
          </a:p>
        </p:txBody>
      </p:sp>
      <p:grpSp>
        <p:nvGrpSpPr>
          <p:cNvPr id="11" name="Group 10">
            <a:extLst>
              <a:ext uri="{FF2B5EF4-FFF2-40B4-BE49-F238E27FC236}">
                <a16:creationId xmlns:a16="http://schemas.microsoft.com/office/drawing/2014/main" id="{032D8612-31EB-44CF-A1D0-14FD4C7054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 y="2984992"/>
            <a:ext cx="548639" cy="673460"/>
            <a:chOff x="3940602" y="308034"/>
            <a:chExt cx="2116791" cy="3428999"/>
          </a:xfrm>
          <a:solidFill>
            <a:schemeClr val="accent4"/>
          </a:solidFill>
        </p:grpSpPr>
        <p:sp>
          <p:nvSpPr>
            <p:cNvPr id="12" name="Rectangle 11">
              <a:extLst>
                <a:ext uri="{FF2B5EF4-FFF2-40B4-BE49-F238E27FC236}">
                  <a16:creationId xmlns:a16="http://schemas.microsoft.com/office/drawing/2014/main" id="{F19A4A0F-1B59-4DB0-9764-D10936E987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Rectangle 15">
            <a:extLst>
              <a:ext uri="{FF2B5EF4-FFF2-40B4-BE49-F238E27FC236}">
                <a16:creationId xmlns:a16="http://schemas.microsoft.com/office/drawing/2014/main" id="{B81933D1-5615-42C7-9C0B-4EB7105CCE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023252" y="0"/>
            <a:ext cx="1120748"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64357" y="391886"/>
            <a:ext cx="4507025" cy="6017078"/>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Online Media 4" title="Articulation of Phonemes">
            <a:hlinkClick r:id="" action="ppaction://media"/>
            <a:extLst>
              <a:ext uri="{FF2B5EF4-FFF2-40B4-BE49-F238E27FC236}">
                <a16:creationId xmlns:a16="http://schemas.microsoft.com/office/drawing/2014/main" id="{AB4F6C0B-76FE-B0C7-6AE5-766828AA40CA}"/>
              </a:ext>
            </a:extLst>
          </p:cNvPr>
          <p:cNvPicPr>
            <a:picLocks noGrp="1" noRot="1" noChangeAspect="1"/>
          </p:cNvPicPr>
          <p:nvPr>
            <p:ph idx="1"/>
            <a:videoFile r:link="rId1"/>
          </p:nvPr>
        </p:nvPicPr>
        <p:blipFill>
          <a:blip r:embed="rId3"/>
          <a:stretch>
            <a:fillRect/>
          </a:stretch>
        </p:blipFill>
        <p:spPr>
          <a:xfrm>
            <a:off x="4441869" y="1842623"/>
            <a:ext cx="4152000" cy="3114000"/>
          </a:xfrm>
          <a:prstGeom prst="rect">
            <a:avLst/>
          </a:prstGeom>
        </p:spPr>
      </p:pic>
      <p:sp>
        <p:nvSpPr>
          <p:cNvPr id="5" name="TextBox 4">
            <a:extLst>
              <a:ext uri="{FF2B5EF4-FFF2-40B4-BE49-F238E27FC236}">
                <a16:creationId xmlns:a16="http://schemas.microsoft.com/office/drawing/2014/main" id="{C08772B2-CACA-4BA0-0E3C-5D3DAB689383}"/>
              </a:ext>
            </a:extLst>
          </p:cNvPr>
          <p:cNvSpPr txBox="1"/>
          <p:nvPr/>
        </p:nvSpPr>
        <p:spPr>
          <a:xfrm>
            <a:off x="801755" y="2984992"/>
            <a:ext cx="3104029" cy="3139321"/>
          </a:xfrm>
          <a:prstGeom prst="rect">
            <a:avLst/>
          </a:prstGeom>
          <a:noFill/>
        </p:spPr>
        <p:txBody>
          <a:bodyPr wrap="square" rtlCol="0">
            <a:spAutoFit/>
          </a:bodyPr>
          <a:lstStyle/>
          <a:p>
            <a:pPr marL="0" indent="0">
              <a:buNone/>
            </a:pPr>
            <a:r>
              <a:rPr lang="en-GB" sz="1800" dirty="0"/>
              <a:t>It is really important that the sounds are pronounced clearly.  You may hear this referred to as using ‘pure sounds’.</a:t>
            </a:r>
          </a:p>
          <a:p>
            <a:pPr marL="0" indent="0">
              <a:buNone/>
            </a:pPr>
            <a:endParaRPr lang="en-US" sz="1800" dirty="0"/>
          </a:p>
          <a:p>
            <a:pPr marL="0" indent="0">
              <a:buNone/>
            </a:pPr>
            <a:r>
              <a:rPr lang="en-GB" sz="1800" dirty="0"/>
              <a:t>Watch the following you tube link:</a:t>
            </a:r>
          </a:p>
          <a:p>
            <a:pPr marL="0" indent="0">
              <a:buNone/>
            </a:pPr>
            <a:r>
              <a:rPr lang="en-GB" sz="1800" dirty="0">
                <a:hlinkClick r:id="rId4"/>
              </a:rPr>
              <a:t>http://www.youtube.com/watch?v=BqhXUW_v-1s</a:t>
            </a:r>
            <a:r>
              <a:rPr lang="en-GB" sz="1800" dirty="0"/>
              <a:t> </a:t>
            </a:r>
          </a:p>
          <a:p>
            <a:endParaRPr lang="en-GB" dirty="0"/>
          </a:p>
        </p:txBody>
      </p:sp>
    </p:spTree>
    <p:extLst>
      <p:ext uri="{BB962C8B-B14F-4D97-AF65-F5344CB8AC3E}">
        <p14:creationId xmlns:p14="http://schemas.microsoft.com/office/powerpoint/2010/main" val="11893026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DBC6133C-0615-4CE4-9132-37E609A9BD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3DAC3C2-61CA-9ECC-B1A7-54B728474E23}"/>
              </a:ext>
            </a:extLst>
          </p:cNvPr>
          <p:cNvSpPr>
            <a:spLocks noGrp="1"/>
          </p:cNvSpPr>
          <p:nvPr>
            <p:ph type="title"/>
          </p:nvPr>
        </p:nvSpPr>
        <p:spPr>
          <a:xfrm>
            <a:off x="483798" y="525982"/>
            <a:ext cx="3212237" cy="1200361"/>
          </a:xfrm>
        </p:spPr>
        <p:txBody>
          <a:bodyPr anchor="b">
            <a:normAutofit/>
          </a:bodyPr>
          <a:lstStyle/>
          <a:p>
            <a:r>
              <a:rPr lang="en-GB" sz="3200" b="1" dirty="0"/>
              <a:t>Split digraph</a:t>
            </a:r>
            <a:endParaRPr lang="en-GB" sz="3100" b="1" dirty="0"/>
          </a:p>
        </p:txBody>
      </p:sp>
      <p:sp>
        <p:nvSpPr>
          <p:cNvPr id="13" name="Rectangle 12">
            <a:extLst>
              <a:ext uri="{FF2B5EF4-FFF2-40B4-BE49-F238E27FC236}">
                <a16:creationId xmlns:a16="http://schemas.microsoft.com/office/drawing/2014/main" id="{169CC832-2974-4E8D-90ED-3E2941BA73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62399" y="1944913"/>
            <a:ext cx="301752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C604B5AC-6FB8-169A-0C6F-F55429C3A4B4}"/>
              </a:ext>
            </a:extLst>
          </p:cNvPr>
          <p:cNvSpPr>
            <a:spLocks noGrp="1"/>
          </p:cNvSpPr>
          <p:nvPr>
            <p:ph idx="1"/>
          </p:nvPr>
        </p:nvSpPr>
        <p:spPr>
          <a:xfrm>
            <a:off x="483799" y="2031101"/>
            <a:ext cx="3212238" cy="3619261"/>
          </a:xfrm>
        </p:spPr>
        <p:txBody>
          <a:bodyPr anchor="ctr">
            <a:normAutofit lnSpcReduction="10000"/>
          </a:bodyPr>
          <a:lstStyle/>
          <a:p>
            <a:pPr marL="285750" indent="-285750">
              <a:spcBef>
                <a:spcPct val="20000"/>
              </a:spcBef>
              <a:buFont typeface="Arial"/>
              <a:buChar char="•"/>
            </a:pPr>
            <a:r>
              <a:rPr lang="en-GB" sz="2000" dirty="0"/>
              <a:t>Sometimes referred to as: silent ‘e’/ mute ‘e’/ magic ‘e’ its technical name is </a:t>
            </a:r>
            <a:r>
              <a:rPr lang="en-GB" sz="2000" b="1" u="sng" dirty="0"/>
              <a:t>split digraph.</a:t>
            </a:r>
          </a:p>
          <a:p>
            <a:pPr marL="285750" indent="-285750">
              <a:spcBef>
                <a:spcPct val="20000"/>
              </a:spcBef>
              <a:buFont typeface="Arial"/>
              <a:buChar char="•"/>
            </a:pPr>
            <a:endParaRPr lang="en-GB" sz="2000" b="1" u="sng" dirty="0"/>
          </a:p>
          <a:p>
            <a:pPr marL="285750" indent="-285750">
              <a:spcBef>
                <a:spcPct val="20000"/>
              </a:spcBef>
              <a:buFont typeface="Arial"/>
              <a:buChar char="•"/>
            </a:pPr>
            <a:r>
              <a:rPr lang="en-GB" sz="2000" dirty="0">
                <a:ea typeface="+mn-lt"/>
                <a:cs typeface="+mn-lt"/>
              </a:rPr>
              <a:t>The children are taught to recognise this as 1 special sound.  The ‘e’ does not make a separate sound at the end of the word but  has changed the first vowel sound.   </a:t>
            </a:r>
            <a:endParaRPr lang="en-US" sz="2000" dirty="0">
              <a:ea typeface="+mn-lt"/>
              <a:cs typeface="+mn-lt"/>
            </a:endParaRPr>
          </a:p>
          <a:p>
            <a:pPr marL="0" indent="0">
              <a:spcBef>
                <a:spcPct val="20000"/>
              </a:spcBef>
              <a:buNone/>
            </a:pPr>
            <a:endParaRPr lang="en-GB" sz="1600" dirty="0">
              <a:ea typeface="+mn-lt"/>
              <a:cs typeface="+mn-lt"/>
            </a:endParaRPr>
          </a:p>
        </p:txBody>
      </p:sp>
      <p:sp>
        <p:nvSpPr>
          <p:cNvPr id="15" name="Rectangle 14">
            <a:extLst>
              <a:ext uri="{FF2B5EF4-FFF2-40B4-BE49-F238E27FC236}">
                <a16:creationId xmlns:a16="http://schemas.microsoft.com/office/drawing/2014/main" id="{55222F96-971A-4F90-B841-6BAB416C7A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61965" y="6072626"/>
            <a:ext cx="740664" cy="11559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08980754-6F4B-43C9-B9BE-127B6BED65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336109" y="1694387"/>
            <a:ext cx="740664" cy="887511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2C1BBA94-3F40-40AA-8BB9-E69E25E537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72594" y="354959"/>
            <a:ext cx="4638730" cy="591521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C84D269B-C7DE-CDB9-76CB-9E8D6D4155AB}"/>
              </a:ext>
            </a:extLst>
          </p:cNvPr>
          <p:cNvPicPr/>
          <p:nvPr/>
        </p:nvPicPr>
        <p:blipFill>
          <a:blip r:embed="rId2" cstate="print">
            <a:extLst>
              <a:ext uri="{28A0092B-C50C-407E-A947-70E740481C1C}">
                <a14:useLocalDpi xmlns:a14="http://schemas.microsoft.com/office/drawing/2010/main" val="0"/>
              </a:ext>
            </a:extLst>
          </a:blip>
          <a:stretch>
            <a:fillRect/>
          </a:stretch>
        </p:blipFill>
        <p:spPr bwMode="auto">
          <a:xfrm>
            <a:off x="5095545" y="911027"/>
            <a:ext cx="2992828" cy="3939560"/>
          </a:xfrm>
          <a:prstGeom prst="rect">
            <a:avLst/>
          </a:prstGeom>
          <a:noFill/>
        </p:spPr>
      </p:pic>
      <p:sp>
        <p:nvSpPr>
          <p:cNvPr id="8" name="TextBox 7">
            <a:extLst>
              <a:ext uri="{FF2B5EF4-FFF2-40B4-BE49-F238E27FC236}">
                <a16:creationId xmlns:a16="http://schemas.microsoft.com/office/drawing/2014/main" id="{C3452FE5-A96A-D203-8EE1-E894B50CDA73}"/>
              </a:ext>
            </a:extLst>
          </p:cNvPr>
          <p:cNvSpPr txBox="1"/>
          <p:nvPr/>
        </p:nvSpPr>
        <p:spPr>
          <a:xfrm>
            <a:off x="4688337" y="4825798"/>
            <a:ext cx="4572000" cy="1040285"/>
          </a:xfrm>
          <a:prstGeom prst="rect">
            <a:avLst/>
          </a:prstGeom>
          <a:noFill/>
        </p:spPr>
        <p:txBody>
          <a:bodyPr wrap="square">
            <a:spAutoFit/>
          </a:bodyPr>
          <a:lstStyle/>
          <a:p>
            <a:pPr>
              <a:spcBef>
                <a:spcPct val="20000"/>
              </a:spcBef>
            </a:pPr>
            <a:r>
              <a:rPr lang="en-GB" sz="2800" dirty="0">
                <a:ea typeface="+mn-lt"/>
                <a:cs typeface="+mn-lt"/>
              </a:rPr>
              <a:t>win  w</a:t>
            </a:r>
            <a:r>
              <a:rPr lang="en-GB" sz="2800" dirty="0">
                <a:solidFill>
                  <a:srgbClr val="FF99FF"/>
                </a:solidFill>
                <a:ea typeface="+mn-lt"/>
                <a:cs typeface="+mn-lt"/>
              </a:rPr>
              <a:t>i</a:t>
            </a:r>
            <a:r>
              <a:rPr lang="en-GB" sz="2800" dirty="0">
                <a:ea typeface="+mn-lt"/>
                <a:cs typeface="+mn-lt"/>
              </a:rPr>
              <a:t>n</a:t>
            </a:r>
            <a:r>
              <a:rPr lang="en-GB" sz="2800" dirty="0">
                <a:solidFill>
                  <a:srgbClr val="FF99FF"/>
                </a:solidFill>
                <a:ea typeface="+mn-lt"/>
                <a:cs typeface="+mn-lt"/>
              </a:rPr>
              <a:t>e      </a:t>
            </a:r>
            <a:r>
              <a:rPr lang="en-GB" sz="2800" dirty="0">
                <a:ea typeface="+mn-lt"/>
                <a:cs typeface="+mn-lt"/>
              </a:rPr>
              <a:t>m</a:t>
            </a:r>
            <a:r>
              <a:rPr lang="en-GB" sz="2800" dirty="0">
                <a:solidFill>
                  <a:srgbClr val="FF99FF"/>
                </a:solidFill>
                <a:ea typeface="+mn-lt"/>
                <a:cs typeface="+mn-lt"/>
              </a:rPr>
              <a:t>a</a:t>
            </a:r>
            <a:r>
              <a:rPr lang="en-GB" sz="2800" dirty="0">
                <a:ea typeface="+mn-lt"/>
                <a:cs typeface="+mn-lt"/>
              </a:rPr>
              <a:t>n</a:t>
            </a:r>
            <a:r>
              <a:rPr lang="en-GB" sz="2800" dirty="0">
                <a:solidFill>
                  <a:srgbClr val="FF99FF"/>
                </a:solidFill>
                <a:ea typeface="+mn-lt"/>
                <a:cs typeface="+mn-lt"/>
              </a:rPr>
              <a:t>  </a:t>
            </a:r>
            <a:r>
              <a:rPr lang="en-GB" sz="2800" dirty="0">
                <a:ea typeface="+mn-lt"/>
                <a:cs typeface="+mn-lt"/>
              </a:rPr>
              <a:t>m</a:t>
            </a:r>
            <a:r>
              <a:rPr lang="en-GB" sz="2800" dirty="0">
                <a:solidFill>
                  <a:srgbClr val="FF99FF"/>
                </a:solidFill>
                <a:ea typeface="+mn-lt"/>
                <a:cs typeface="+mn-lt"/>
              </a:rPr>
              <a:t>a</a:t>
            </a:r>
            <a:r>
              <a:rPr lang="en-GB" sz="2800" dirty="0">
                <a:ea typeface="+mn-lt"/>
                <a:cs typeface="+mn-lt"/>
              </a:rPr>
              <a:t>n</a:t>
            </a:r>
            <a:r>
              <a:rPr lang="en-GB" sz="2800" dirty="0">
                <a:solidFill>
                  <a:srgbClr val="FF99FF"/>
                </a:solidFill>
                <a:ea typeface="+mn-lt"/>
                <a:cs typeface="+mn-lt"/>
              </a:rPr>
              <a:t>e     </a:t>
            </a:r>
          </a:p>
          <a:p>
            <a:pPr>
              <a:spcBef>
                <a:spcPct val="20000"/>
              </a:spcBef>
            </a:pPr>
            <a:r>
              <a:rPr lang="en-GB" sz="2800" dirty="0">
                <a:ea typeface="+mn-lt"/>
                <a:cs typeface="+mn-lt"/>
              </a:rPr>
              <a:t>t</a:t>
            </a:r>
            <a:r>
              <a:rPr lang="en-GB" sz="2800" dirty="0">
                <a:solidFill>
                  <a:srgbClr val="FF99FF"/>
                </a:solidFill>
                <a:ea typeface="+mn-lt"/>
                <a:cs typeface="+mn-lt"/>
              </a:rPr>
              <a:t>u</a:t>
            </a:r>
            <a:r>
              <a:rPr lang="en-GB" sz="2800" dirty="0">
                <a:ea typeface="+mn-lt"/>
                <a:cs typeface="+mn-lt"/>
              </a:rPr>
              <a:t>n</a:t>
            </a:r>
            <a:r>
              <a:rPr lang="en-GB" sz="2800" dirty="0">
                <a:solidFill>
                  <a:srgbClr val="FF99FF"/>
                </a:solidFill>
                <a:ea typeface="+mn-lt"/>
                <a:cs typeface="+mn-lt"/>
              </a:rPr>
              <a:t>e</a:t>
            </a:r>
          </a:p>
        </p:txBody>
      </p:sp>
    </p:spTree>
    <p:extLst>
      <p:ext uri="{BB962C8B-B14F-4D97-AF65-F5344CB8AC3E}">
        <p14:creationId xmlns:p14="http://schemas.microsoft.com/office/powerpoint/2010/main" val="459681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B8D9AA80867A9F45A260D426560E93F5" ma:contentTypeVersion="19" ma:contentTypeDescription="Create a new document." ma:contentTypeScope="" ma:versionID="334371ec745db90fddf68ff12df3c3c8">
  <xsd:schema xmlns:xsd="http://www.w3.org/2001/XMLSchema" xmlns:xs="http://www.w3.org/2001/XMLSchema" xmlns:p="http://schemas.microsoft.com/office/2006/metadata/properties" xmlns:ns2="6f49690c-def7-4262-a2a7-c674cb9a0db9" xmlns:ns3="54d3de96-1e39-49c4-81c1-27b5a60193ca" xmlns:ns4="b42ab54c-3ccc-420f-9dec-d8557292fef6" targetNamespace="http://schemas.microsoft.com/office/2006/metadata/properties" ma:root="true" ma:fieldsID="cdee67a8f6e66e9b5ad22044c3485f82" ns2:_="" ns3:_="" ns4:_="">
    <xsd:import namespace="6f49690c-def7-4262-a2a7-c674cb9a0db9"/>
    <xsd:import namespace="54d3de96-1e39-49c4-81c1-27b5a60193ca"/>
    <xsd:import namespace="b42ab54c-3ccc-420f-9dec-d8557292fef6"/>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Location" minOccurs="0"/>
                <xsd:element ref="ns2:MediaServiceOCR" minOccurs="0"/>
                <xsd:element ref="ns2:MediaServiceAutoKeyPoints" minOccurs="0"/>
                <xsd:element ref="ns2:MediaServiceKeyPoints" minOccurs="0"/>
                <xsd:element ref="ns3:SharedWithUsers" minOccurs="0"/>
                <xsd:element ref="ns3:SharedWithDetails" minOccurs="0"/>
                <xsd:element ref="ns2:MediaLengthInSeconds" minOccurs="0"/>
                <xsd:element ref="ns2:lcf76f155ced4ddcb4097134ff3c332f" minOccurs="0"/>
                <xsd:element ref="ns4:TaxCatchAll" minOccurs="0"/>
                <xsd:element ref="ns2:_Flow_SignoffStatu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f49690c-def7-4262-a2a7-c674cb9a0db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Location" ma:index="14" nillable="true" ma:displayName="Location" ma:internalName="MediaServiceLocation"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a2ee9a29-5d3b-47f4-bb28-73bb36778aab" ma:termSetId="09814cd3-568e-fe90-9814-8d621ff8fb84" ma:anchorId="fba54fb3-c3e1-fe81-a776-ca4b69148c4d" ma:open="true" ma:isKeyword="false">
      <xsd:complexType>
        <xsd:sequence>
          <xsd:element ref="pc:Terms" minOccurs="0" maxOccurs="1"/>
        </xsd:sequence>
      </xsd:complexType>
    </xsd:element>
    <xsd:element name="_Flow_SignoffStatus" ma:index="24" nillable="true" ma:displayName="Sign-off status" ma:internalName="Sign_x002d_off_x0020_status">
      <xsd:simpleType>
        <xsd:restriction base="dms:Text"/>
      </xsd:simple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4d3de96-1e39-49c4-81c1-27b5a60193ca"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b42ab54c-3ccc-420f-9dec-d8557292fef6"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6debb01f-d3d0-4d37-b937-29c69ee7f5be}" ma:internalName="TaxCatchAll" ma:showField="CatchAllData" ma:web="b42ab54c-3ccc-420f-9dec-d8557292fef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b42ab54c-3ccc-420f-9dec-d8557292fef6" xsi:nil="true"/>
    <lcf76f155ced4ddcb4097134ff3c332f xmlns="6f49690c-def7-4262-a2a7-c674cb9a0db9">
      <Terms xmlns="http://schemas.microsoft.com/office/infopath/2007/PartnerControls"/>
    </lcf76f155ced4ddcb4097134ff3c332f>
    <_Flow_SignoffStatus xmlns="6f49690c-def7-4262-a2a7-c674cb9a0db9" xsi:nil="true"/>
  </documentManagement>
</p:properties>
</file>

<file path=customXml/itemProps1.xml><?xml version="1.0" encoding="utf-8"?>
<ds:datastoreItem xmlns:ds="http://schemas.openxmlformats.org/officeDocument/2006/customXml" ds:itemID="{37D79479-034F-442D-932C-CC97435E907A}">
  <ds:schemaRefs>
    <ds:schemaRef ds:uri="http://schemas.microsoft.com/sharepoint/v3/contenttype/forms"/>
  </ds:schemaRefs>
</ds:datastoreItem>
</file>

<file path=customXml/itemProps2.xml><?xml version="1.0" encoding="utf-8"?>
<ds:datastoreItem xmlns:ds="http://schemas.openxmlformats.org/officeDocument/2006/customXml" ds:itemID="{58C12817-22AB-4A13-A9E3-931248478E2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f49690c-def7-4262-a2a7-c674cb9a0db9"/>
    <ds:schemaRef ds:uri="54d3de96-1e39-49c4-81c1-27b5a60193ca"/>
    <ds:schemaRef ds:uri="b42ab54c-3ccc-420f-9dec-d8557292fef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60292379-92F8-4386-9A4C-2E5BA590EFB6}">
  <ds:schemaRefs>
    <ds:schemaRef ds:uri="http://schemas.microsoft.com/office/2006/metadata/properties"/>
    <ds:schemaRef ds:uri="http://schemas.microsoft.com/office/infopath/2007/PartnerControls"/>
    <ds:schemaRef ds:uri="http://schemas.openxmlformats.org/package/2006/metadata/core-properties"/>
    <ds:schemaRef ds:uri="http://purl.org/dc/elements/1.1/"/>
    <ds:schemaRef ds:uri="http://www.w3.org/XML/1998/namespace"/>
    <ds:schemaRef ds:uri="54d3de96-1e39-49c4-81c1-27b5a60193ca"/>
    <ds:schemaRef ds:uri="http://schemas.microsoft.com/office/2006/documentManagement/types"/>
    <ds:schemaRef ds:uri="http://purl.org/dc/terms/"/>
    <ds:schemaRef ds:uri="b42ab54c-3ccc-420f-9dec-d8557292fef6"/>
    <ds:schemaRef ds:uri="6f49690c-def7-4262-a2a7-c674cb9a0db9"/>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Office Theme</Template>
  <TotalTime>953</TotalTime>
  <Words>1154</Words>
  <Application>Microsoft Office PowerPoint</Application>
  <PresentationFormat>On-screen Show (4:3)</PresentationFormat>
  <Paragraphs>128</Paragraphs>
  <Slides>28</Slides>
  <Notes>7</Notes>
  <HiddenSlides>0</HiddenSlides>
  <MMClips>2</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28</vt:i4>
      </vt:variant>
    </vt:vector>
  </HeadingPairs>
  <TitlesOfParts>
    <vt:vector size="34" baseType="lpstr">
      <vt:lpstr>Meiryo</vt:lpstr>
      <vt:lpstr>Aptos</vt:lpstr>
      <vt:lpstr>Aptos Display</vt:lpstr>
      <vt:lpstr>Arial</vt:lpstr>
      <vt:lpstr>Calibri</vt:lpstr>
      <vt:lpstr>Office Theme</vt:lpstr>
      <vt:lpstr>Read Write Inc Phonics Parent Workshop</vt:lpstr>
      <vt:lpstr>Synthetic Phonics</vt:lpstr>
      <vt:lpstr>PowerPoint Presentation</vt:lpstr>
      <vt:lpstr>PowerPoint Presentation</vt:lpstr>
      <vt:lpstr>Set 1, 2 or 3 Speed Sounds</vt:lpstr>
      <vt:lpstr>Set 2 &amp; 3 Speed Sounds</vt:lpstr>
      <vt:lpstr>PowerPoint Presentation</vt:lpstr>
      <vt:lpstr>How to pronounce speed sounds</vt:lpstr>
      <vt:lpstr>Split digraph</vt:lpstr>
      <vt:lpstr>Blending</vt:lpstr>
      <vt:lpstr>Blending/Green Cards/Red Cards</vt:lpstr>
      <vt:lpstr>Fred Fingers</vt:lpstr>
      <vt:lpstr>Year 1 Phonics test</vt:lpstr>
      <vt:lpstr>PowerPoint Presentation</vt:lpstr>
      <vt:lpstr>PowerPoint Presentation</vt:lpstr>
      <vt:lpstr>Phonics Screening Check</vt:lpstr>
      <vt:lpstr>Access Arrangements</vt:lpstr>
      <vt:lpstr>Training video</vt:lpstr>
      <vt:lpstr>Easter Home learning  </vt:lpstr>
      <vt:lpstr>Read lots of stories to your child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Phonics Staff Meeting 11th November</dc:title>
  <dc:creator>Lisa Christiansen</dc:creator>
  <cp:lastModifiedBy>Lisa Christiansen</cp:lastModifiedBy>
  <cp:revision>303</cp:revision>
  <dcterms:created xsi:type="dcterms:W3CDTF">2013-11-09T13:38:54Z</dcterms:created>
  <dcterms:modified xsi:type="dcterms:W3CDTF">2024-03-28T16:51:51Z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0x010100B8D9AA80867A9F45A260D426560E93F5</vt:lpwstr>
  </property>
  <property fmtid="{D5CDD505-2E9C-101B-9397-08002B2CF9AE}" pid="3" name="MediaServiceImageTags">
    <vt:lpwstr/>
  </property>
</Properties>
</file>