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58" r:id="rId3"/>
    <p:sldId id="257" r:id="rId4"/>
  </p:sldIdLst>
  <p:sldSz cx="9906000" cy="6858000" type="A4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" roundtripDataSignature="AMtx7miuR5d93Qu8QNLc/o/S6ajpLOqL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7E80"/>
    <a:srgbClr val="55C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F555132-554D-469D-95EE-4DA213DD18F2}">
  <a:tblStyle styleId="{5F555132-554D-469D-95EE-4DA213DD18F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0"/>
  </p:normalViewPr>
  <p:slideViewPr>
    <p:cSldViewPr snapToGrid="0">
      <p:cViewPr varScale="1">
        <p:scale>
          <a:sx n="105" d="100"/>
          <a:sy n="105" d="100"/>
        </p:scale>
        <p:origin x="15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11" Type="http://schemas.openxmlformats.org/officeDocument/2006/relationships/viewProps" Target="viewProps.xml"/><Relationship Id="rId5" Type="http://schemas.openxmlformats.org/officeDocument/2006/relationships/notesMaster" Target="notesMasters/notesMaster1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customschemas.google.com/relationships/presentationmetadata" Target="metadata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a Montgomery" userId="a5f23681-46ec-49e8-b833-5cf5d4fd877e" providerId="ADAL" clId="{707FA3BE-6B87-4709-8878-C58939F33891}"/>
    <pc:docChg chg="modSld">
      <pc:chgData name="Alexandra Montgomery" userId="a5f23681-46ec-49e8-b833-5cf5d4fd877e" providerId="ADAL" clId="{707FA3BE-6B87-4709-8878-C58939F33891}" dt="2024-02-12T11:25:30.431" v="14" actId="1076"/>
      <pc:docMkLst>
        <pc:docMk/>
      </pc:docMkLst>
      <pc:sldChg chg="modSp mod">
        <pc:chgData name="Alexandra Montgomery" userId="a5f23681-46ec-49e8-b833-5cf5d4fd877e" providerId="ADAL" clId="{707FA3BE-6B87-4709-8878-C58939F33891}" dt="2024-02-12T11:25:30.431" v="14" actId="1076"/>
        <pc:sldMkLst>
          <pc:docMk/>
          <pc:sldMk cId="0" sldId="258"/>
        </pc:sldMkLst>
        <pc:graphicFrameChg chg="modGraphic">
          <ac:chgData name="Alexandra Montgomery" userId="a5f23681-46ec-49e8-b833-5cf5d4fd877e" providerId="ADAL" clId="{707FA3BE-6B87-4709-8878-C58939F33891}" dt="2024-02-12T11:25:03.852" v="3" actId="14734"/>
          <ac:graphicFrameMkLst>
            <pc:docMk/>
            <pc:sldMk cId="0" sldId="258"/>
            <ac:graphicFrameMk id="2" creationId="{9E0A0CC6-A784-4155-AE59-C55F82EF228F}"/>
          </ac:graphicFrameMkLst>
        </pc:graphicFrameChg>
        <pc:picChg chg="mod">
          <ac:chgData name="Alexandra Montgomery" userId="a5f23681-46ec-49e8-b833-5cf5d4fd877e" providerId="ADAL" clId="{707FA3BE-6B87-4709-8878-C58939F33891}" dt="2024-02-12T11:24:58.832" v="1" actId="1076"/>
          <ac:picMkLst>
            <pc:docMk/>
            <pc:sldMk cId="0" sldId="258"/>
            <ac:picMk id="38" creationId="{CD0AE83D-DD2E-A175-32EE-FDC4C795DB4F}"/>
          </ac:picMkLst>
        </pc:picChg>
        <pc:picChg chg="mod">
          <ac:chgData name="Alexandra Montgomery" userId="a5f23681-46ec-49e8-b833-5cf5d4fd877e" providerId="ADAL" clId="{707FA3BE-6B87-4709-8878-C58939F33891}" dt="2024-02-12T11:25:30.431" v="14" actId="1076"/>
          <ac:picMkLst>
            <pc:docMk/>
            <pc:sldMk cId="0" sldId="258"/>
            <ac:picMk id="39" creationId="{0A088CA5-D9E8-28D3-AD6D-AA743EE5CD37}"/>
          </ac:picMkLst>
        </pc:picChg>
        <pc:picChg chg="mod">
          <ac:chgData name="Alexandra Montgomery" userId="a5f23681-46ec-49e8-b833-5cf5d4fd877e" providerId="ADAL" clId="{707FA3BE-6B87-4709-8878-C58939F33891}" dt="2024-02-12T11:25:09.292" v="4" actId="1076"/>
          <ac:picMkLst>
            <pc:docMk/>
            <pc:sldMk cId="0" sldId="258"/>
            <ac:picMk id="40" creationId="{2ED11A0E-1C1E-5B98-B8E9-6DCFDCEBF445}"/>
          </ac:picMkLst>
        </pc:picChg>
        <pc:picChg chg="mod">
          <ac:chgData name="Alexandra Montgomery" userId="a5f23681-46ec-49e8-b833-5cf5d4fd877e" providerId="ADAL" clId="{707FA3BE-6B87-4709-8878-C58939F33891}" dt="2024-02-12T11:25:12.418" v="5" actId="1076"/>
          <ac:picMkLst>
            <pc:docMk/>
            <pc:sldMk cId="0" sldId="258"/>
            <ac:picMk id="42" creationId="{C4C89B6A-6538-DDBC-A081-C52CE00CFA4F}"/>
          </ac:picMkLst>
        </pc:picChg>
        <pc:picChg chg="mod">
          <ac:chgData name="Alexandra Montgomery" userId="a5f23681-46ec-49e8-b833-5cf5d4fd877e" providerId="ADAL" clId="{707FA3BE-6B87-4709-8878-C58939F33891}" dt="2024-02-12T11:25:14.152" v="6" actId="1076"/>
          <ac:picMkLst>
            <pc:docMk/>
            <pc:sldMk cId="0" sldId="258"/>
            <ac:picMk id="44" creationId="{65ACFE91-9AAE-B246-A035-2CCBA178C949}"/>
          </ac:picMkLst>
        </pc:picChg>
        <pc:picChg chg="mod">
          <ac:chgData name="Alexandra Montgomery" userId="a5f23681-46ec-49e8-b833-5cf5d4fd877e" providerId="ADAL" clId="{707FA3BE-6B87-4709-8878-C58939F33891}" dt="2024-02-12T11:25:16.161" v="7" actId="1076"/>
          <ac:picMkLst>
            <pc:docMk/>
            <pc:sldMk cId="0" sldId="258"/>
            <ac:picMk id="46" creationId="{F48AF048-025B-7EAC-A826-43E0F1E411F0}"/>
          </ac:picMkLst>
        </pc:picChg>
        <pc:picChg chg="mod">
          <ac:chgData name="Alexandra Montgomery" userId="a5f23681-46ec-49e8-b833-5cf5d4fd877e" providerId="ADAL" clId="{707FA3BE-6B87-4709-8878-C58939F33891}" dt="2024-02-12T11:25:17.683" v="8" actId="1076"/>
          <ac:picMkLst>
            <pc:docMk/>
            <pc:sldMk cId="0" sldId="258"/>
            <ac:picMk id="48" creationId="{AD9BAA89-DFF9-7D23-3052-2708D15ED402}"/>
          </ac:picMkLst>
        </pc:picChg>
        <pc:picChg chg="mod">
          <ac:chgData name="Alexandra Montgomery" userId="a5f23681-46ec-49e8-b833-5cf5d4fd877e" providerId="ADAL" clId="{707FA3BE-6B87-4709-8878-C58939F33891}" dt="2024-02-12T11:25:19.364" v="9" actId="1076"/>
          <ac:picMkLst>
            <pc:docMk/>
            <pc:sldMk cId="0" sldId="258"/>
            <ac:picMk id="50" creationId="{5DCC8FFB-F1C4-5232-7FD6-082BEEF0FDC4}"/>
          </ac:picMkLst>
        </pc:picChg>
        <pc:picChg chg="mod">
          <ac:chgData name="Alexandra Montgomery" userId="a5f23681-46ec-49e8-b833-5cf5d4fd877e" providerId="ADAL" clId="{707FA3BE-6B87-4709-8878-C58939F33891}" dt="2024-02-12T11:25:21.372" v="10" actId="1076"/>
          <ac:picMkLst>
            <pc:docMk/>
            <pc:sldMk cId="0" sldId="258"/>
            <ac:picMk id="52" creationId="{849A1F74-DB65-FCB5-6B72-60614BFABE31}"/>
          </ac:picMkLst>
        </pc:picChg>
        <pc:picChg chg="mod">
          <ac:chgData name="Alexandra Montgomery" userId="a5f23681-46ec-49e8-b833-5cf5d4fd877e" providerId="ADAL" clId="{707FA3BE-6B87-4709-8878-C58939F33891}" dt="2024-02-12T11:25:24.681" v="11" actId="1076"/>
          <ac:picMkLst>
            <pc:docMk/>
            <pc:sldMk cId="0" sldId="258"/>
            <ac:picMk id="54" creationId="{DE3C8E03-4BA3-D966-82A1-A8489B561FED}"/>
          </ac:picMkLst>
        </pc:picChg>
        <pc:picChg chg="mod">
          <ac:chgData name="Alexandra Montgomery" userId="a5f23681-46ec-49e8-b833-5cf5d4fd877e" providerId="ADAL" clId="{707FA3BE-6B87-4709-8878-C58939F33891}" dt="2024-02-12T11:25:27.142" v="12" actId="1076"/>
          <ac:picMkLst>
            <pc:docMk/>
            <pc:sldMk cId="0" sldId="258"/>
            <ac:picMk id="56" creationId="{A4745053-6E38-C614-E4C6-B1D52BC6AB53}"/>
          </ac:picMkLst>
        </pc:picChg>
        <pc:picChg chg="mod">
          <ac:chgData name="Alexandra Montgomery" userId="a5f23681-46ec-49e8-b833-5cf5d4fd877e" providerId="ADAL" clId="{707FA3BE-6B87-4709-8878-C58939F33891}" dt="2024-02-12T11:25:28.781" v="13" actId="1076"/>
          <ac:picMkLst>
            <pc:docMk/>
            <pc:sldMk cId="0" sldId="258"/>
            <ac:picMk id="58" creationId="{FC1BCD48-617D-3E30-A43E-9547EA30434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 rot="5400000">
            <a:off x="2777332" y="-270668"/>
            <a:ext cx="4351338" cy="854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 rot="5400000">
            <a:off x="5251054" y="2203054"/>
            <a:ext cx="5811838" cy="2135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 rot="5400000">
            <a:off x="917179" y="128984"/>
            <a:ext cx="5811838" cy="628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42100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3"/>
          </p:nvPr>
        </p:nvSpPr>
        <p:spPr>
          <a:xfrm>
            <a:off x="5014913" y="1681163"/>
            <a:ext cx="4211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4"/>
          </p:nvPr>
        </p:nvSpPr>
        <p:spPr>
          <a:xfrm>
            <a:off x="5014913" y="2505075"/>
            <a:ext cx="4211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>
            <a:spLocks noGrp="1"/>
          </p:cNvSpPr>
          <p:nvPr>
            <p:ph type="pic" idx="2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jp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40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A picture containing 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266" y="1600061"/>
            <a:ext cx="2711661" cy="482382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>
            <a:off x="2574" y="6541961"/>
            <a:ext cx="9910205" cy="328446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6945735" y="6591677"/>
            <a:ext cx="294259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Developing Experts Copyright 2022 All Rights Reserved</a:t>
            </a:r>
            <a:endParaRPr/>
          </a:p>
        </p:txBody>
      </p:sp>
      <p:sp>
        <p:nvSpPr>
          <p:cNvPr id="87" name="Google Shape;87;p1"/>
          <p:cNvSpPr/>
          <p:nvPr/>
        </p:nvSpPr>
        <p:spPr>
          <a:xfrm>
            <a:off x="182624" y="1365420"/>
            <a:ext cx="2639201" cy="215295"/>
          </a:xfrm>
          <a:prstGeom prst="roundRect">
            <a:avLst>
              <a:gd name="adj" fmla="val 16667"/>
            </a:avLst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Lesson Sequence</a:t>
            </a:r>
            <a:endParaRPr/>
          </a:p>
        </p:txBody>
      </p:sp>
      <p:sp>
        <p:nvSpPr>
          <p:cNvPr id="88" name="Google Shape;88;p1"/>
          <p:cNvSpPr txBox="1"/>
          <p:nvPr/>
        </p:nvSpPr>
        <p:spPr>
          <a:xfrm>
            <a:off x="4989879" y="179209"/>
            <a:ext cx="32629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Careers connected to the human body: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doctor, nurse, massage therapist, personal trainer, theatre technician  </a:t>
            </a:r>
            <a:endParaRPr sz="1200" b="1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89" name="Google Shape;89;p1" descr="A picture containing person, indoor, underpan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9253" y="150579"/>
            <a:ext cx="1398042" cy="75363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2922238" y="1337744"/>
            <a:ext cx="2909243" cy="5066705"/>
          </a:xfrm>
          <a:prstGeom prst="roundRect">
            <a:avLst>
              <a:gd name="adj" fmla="val 2453"/>
            </a:avLst>
          </a:prstGeom>
          <a:noFill/>
          <a:ln w="19050" cap="flat" cmpd="sng">
            <a:solidFill>
              <a:srgbClr val="00919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-4205" y="0"/>
            <a:ext cx="9910205" cy="1041722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972629" y="157126"/>
            <a:ext cx="8769800" cy="734588"/>
          </a:xfrm>
          <a:prstGeom prst="roundRect">
            <a:avLst>
              <a:gd name="adj" fmla="val 11185"/>
            </a:avLst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1033946" y="182420"/>
            <a:ext cx="384947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Knowledge Organiser: Year 6 Electricity</a:t>
            </a:r>
            <a:endParaRPr sz="1200" b="1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880476" y="1669146"/>
            <a:ext cx="1869168" cy="430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i="0" u="none" strike="noStrike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1. </a:t>
            </a:r>
            <a:r>
              <a:rPr lang="en-GB" sz="1100" b="1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Describe the parts of an electric circuit</a:t>
            </a:r>
            <a:endParaRPr sz="1100" b="1" dirty="0">
              <a:solidFill>
                <a:srgbClr val="807E8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4611193" y="174297"/>
            <a:ext cx="390277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/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Careers connected to electricity: </a:t>
            </a:r>
            <a:r>
              <a:rPr lang="en-GB" sz="1200" i="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mechanical engineering technician, electricity distribution worker, electrical engineer, energy engineer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891505" y="2473600"/>
            <a:ext cx="1841147" cy="6001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i="0" u="none" strike="noStrike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2. </a:t>
            </a:r>
            <a:r>
              <a:rPr lang="en-GB" sz="1100" b="1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Explore voltage and its effect on an electrical circuit</a:t>
            </a:r>
            <a:endParaRPr sz="1100" b="1" dirty="0">
              <a:solidFill>
                <a:srgbClr val="807E8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908497" y="3301674"/>
            <a:ext cx="1841147" cy="6001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i="0" u="none" strike="noStrike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3. </a:t>
            </a:r>
            <a:r>
              <a:rPr lang="en-GB" sz="1100" b="1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Apply knowledge to identify and correct problems in a circuit</a:t>
            </a:r>
            <a:endParaRPr sz="1100" b="1" dirty="0">
              <a:solidFill>
                <a:srgbClr val="807E8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901542" y="4113973"/>
            <a:ext cx="1841147" cy="6001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i="0" u="none" strike="noStrike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4. </a:t>
            </a:r>
            <a:r>
              <a:rPr lang="en-GB" sz="1100" b="1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Investigate what affects the output of a circuit</a:t>
            </a:r>
            <a:endParaRPr sz="1100" b="1" dirty="0">
              <a:solidFill>
                <a:srgbClr val="807E8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9" name="Google Shape;99;p1"/>
          <p:cNvSpPr txBox="1"/>
          <p:nvPr/>
        </p:nvSpPr>
        <p:spPr>
          <a:xfrm>
            <a:off x="880476" y="4932556"/>
            <a:ext cx="1841147" cy="430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i="0" u="none" strike="noStrike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5. </a:t>
            </a:r>
            <a:r>
              <a:rPr lang="en-GB" sz="1100" b="1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Build a set of traffic lights</a:t>
            </a:r>
            <a:endParaRPr sz="1100" b="1" dirty="0">
              <a:solidFill>
                <a:srgbClr val="807E8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0" name="Google Shape;100;p1"/>
          <p:cNvSpPr txBox="1"/>
          <p:nvPr/>
        </p:nvSpPr>
        <p:spPr>
          <a:xfrm>
            <a:off x="901541" y="5753831"/>
            <a:ext cx="1841147" cy="6001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i="0" u="none" strike="noStrike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6. </a:t>
            </a:r>
            <a:r>
              <a:rPr lang="en-GB" sz="1100" b="1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Apply knowledge of conductors and insulators</a:t>
            </a:r>
            <a:endParaRPr sz="1100" b="1" dirty="0">
              <a:solidFill>
                <a:srgbClr val="807E8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01" name="Google Shape;101;p1" descr="A picture containing text, tableware, plate, dishwa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26" y="73195"/>
            <a:ext cx="815839" cy="85835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/>
          <p:nvPr/>
        </p:nvSpPr>
        <p:spPr>
          <a:xfrm>
            <a:off x="475003" y="878999"/>
            <a:ext cx="394092" cy="37031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"/>
          <p:cNvSpPr/>
          <p:nvPr/>
        </p:nvSpPr>
        <p:spPr>
          <a:xfrm>
            <a:off x="499812" y="898438"/>
            <a:ext cx="344937" cy="33144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"/>
          <p:cNvSpPr/>
          <p:nvPr/>
        </p:nvSpPr>
        <p:spPr>
          <a:xfrm>
            <a:off x="952183" y="691242"/>
            <a:ext cx="669483" cy="67416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"/>
          <p:cNvSpPr/>
          <p:nvPr/>
        </p:nvSpPr>
        <p:spPr>
          <a:xfrm>
            <a:off x="983670" y="714902"/>
            <a:ext cx="608200" cy="59165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"/>
          <p:cNvSpPr/>
          <p:nvPr/>
        </p:nvSpPr>
        <p:spPr>
          <a:xfrm>
            <a:off x="1703503" y="615008"/>
            <a:ext cx="544776" cy="53691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1725919" y="635429"/>
            <a:ext cx="501550" cy="482139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"/>
          <p:cNvSpPr/>
          <p:nvPr/>
        </p:nvSpPr>
        <p:spPr>
          <a:xfrm>
            <a:off x="2312304" y="745813"/>
            <a:ext cx="533822" cy="52465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2338502" y="768630"/>
            <a:ext cx="483323" cy="47334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"/>
          <p:cNvSpPr/>
          <p:nvPr/>
        </p:nvSpPr>
        <p:spPr>
          <a:xfrm>
            <a:off x="2901363" y="592912"/>
            <a:ext cx="544776" cy="52465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"/>
          <p:cNvSpPr/>
          <p:nvPr/>
        </p:nvSpPr>
        <p:spPr>
          <a:xfrm>
            <a:off x="2931537" y="617252"/>
            <a:ext cx="486001" cy="48375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"/>
          <p:cNvSpPr/>
          <p:nvPr/>
        </p:nvSpPr>
        <p:spPr>
          <a:xfrm>
            <a:off x="3511545" y="763207"/>
            <a:ext cx="486961" cy="44836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"/>
          <p:cNvSpPr/>
          <p:nvPr/>
        </p:nvSpPr>
        <p:spPr>
          <a:xfrm>
            <a:off x="3535807" y="782689"/>
            <a:ext cx="439018" cy="41132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"/>
          <p:cNvSpPr/>
          <p:nvPr/>
        </p:nvSpPr>
        <p:spPr>
          <a:xfrm>
            <a:off x="4067651" y="784575"/>
            <a:ext cx="356391" cy="32918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"/>
          <p:cNvSpPr/>
          <p:nvPr/>
        </p:nvSpPr>
        <p:spPr>
          <a:xfrm>
            <a:off x="4087540" y="803081"/>
            <a:ext cx="314895" cy="289836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1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8274" y="851827"/>
            <a:ext cx="422072" cy="39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9181" y="776582"/>
            <a:ext cx="537111" cy="37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 descr="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61920" y="661822"/>
            <a:ext cx="391342" cy="429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 descr="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96943" y="643381"/>
            <a:ext cx="353616" cy="41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73306" y="857479"/>
            <a:ext cx="373687" cy="25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" descr="Ic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019007" y="693785"/>
            <a:ext cx="486961" cy="462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" descr="Icon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51453" y="707360"/>
            <a:ext cx="647405" cy="60487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"/>
          <p:cNvSpPr/>
          <p:nvPr/>
        </p:nvSpPr>
        <p:spPr>
          <a:xfrm>
            <a:off x="5976681" y="1192301"/>
            <a:ext cx="3796388" cy="5212148"/>
          </a:xfrm>
          <a:prstGeom prst="roundRect">
            <a:avLst>
              <a:gd name="adj" fmla="val 1281"/>
            </a:avLst>
          </a:prstGeom>
          <a:noFill/>
          <a:ln w="19050" cap="flat" cmpd="sng">
            <a:solidFill>
              <a:srgbClr val="00919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"/>
          <p:cNvSpPr txBox="1"/>
          <p:nvPr/>
        </p:nvSpPr>
        <p:spPr>
          <a:xfrm>
            <a:off x="-532563" y="70338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1"/>
          <p:cNvPicPr preferRelativeResize="0"/>
          <p:nvPr/>
        </p:nvPicPr>
        <p:blipFill rotWithShape="1">
          <a:blip r:embed="rId13">
            <a:alphaModFix/>
          </a:blip>
          <a:srcRect l="7337" b="9870"/>
          <a:stretch/>
        </p:blipFill>
        <p:spPr>
          <a:xfrm>
            <a:off x="3020004" y="4794830"/>
            <a:ext cx="1450911" cy="1531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"/>
          <p:cNvPicPr preferRelativeResize="0"/>
          <p:nvPr/>
        </p:nvPicPr>
        <p:blipFill rotWithShape="1">
          <a:blip r:embed="rId14">
            <a:alphaModFix/>
          </a:blip>
          <a:srcRect l="60983" b="19995"/>
          <a:stretch/>
        </p:blipFill>
        <p:spPr>
          <a:xfrm>
            <a:off x="3174055" y="1697290"/>
            <a:ext cx="893596" cy="1832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100367" y="2692712"/>
            <a:ext cx="783033" cy="783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"/>
          <p:cNvPicPr preferRelativeResize="0"/>
          <p:nvPr/>
        </p:nvPicPr>
        <p:blipFill rotWithShape="1">
          <a:blip r:embed="rId16">
            <a:alphaModFix/>
          </a:blip>
          <a:srcRect t="67745"/>
          <a:stretch/>
        </p:blipFill>
        <p:spPr>
          <a:xfrm>
            <a:off x="6033056" y="3529627"/>
            <a:ext cx="3727743" cy="101896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"/>
          <p:cNvSpPr txBox="1"/>
          <p:nvPr/>
        </p:nvSpPr>
        <p:spPr>
          <a:xfrm>
            <a:off x="3198575" y="3857317"/>
            <a:ext cx="2600029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Wires are always drawn with a </a:t>
            </a:r>
            <a:r>
              <a:rPr lang="en-GB" sz="1100" b="1" dirty="0">
                <a:solidFill>
                  <a:schemeClr val="accent6"/>
                </a:solidFill>
                <a:latin typeface="Arial Rounded"/>
                <a:ea typeface="Arial Rounded"/>
                <a:cs typeface="Arial Rounded"/>
                <a:sym typeface="Arial Rounded"/>
              </a:rPr>
              <a:t>straight line </a:t>
            </a:r>
            <a:r>
              <a:rPr lang="en-GB" sz="1100" b="1" dirty="0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using a </a:t>
            </a:r>
            <a:r>
              <a:rPr lang="en-GB" sz="1100" b="1" dirty="0">
                <a:solidFill>
                  <a:schemeClr val="accent6"/>
                </a:solidFill>
                <a:latin typeface="Arial Rounded"/>
                <a:ea typeface="Arial Rounded"/>
                <a:cs typeface="Arial Rounded"/>
                <a:sym typeface="Arial Rounded"/>
              </a:rPr>
              <a:t>ruler</a:t>
            </a:r>
            <a:r>
              <a:rPr lang="en-GB" sz="1100" b="1" dirty="0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 in scientific diagrams.</a:t>
            </a:r>
            <a:endParaRPr dirty="0"/>
          </a:p>
        </p:txBody>
      </p:sp>
      <p:pic>
        <p:nvPicPr>
          <p:cNvPr id="131" name="Google Shape;131;p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616419" y="4467237"/>
            <a:ext cx="1719469" cy="118584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"/>
          <p:cNvSpPr/>
          <p:nvPr/>
        </p:nvSpPr>
        <p:spPr>
          <a:xfrm>
            <a:off x="3198575" y="1395220"/>
            <a:ext cx="2407720" cy="255218"/>
          </a:xfrm>
          <a:prstGeom prst="roundRect">
            <a:avLst>
              <a:gd name="adj" fmla="val 16667"/>
            </a:avLst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Circuit Symbols</a:t>
            </a:r>
            <a:endParaRPr/>
          </a:p>
        </p:txBody>
      </p:sp>
      <p:sp>
        <p:nvSpPr>
          <p:cNvPr id="133" name="Google Shape;133;p1"/>
          <p:cNvSpPr/>
          <p:nvPr/>
        </p:nvSpPr>
        <p:spPr>
          <a:xfrm>
            <a:off x="6671015" y="1245567"/>
            <a:ext cx="2407720" cy="255218"/>
          </a:xfrm>
          <a:prstGeom prst="roundRect">
            <a:avLst>
              <a:gd name="adj" fmla="val 16667"/>
            </a:avLst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Different Circuits</a:t>
            </a:r>
            <a:endParaRPr/>
          </a:p>
        </p:txBody>
      </p:sp>
      <p:sp>
        <p:nvSpPr>
          <p:cNvPr id="134" name="Google Shape;134;p1"/>
          <p:cNvSpPr txBox="1"/>
          <p:nvPr/>
        </p:nvSpPr>
        <p:spPr>
          <a:xfrm>
            <a:off x="4505968" y="4905325"/>
            <a:ext cx="1278572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The </a:t>
            </a:r>
            <a:r>
              <a:rPr lang="en-GB" sz="11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current</a:t>
            </a:r>
            <a:r>
              <a:rPr lang="en-GB" sz="1100" b="1" dirty="0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 flows from negative to positive. There are no gaps - it is a </a:t>
            </a:r>
            <a:r>
              <a:rPr lang="en-GB" sz="11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complete</a:t>
            </a:r>
            <a:r>
              <a:rPr lang="en-GB" sz="1100" b="1" dirty="0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 circuit and the bulb lights up.</a:t>
            </a:r>
            <a:endParaRPr dirty="0"/>
          </a:p>
        </p:txBody>
      </p:sp>
      <p:pic>
        <p:nvPicPr>
          <p:cNvPr id="135" name="Google Shape;135;p1"/>
          <p:cNvPicPr preferRelativeResize="0"/>
          <p:nvPr/>
        </p:nvPicPr>
        <p:blipFill rotWithShape="1">
          <a:blip r:embed="rId18">
            <a:alphaModFix/>
          </a:blip>
          <a:srcRect t="33750" b="34624"/>
          <a:stretch/>
        </p:blipFill>
        <p:spPr>
          <a:xfrm>
            <a:off x="6028391" y="1633174"/>
            <a:ext cx="3714038" cy="99504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"/>
          <p:cNvSpPr txBox="1"/>
          <p:nvPr/>
        </p:nvSpPr>
        <p:spPr>
          <a:xfrm>
            <a:off x="7191865" y="2692712"/>
            <a:ext cx="218972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Adding more cells (batteries) to a circuit will make bulbs </a:t>
            </a:r>
            <a:r>
              <a:rPr lang="en-GB" sz="1100" b="1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brighter</a:t>
            </a: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, buzzers </a:t>
            </a:r>
            <a:r>
              <a:rPr lang="en-GB" sz="1100" b="1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louder</a:t>
            </a: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 and motors </a:t>
            </a:r>
            <a:r>
              <a:rPr lang="en-GB" sz="1100" b="1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faster</a:t>
            </a: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/>
          </a:p>
        </p:txBody>
      </p:sp>
      <p:sp>
        <p:nvSpPr>
          <p:cNvPr id="137" name="Google Shape;137;p1"/>
          <p:cNvSpPr txBox="1"/>
          <p:nvPr/>
        </p:nvSpPr>
        <p:spPr>
          <a:xfrm>
            <a:off x="6028392" y="5799479"/>
            <a:ext cx="3714038" cy="61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Switches can be placed in a </a:t>
            </a:r>
            <a:r>
              <a:rPr lang="en-GB" sz="1100" b="1">
                <a:solidFill>
                  <a:schemeClr val="accent6"/>
                </a:solidFill>
                <a:latin typeface="Arial Rounded"/>
                <a:ea typeface="Arial Rounded"/>
                <a:cs typeface="Arial Rounded"/>
                <a:sym typeface="Arial Rounded"/>
              </a:rPr>
              <a:t>parallel circuit</a:t>
            </a: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, so that 1 light can be turned on while another is off (just like in a house).</a:t>
            </a:r>
            <a:endParaRPr/>
          </a:p>
        </p:txBody>
      </p:sp>
      <p:pic>
        <p:nvPicPr>
          <p:cNvPr id="138" name="Google Shape;138;p1"/>
          <p:cNvPicPr preferRelativeResize="0"/>
          <p:nvPr/>
        </p:nvPicPr>
        <p:blipFill rotWithShape="1">
          <a:blip r:embed="rId19">
            <a:alphaModFix/>
          </a:blip>
          <a:srcRect t="9412" r="47949"/>
          <a:stretch/>
        </p:blipFill>
        <p:spPr>
          <a:xfrm>
            <a:off x="5080170" y="2177459"/>
            <a:ext cx="501083" cy="45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"/>
          <p:cNvPicPr preferRelativeResize="0"/>
          <p:nvPr/>
        </p:nvPicPr>
        <p:blipFill rotWithShape="1">
          <a:blip r:embed="rId20">
            <a:alphaModFix/>
          </a:blip>
          <a:srcRect l="48291" t="13650" b="18291"/>
          <a:stretch/>
        </p:blipFill>
        <p:spPr>
          <a:xfrm>
            <a:off x="5088485" y="1825036"/>
            <a:ext cx="498087" cy="34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669511" y="1832352"/>
            <a:ext cx="320368" cy="289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579004" y="2310151"/>
            <a:ext cx="400753" cy="18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513965" y="4708421"/>
            <a:ext cx="810572" cy="810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3450ED-711D-9CA7-0009-A6A90382976C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" t="79882" r="-4685"/>
          <a:stretch/>
        </p:blipFill>
        <p:spPr>
          <a:xfrm>
            <a:off x="4647374" y="2684650"/>
            <a:ext cx="931794" cy="461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09C886-EF77-EE53-B245-7991E6ADA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097" y="153051"/>
            <a:ext cx="594152" cy="73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8">
            <a:extLst>
              <a:ext uri="{FF2B5EF4-FFF2-40B4-BE49-F238E27FC236}">
                <a16:creationId xmlns:a16="http://schemas.microsoft.com/office/drawing/2014/main" id="{9E0A0CC6-A784-4155-AE59-C55F82EF22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404719"/>
              </p:ext>
            </p:extLst>
          </p:nvPr>
        </p:nvGraphicFramePr>
        <p:xfrm>
          <a:off x="235462" y="681025"/>
          <a:ext cx="5241794" cy="5726622"/>
        </p:xfrm>
        <a:graphic>
          <a:graphicData uri="http://schemas.openxmlformats.org/drawingml/2006/table">
            <a:tbl>
              <a:tblPr firstRow="1" bandRow="1"/>
              <a:tblGrid>
                <a:gridCol w="605786">
                  <a:extLst>
                    <a:ext uri="{9D8B030D-6E8A-4147-A177-3AD203B41FA5}">
                      <a16:colId xmlns:a16="http://schemas.microsoft.com/office/drawing/2014/main" val="1475281946"/>
                    </a:ext>
                  </a:extLst>
                </a:gridCol>
                <a:gridCol w="1307592">
                  <a:extLst>
                    <a:ext uri="{9D8B030D-6E8A-4147-A177-3AD203B41FA5}">
                      <a16:colId xmlns:a16="http://schemas.microsoft.com/office/drawing/2014/main" val="1012696998"/>
                    </a:ext>
                  </a:extLst>
                </a:gridCol>
                <a:gridCol w="3328416">
                  <a:extLst>
                    <a:ext uri="{9D8B030D-6E8A-4147-A177-3AD203B41FA5}">
                      <a16:colId xmlns:a16="http://schemas.microsoft.com/office/drawing/2014/main" val="3052423769"/>
                    </a:ext>
                  </a:extLst>
                </a:gridCol>
              </a:tblGrid>
              <a:tr h="4458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600" b="0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circuit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a compete path which allows electricity to flow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346561"/>
                  </a:ext>
                </a:extLst>
              </a:tr>
              <a:tr h="4458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battery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a source of energy in an electrical circuit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240023"/>
                  </a:ext>
                </a:extLst>
              </a:tr>
              <a:tr h="4458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electricity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a form of energy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832230"/>
                  </a:ext>
                </a:extLst>
              </a:tr>
              <a:tr h="46702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resistor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a component that reduces electric current flow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3016837"/>
                  </a:ext>
                </a:extLst>
              </a:tr>
              <a:tr h="4933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variable resistor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a component which varies the amount of electric current flow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3110711"/>
                  </a:ext>
                </a:extLst>
              </a:tr>
              <a:tr h="4933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dimmer switch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a light control which allows you to change the brightness of a light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4035922"/>
                  </a:ext>
                </a:extLst>
              </a:tr>
              <a:tr h="4933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output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the amount of something produced (e.g., brightness of a bulb)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8822618"/>
                  </a:ext>
                </a:extLst>
              </a:tr>
              <a:tr h="4933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systematically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working in a methodical way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7279"/>
                  </a:ext>
                </a:extLst>
              </a:tr>
              <a:tr h="4933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synchronised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GB" sz="1200" noProof="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operating at the same time or rate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1822464"/>
                  </a:ext>
                </a:extLst>
              </a:tr>
              <a:tr h="4458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signal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an electrical impulse transmitted or received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1070582"/>
                  </a:ext>
                </a:extLst>
              </a:tr>
              <a:tr h="4933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conductor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GB" sz="1200" b="0" i="0" u="none" strike="noStrike" cap="none" dirty="0">
                          <a:solidFill>
                            <a:srgbClr val="807E80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  <a:sym typeface="Arial"/>
                        </a:rPr>
                        <a:t>materials which allow electricity to flow through them easily</a:t>
                      </a:r>
                      <a:endParaRPr lang="en-US" sz="1100" dirty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375513"/>
                  </a:ext>
                </a:extLst>
              </a:tr>
              <a:tr h="4933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insulator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GB" sz="1200" b="0" i="0" u="none" strike="noStrike" cap="none" dirty="0">
                          <a:solidFill>
                            <a:srgbClr val="807E80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  <a:sym typeface="Arial"/>
                        </a:rPr>
                        <a:t>materials that do not let electricity pass through them easily</a:t>
                      </a:r>
                      <a:endParaRPr lang="en-US" sz="1100" dirty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90111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17DED4F-ECEC-BDE0-FD5C-C64A193578FA}"/>
              </a:ext>
            </a:extLst>
          </p:cNvPr>
          <p:cNvSpPr/>
          <p:nvPr/>
        </p:nvSpPr>
        <p:spPr>
          <a:xfrm>
            <a:off x="2574" y="6541961"/>
            <a:ext cx="9910205" cy="328446"/>
          </a:xfrm>
          <a:prstGeom prst="rect">
            <a:avLst/>
          </a:prstGeom>
          <a:solidFill>
            <a:srgbClr val="38D4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ounded Rectangle 26">
            <a:extLst>
              <a:ext uri="{FF2B5EF4-FFF2-40B4-BE49-F238E27FC236}">
                <a16:creationId xmlns:a16="http://schemas.microsoft.com/office/drawing/2014/main" id="{A80C4CF8-ACED-E31A-C470-AA24F2CB6EB3}"/>
              </a:ext>
            </a:extLst>
          </p:cNvPr>
          <p:cNvSpPr/>
          <p:nvPr/>
        </p:nvSpPr>
        <p:spPr>
          <a:xfrm>
            <a:off x="171452" y="516011"/>
            <a:ext cx="5305804" cy="5951965"/>
          </a:xfrm>
          <a:prstGeom prst="roundRect">
            <a:avLst>
              <a:gd name="adj" fmla="val 2002"/>
            </a:avLst>
          </a:prstGeom>
          <a:noFill/>
          <a:ln w="28575" cap="flat" cmpd="sng" algn="ctr">
            <a:solidFill>
              <a:srgbClr val="55C7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AE09973-B526-4A0C-0E14-68A2111251EF}"/>
              </a:ext>
            </a:extLst>
          </p:cNvPr>
          <p:cNvGrpSpPr/>
          <p:nvPr/>
        </p:nvGrpSpPr>
        <p:grpSpPr>
          <a:xfrm>
            <a:off x="1454123" y="3423"/>
            <a:ext cx="2385997" cy="617273"/>
            <a:chOff x="4168240" y="976588"/>
            <a:chExt cx="2385997" cy="617273"/>
          </a:xfrm>
        </p:grpSpPr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0D286B8-3736-6525-223E-CF64BBA75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8240" y="976588"/>
              <a:ext cx="2385997" cy="617273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4B55C84-71F6-3057-1874-1E2F0CB23661}"/>
                </a:ext>
              </a:extLst>
            </p:cNvPr>
            <p:cNvSpPr/>
            <p:nvPr/>
          </p:nvSpPr>
          <p:spPr>
            <a:xfrm>
              <a:off x="4443387" y="1110052"/>
              <a:ext cx="1738462" cy="234537"/>
            </a:xfrm>
            <a:prstGeom prst="rect">
              <a:avLst/>
            </a:prstGeom>
            <a:solidFill>
              <a:srgbClr val="55C7CC"/>
            </a:solidFill>
            <a:ln w="12700" cap="flat" cmpd="sng" algn="ctr">
              <a:solidFill>
                <a:srgbClr val="55C7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E2C232D-FB3A-43FC-05C5-2EC43443264C}"/>
                </a:ext>
              </a:extLst>
            </p:cNvPr>
            <p:cNvSpPr txBox="1"/>
            <p:nvPr/>
          </p:nvSpPr>
          <p:spPr>
            <a:xfrm>
              <a:off x="4495778" y="1047935"/>
              <a:ext cx="13884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77"/>
                  <a:ea typeface="+mn-ea"/>
                  <a:cs typeface="+mn-cs"/>
                </a:rPr>
                <a:t>Rocket Words</a:t>
              </a:r>
            </a:p>
          </p:txBody>
        </p:sp>
      </p:grpSp>
      <p:pic>
        <p:nvPicPr>
          <p:cNvPr id="38" name="Picture 37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CD0AE83D-DD2E-A175-32EE-FDC4C795D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62" y="740972"/>
            <a:ext cx="558206" cy="372137"/>
          </a:xfrm>
          <a:prstGeom prst="rect">
            <a:avLst/>
          </a:prstGeom>
        </p:spPr>
      </p:pic>
      <p:pic>
        <p:nvPicPr>
          <p:cNvPr id="40" name="Picture 39" descr="Diagram&#10;&#10;Description automatically generated">
            <a:extLst>
              <a:ext uri="{FF2B5EF4-FFF2-40B4-BE49-F238E27FC236}">
                <a16:creationId xmlns:a16="http://schemas.microsoft.com/office/drawing/2014/main" id="{2ED11A0E-1C1E-5B98-B8E9-6DCFDCEBF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39" y="1166863"/>
            <a:ext cx="548886" cy="369180"/>
          </a:xfrm>
          <a:prstGeom prst="rect">
            <a:avLst/>
          </a:prstGeom>
        </p:spPr>
      </p:pic>
      <p:pic>
        <p:nvPicPr>
          <p:cNvPr id="42" name="Picture 41" descr="A picture containing nature, sunset&#10;&#10;Description automatically generated">
            <a:extLst>
              <a:ext uri="{FF2B5EF4-FFF2-40B4-BE49-F238E27FC236}">
                <a16:creationId xmlns:a16="http://schemas.microsoft.com/office/drawing/2014/main" id="{C4C89B6A-6538-DDBC-A081-C52CE00CFA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839" y="1611271"/>
            <a:ext cx="548886" cy="369180"/>
          </a:xfrm>
          <a:prstGeom prst="rect">
            <a:avLst/>
          </a:prstGeom>
        </p:spPr>
      </p:pic>
      <p:pic>
        <p:nvPicPr>
          <p:cNvPr id="44" name="Picture 43" descr="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65ACFE91-9AAE-B246-A035-2CCBA178C9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7" y="2084148"/>
            <a:ext cx="553770" cy="369180"/>
          </a:xfrm>
          <a:prstGeom prst="rect">
            <a:avLst/>
          </a:prstGeom>
        </p:spPr>
      </p:pic>
      <p:pic>
        <p:nvPicPr>
          <p:cNvPr id="46" name="Picture 45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F48AF048-025B-7EAC-A826-43E0F1E411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417" y="2570359"/>
            <a:ext cx="557251" cy="369181"/>
          </a:xfrm>
          <a:prstGeom prst="rect">
            <a:avLst/>
          </a:prstGeom>
        </p:spPr>
      </p:pic>
      <p:pic>
        <p:nvPicPr>
          <p:cNvPr id="48" name="Picture 47" descr="A picture containing indoor, person, open&#10;&#10;Description automatically generated">
            <a:extLst>
              <a:ext uri="{FF2B5EF4-FFF2-40B4-BE49-F238E27FC236}">
                <a16:creationId xmlns:a16="http://schemas.microsoft.com/office/drawing/2014/main" id="{AD9BAA89-DFF9-7D23-3052-2708D15ED4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032" y="3022608"/>
            <a:ext cx="554636" cy="369180"/>
          </a:xfrm>
          <a:prstGeom prst="rect">
            <a:avLst/>
          </a:prstGeom>
        </p:spPr>
      </p:pic>
      <p:pic>
        <p:nvPicPr>
          <p:cNvPr id="50" name="Picture 49" descr="A close-up of a meter&#10;&#10;Description automatically generated with low confidence">
            <a:extLst>
              <a:ext uri="{FF2B5EF4-FFF2-40B4-BE49-F238E27FC236}">
                <a16:creationId xmlns:a16="http://schemas.microsoft.com/office/drawing/2014/main" id="{5DCC8FFB-F1C4-5232-7FD6-082BEEF0FD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418" y="3561506"/>
            <a:ext cx="557250" cy="369180"/>
          </a:xfrm>
          <a:prstGeom prst="rect">
            <a:avLst/>
          </a:prstGeom>
        </p:spPr>
      </p:pic>
      <p:pic>
        <p:nvPicPr>
          <p:cNvPr id="52" name="Picture 51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849A1F74-DB65-FCB5-6B72-60614BFABE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898" y="4040923"/>
            <a:ext cx="553770" cy="369180"/>
          </a:xfrm>
          <a:prstGeom prst="rect">
            <a:avLst/>
          </a:prstGeom>
        </p:spPr>
      </p:pic>
      <p:pic>
        <p:nvPicPr>
          <p:cNvPr id="54" name="Picture 53" descr="A group of dolphins jumping out of the water&#10;&#10;Description automatically generated">
            <a:extLst>
              <a:ext uri="{FF2B5EF4-FFF2-40B4-BE49-F238E27FC236}">
                <a16:creationId xmlns:a16="http://schemas.microsoft.com/office/drawing/2014/main" id="{DE3C8E03-4BA3-D966-82A1-A8489B561F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898" y="4529074"/>
            <a:ext cx="553770" cy="343276"/>
          </a:xfrm>
          <a:prstGeom prst="rect">
            <a:avLst/>
          </a:prstGeom>
        </p:spPr>
      </p:pic>
      <p:pic>
        <p:nvPicPr>
          <p:cNvPr id="56" name="Picture 55" descr="A traffic light has changed to red&#10;&#10;Description automatically generated with medium confidence">
            <a:extLst>
              <a:ext uri="{FF2B5EF4-FFF2-40B4-BE49-F238E27FC236}">
                <a16:creationId xmlns:a16="http://schemas.microsoft.com/office/drawing/2014/main" id="{A4745053-6E38-C614-E4C6-B1D52BC6AB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8209" y="5005814"/>
            <a:ext cx="534516" cy="343276"/>
          </a:xfrm>
          <a:prstGeom prst="rect">
            <a:avLst/>
          </a:prstGeom>
        </p:spPr>
      </p:pic>
      <p:pic>
        <p:nvPicPr>
          <p:cNvPr id="58" name="Picture 57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FC1BCD48-617D-3E30-A43E-9547EA3043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2118" y="5493677"/>
            <a:ext cx="534516" cy="343276"/>
          </a:xfrm>
          <a:prstGeom prst="rect">
            <a:avLst/>
          </a:prstGeom>
        </p:spPr>
      </p:pic>
      <p:pic>
        <p:nvPicPr>
          <p:cNvPr id="39" name="Picture 38" descr="A picture containing blue&#10;&#10;Description automatically generated">
            <a:extLst>
              <a:ext uri="{FF2B5EF4-FFF2-40B4-BE49-F238E27FC236}">
                <a16:creationId xmlns:a16="http://schemas.microsoft.com/office/drawing/2014/main" id="{0A088CA5-D9E8-28D3-AD6D-AA743EE5CD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1257" y="6032575"/>
            <a:ext cx="525209" cy="329623"/>
          </a:xfrm>
          <a:prstGeom prst="rect">
            <a:avLst/>
          </a:prstGeom>
        </p:spPr>
      </p:pic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C2695457-E8CC-1D29-9BEF-DDBCBA16E7E8}"/>
              </a:ext>
            </a:extLst>
          </p:cNvPr>
          <p:cNvSpPr/>
          <p:nvPr/>
        </p:nvSpPr>
        <p:spPr>
          <a:xfrm>
            <a:off x="5529647" y="162566"/>
            <a:ext cx="4231797" cy="2534675"/>
          </a:xfrm>
          <a:prstGeom prst="roundRect">
            <a:avLst>
              <a:gd name="adj" fmla="val 4871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24AE7787-5B89-74A4-4755-2B60BA479E8A}"/>
              </a:ext>
            </a:extLst>
          </p:cNvPr>
          <p:cNvSpPr/>
          <p:nvPr/>
        </p:nvSpPr>
        <p:spPr>
          <a:xfrm>
            <a:off x="5558060" y="2771226"/>
            <a:ext cx="4231797" cy="1742557"/>
          </a:xfrm>
          <a:prstGeom prst="roundRect">
            <a:avLst>
              <a:gd name="adj" fmla="val 4871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5" name="Rounded Rectangle 5">
            <a:extLst>
              <a:ext uri="{FF2B5EF4-FFF2-40B4-BE49-F238E27FC236}">
                <a16:creationId xmlns:a16="http://schemas.microsoft.com/office/drawing/2014/main" id="{78336676-21F1-9124-28DD-C5F13B84FDB5}"/>
              </a:ext>
            </a:extLst>
          </p:cNvPr>
          <p:cNvSpPr/>
          <p:nvPr/>
        </p:nvSpPr>
        <p:spPr>
          <a:xfrm>
            <a:off x="5541266" y="4587769"/>
            <a:ext cx="4231797" cy="1860178"/>
          </a:xfrm>
          <a:prstGeom prst="roundRect">
            <a:avLst>
              <a:gd name="adj" fmla="val 4871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AEAE228-1C51-2412-D089-E969E75D59E8}"/>
              </a:ext>
            </a:extLst>
          </p:cNvPr>
          <p:cNvSpPr txBox="1"/>
          <p:nvPr/>
        </p:nvSpPr>
        <p:spPr>
          <a:xfrm>
            <a:off x="5572545" y="681025"/>
            <a:ext cx="41620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Identify common appliances that run on electricity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Construct a simple series electrical circuit, identifying and naming its basic parts, including cells, wires, bulbs, switches and buzzers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Identify whether or not a lamp will light in a simple series circuit, based on whether or not the lamp is part of a complete loop with a battery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Recognise that a switch opens and closes a circuit and associate this with whether or not a lamp lights in a simple series circuit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Recognise some common conductors and insulators, and associate metals with being good conductor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F065F58-94C5-1CD9-34B1-C2F87B090544}"/>
              </a:ext>
            </a:extLst>
          </p:cNvPr>
          <p:cNvSpPr txBox="1"/>
          <p:nvPr/>
        </p:nvSpPr>
        <p:spPr>
          <a:xfrm>
            <a:off x="5658754" y="228658"/>
            <a:ext cx="397358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9193"/>
                </a:solidFill>
                <a:latin typeface="Arial Rounded MT Bold" panose="020F0704030504030204" pitchFamily="34" charset="77"/>
              </a:rPr>
              <a:t>What I already know:</a:t>
            </a:r>
            <a:endParaRPr lang="en-US" sz="1100" dirty="0">
              <a:latin typeface="Arial Rounded MT Bold" panose="020F0704030504030204" pitchFamily="34" charset="0"/>
            </a:endParaRPr>
          </a:p>
          <a:p>
            <a:pPr algn="ctr"/>
            <a:r>
              <a:rPr lang="en-GB" sz="1200" dirty="0">
                <a:solidFill>
                  <a:srgbClr val="807E8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 </a:t>
            </a:r>
            <a:r>
              <a:rPr lang="en-GB" sz="1200" dirty="0">
                <a:solidFill>
                  <a:srgbClr val="807E80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2C98DB4-FE88-54C7-AF52-326A51485606}"/>
              </a:ext>
            </a:extLst>
          </p:cNvPr>
          <p:cNvSpPr txBox="1"/>
          <p:nvPr/>
        </p:nvSpPr>
        <p:spPr>
          <a:xfrm>
            <a:off x="5658755" y="2805623"/>
            <a:ext cx="407579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9193"/>
                </a:solidFill>
                <a:latin typeface="Arial Rounded MT Bold" panose="020F0704030504030204" pitchFamily="34" charset="77"/>
              </a:rPr>
              <a:t>What I will learn now:</a:t>
            </a:r>
            <a:endParaRPr lang="en-US" sz="1100" dirty="0">
              <a:latin typeface="Arial Rounded MT Bold" panose="020F0704030504030204" pitchFamily="34" charset="0"/>
            </a:endParaRPr>
          </a:p>
          <a:p>
            <a:pPr algn="ctr"/>
            <a:r>
              <a:rPr lang="en-GB" sz="1200" dirty="0">
                <a:solidFill>
                  <a:srgbClr val="A6A6A6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 5/6</a:t>
            </a:r>
          </a:p>
          <a:p>
            <a:pPr algn="ctr"/>
            <a:endParaRPr lang="en-GB" sz="1200" dirty="0">
              <a:solidFill>
                <a:srgbClr val="A6A6A6"/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Associate the brightness of a lamp or the volume of a buzzer with the number and voltage of cells used in the circuit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Compare and give reasons for variations in how components function, including the brightness of bulbs, the loudness of buzzers and the on/off position of switches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Use recognised symbols when representing a simple circuit in a diagram</a:t>
            </a:r>
            <a:endParaRPr lang="en-GB" sz="1000" dirty="0">
              <a:solidFill>
                <a:schemeClr val="bg1">
                  <a:lumMod val="50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DB27907-548D-E62E-353E-FA3A96093B35}"/>
              </a:ext>
            </a:extLst>
          </p:cNvPr>
          <p:cNvSpPr txBox="1"/>
          <p:nvPr/>
        </p:nvSpPr>
        <p:spPr>
          <a:xfrm>
            <a:off x="5710594" y="4680439"/>
            <a:ext cx="397211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9193"/>
                </a:solidFill>
                <a:latin typeface="Arial Rounded MT Bold" panose="020F0704030504030204" pitchFamily="34" charset="77"/>
              </a:rPr>
              <a:t>What I will learn next:</a:t>
            </a:r>
            <a:endParaRPr lang="en-US" sz="1100" dirty="0">
              <a:latin typeface="Arial Rounded MT Bold" panose="020F0704030504030204" pitchFamily="34" charset="0"/>
            </a:endParaRPr>
          </a:p>
          <a:p>
            <a:pPr algn="ctr"/>
            <a:r>
              <a:rPr lang="en-US" sz="1100" dirty="0">
                <a:solidFill>
                  <a:srgbClr val="A6A6A6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KS3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en-GB" sz="1000" b="0" i="0" dirty="0">
                <a:solidFill>
                  <a:schemeClr val="bg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xplore electrical circuits and understand their components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</a:t>
            </a:r>
            <a:r>
              <a:rPr lang="en-GB" sz="1000" b="0" i="0" dirty="0">
                <a:solidFill>
                  <a:schemeClr val="bg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istinguish between series and parallel arrangements Understand the role of voltage and electrical resistance </a:t>
            </a:r>
            <a:endParaRPr lang="en-GB" sz="1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000" b="0" i="0" dirty="0">
                <a:solidFill>
                  <a:schemeClr val="bg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Understand the diversity among conductors, insulators and semiconductors </a:t>
            </a:r>
            <a:endParaRPr lang="en-GB" sz="1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GB" sz="1000" b="0" i="0" dirty="0">
                <a:solidFill>
                  <a:schemeClr val="bg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To model electric circuits</a:t>
            </a:r>
            <a:endParaRPr lang="en-GB" sz="1000" dirty="0">
              <a:solidFill>
                <a:schemeClr val="bg1">
                  <a:lumMod val="50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"/>
          <p:cNvSpPr/>
          <p:nvPr/>
        </p:nvSpPr>
        <p:spPr>
          <a:xfrm>
            <a:off x="2574" y="6541961"/>
            <a:ext cx="9910205" cy="328446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"/>
          <p:cNvSpPr txBox="1"/>
          <p:nvPr/>
        </p:nvSpPr>
        <p:spPr>
          <a:xfrm>
            <a:off x="6945735" y="6591677"/>
            <a:ext cx="294259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Developing Experts Copyright 2022 All Rights Reserved</a:t>
            </a:r>
            <a:endParaRPr/>
          </a:p>
        </p:txBody>
      </p:sp>
      <p:sp>
        <p:nvSpPr>
          <p:cNvPr id="149" name="Google Shape;149;p2"/>
          <p:cNvSpPr txBox="1"/>
          <p:nvPr/>
        </p:nvSpPr>
        <p:spPr>
          <a:xfrm>
            <a:off x="4989879" y="179209"/>
            <a:ext cx="32629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Careers connected to the human body: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doctor, nurse, massage therapist, personal trainer, theatre technician  </a:t>
            </a:r>
            <a:endParaRPr sz="1200" b="1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50" name="Google Shape;150;p2" descr="A picture containing person, indoor, underpant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59253" y="150579"/>
            <a:ext cx="1398042" cy="75363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"/>
          <p:cNvSpPr/>
          <p:nvPr/>
        </p:nvSpPr>
        <p:spPr>
          <a:xfrm>
            <a:off x="-4205" y="0"/>
            <a:ext cx="9910205" cy="1041722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"/>
          <p:cNvSpPr/>
          <p:nvPr/>
        </p:nvSpPr>
        <p:spPr>
          <a:xfrm>
            <a:off x="972629" y="157126"/>
            <a:ext cx="8769800" cy="734588"/>
          </a:xfrm>
          <a:prstGeom prst="roundRect">
            <a:avLst>
              <a:gd name="adj" fmla="val 11185"/>
            </a:avLst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"/>
          <p:cNvSpPr txBox="1"/>
          <p:nvPr/>
        </p:nvSpPr>
        <p:spPr>
          <a:xfrm>
            <a:off x="1033946" y="182420"/>
            <a:ext cx="38494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Knowledge Organiser: Year 6 Electricity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54" name="Google Shape;154;p2" descr="A picture containing text, tableware, plate, dishwa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6" y="73195"/>
            <a:ext cx="815839" cy="85835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"/>
          <p:cNvSpPr/>
          <p:nvPr/>
        </p:nvSpPr>
        <p:spPr>
          <a:xfrm>
            <a:off x="475003" y="878999"/>
            <a:ext cx="394092" cy="37031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"/>
          <p:cNvSpPr/>
          <p:nvPr/>
        </p:nvSpPr>
        <p:spPr>
          <a:xfrm>
            <a:off x="499812" y="898438"/>
            <a:ext cx="344937" cy="33144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"/>
          <p:cNvSpPr/>
          <p:nvPr/>
        </p:nvSpPr>
        <p:spPr>
          <a:xfrm>
            <a:off x="952183" y="691242"/>
            <a:ext cx="669483" cy="67416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"/>
          <p:cNvSpPr/>
          <p:nvPr/>
        </p:nvSpPr>
        <p:spPr>
          <a:xfrm>
            <a:off x="983670" y="714902"/>
            <a:ext cx="608200" cy="59165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"/>
          <p:cNvSpPr/>
          <p:nvPr/>
        </p:nvSpPr>
        <p:spPr>
          <a:xfrm>
            <a:off x="1703503" y="615008"/>
            <a:ext cx="544776" cy="53691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"/>
          <p:cNvSpPr/>
          <p:nvPr/>
        </p:nvSpPr>
        <p:spPr>
          <a:xfrm>
            <a:off x="1725919" y="635429"/>
            <a:ext cx="501550" cy="482139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"/>
          <p:cNvSpPr/>
          <p:nvPr/>
        </p:nvSpPr>
        <p:spPr>
          <a:xfrm>
            <a:off x="2312304" y="745813"/>
            <a:ext cx="533822" cy="52465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"/>
          <p:cNvSpPr/>
          <p:nvPr/>
        </p:nvSpPr>
        <p:spPr>
          <a:xfrm>
            <a:off x="2338502" y="768630"/>
            <a:ext cx="483323" cy="47334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"/>
          <p:cNvSpPr/>
          <p:nvPr/>
        </p:nvSpPr>
        <p:spPr>
          <a:xfrm>
            <a:off x="2901363" y="592912"/>
            <a:ext cx="544776" cy="52465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2931537" y="617252"/>
            <a:ext cx="486001" cy="48375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3511545" y="763207"/>
            <a:ext cx="486961" cy="44836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535807" y="782689"/>
            <a:ext cx="439018" cy="41132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4067651" y="784575"/>
            <a:ext cx="356391" cy="32918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4087540" y="803081"/>
            <a:ext cx="314895" cy="289836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2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8274" y="851827"/>
            <a:ext cx="422072" cy="39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9181" y="776582"/>
            <a:ext cx="537111" cy="37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61920" y="661822"/>
            <a:ext cx="391342" cy="429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" descr="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96943" y="643381"/>
            <a:ext cx="353616" cy="41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" descr="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73306" y="857479"/>
            <a:ext cx="373687" cy="25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19007" y="693785"/>
            <a:ext cx="486961" cy="462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" descr="Ic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251453" y="707360"/>
            <a:ext cx="647405" cy="604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p2"/>
          <p:cNvCxnSpPr/>
          <p:nvPr/>
        </p:nvCxnSpPr>
        <p:spPr>
          <a:xfrm flipH="1">
            <a:off x="3227198" y="1931998"/>
            <a:ext cx="3309" cy="1177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7" name="Google Shape;177;p2"/>
          <p:cNvSpPr txBox="1"/>
          <p:nvPr/>
        </p:nvSpPr>
        <p:spPr>
          <a:xfrm>
            <a:off x="4984962" y="184129"/>
            <a:ext cx="32629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Before and After Test</a:t>
            </a:r>
            <a:endParaRPr sz="1200" b="1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6909438" y="1194015"/>
            <a:ext cx="2866973" cy="5210434"/>
          </a:xfrm>
          <a:prstGeom prst="roundRect">
            <a:avLst>
              <a:gd name="adj" fmla="val 1904"/>
            </a:avLst>
          </a:prstGeom>
          <a:noFill/>
          <a:ln w="19050" cap="flat" cmpd="sng">
            <a:solidFill>
              <a:srgbClr val="55C7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167038" y="1362465"/>
            <a:ext cx="3280257" cy="1705858"/>
          </a:xfrm>
          <a:prstGeom prst="roundRect">
            <a:avLst>
              <a:gd name="adj" fmla="val 2481"/>
            </a:avLst>
          </a:prstGeom>
          <a:noFill/>
          <a:ln w="19050" cap="flat" cmpd="sng">
            <a:solidFill>
              <a:srgbClr val="55C7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"/>
          <p:cNvSpPr txBox="1"/>
          <p:nvPr/>
        </p:nvSpPr>
        <p:spPr>
          <a:xfrm>
            <a:off x="181666" y="1356777"/>
            <a:ext cx="323587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Use the picture below to draw a scientific diagram of the circuit:</a:t>
            </a:r>
            <a:endParaRPr sz="1100" b="1">
              <a:solidFill>
                <a:srgbClr val="807E8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3550589" y="1252955"/>
            <a:ext cx="3280257" cy="1812782"/>
          </a:xfrm>
          <a:prstGeom prst="roundRect">
            <a:avLst>
              <a:gd name="adj" fmla="val 2481"/>
            </a:avLst>
          </a:prstGeom>
          <a:noFill/>
          <a:ln w="19050" cap="flat" cmpd="sng">
            <a:solidFill>
              <a:srgbClr val="55C7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"/>
          <p:cNvSpPr txBox="1"/>
          <p:nvPr/>
        </p:nvSpPr>
        <p:spPr>
          <a:xfrm>
            <a:off x="188694" y="3248447"/>
            <a:ext cx="6590787" cy="136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Explain 2 ways to make the bulbs in a circuit brighter: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1.__________________________________________________________________________________________________2.__________________________________________________________________________________________________</a:t>
            </a:r>
            <a:endParaRPr sz="1800" b="1" dirty="0">
              <a:solidFill>
                <a:srgbClr val="807E8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83" name="Google Shape;183;p2"/>
          <p:cNvSpPr txBox="1"/>
          <p:nvPr/>
        </p:nvSpPr>
        <p:spPr>
          <a:xfrm>
            <a:off x="6933739" y="1210982"/>
            <a:ext cx="282355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Draw a line to match up the symbol with its correct name:</a:t>
            </a:r>
            <a:endParaRPr/>
          </a:p>
        </p:txBody>
      </p:sp>
      <p:sp>
        <p:nvSpPr>
          <p:cNvPr id="184" name="Google Shape;184;p2"/>
          <p:cNvSpPr/>
          <p:nvPr/>
        </p:nvSpPr>
        <p:spPr>
          <a:xfrm>
            <a:off x="181665" y="3165432"/>
            <a:ext cx="6616329" cy="3256132"/>
          </a:xfrm>
          <a:prstGeom prst="roundRect">
            <a:avLst>
              <a:gd name="adj" fmla="val 2481"/>
            </a:avLst>
          </a:prstGeom>
          <a:noFill/>
          <a:ln w="19050" cap="flat" cmpd="sng">
            <a:solidFill>
              <a:srgbClr val="55C7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2"/>
          <p:cNvPicPr preferRelativeResize="0"/>
          <p:nvPr/>
        </p:nvPicPr>
        <p:blipFill rotWithShape="1">
          <a:blip r:embed="rId12">
            <a:alphaModFix/>
          </a:blip>
          <a:srcRect l="9606" t="11534" r="70757" b="73490"/>
          <a:stretch/>
        </p:blipFill>
        <p:spPr>
          <a:xfrm>
            <a:off x="6966621" y="4713509"/>
            <a:ext cx="1023294" cy="780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"/>
          <p:cNvPicPr preferRelativeResize="0"/>
          <p:nvPr/>
        </p:nvPicPr>
        <p:blipFill rotWithShape="1">
          <a:blip r:embed="rId12">
            <a:alphaModFix/>
          </a:blip>
          <a:srcRect l="57160" t="27790" r="26542" b="42027"/>
          <a:stretch/>
        </p:blipFill>
        <p:spPr>
          <a:xfrm>
            <a:off x="7057534" y="1667491"/>
            <a:ext cx="951387" cy="1762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"/>
          <p:cNvPicPr preferRelativeResize="0"/>
          <p:nvPr/>
        </p:nvPicPr>
        <p:blipFill rotWithShape="1">
          <a:blip r:embed="rId13">
            <a:alphaModFix/>
          </a:blip>
          <a:srcRect l="56858" t="8652" r="26778" b="81284"/>
          <a:stretch/>
        </p:blipFill>
        <p:spPr>
          <a:xfrm>
            <a:off x="7079618" y="3397954"/>
            <a:ext cx="907217" cy="55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"/>
          <p:cNvPicPr preferRelativeResize="0"/>
          <p:nvPr/>
        </p:nvPicPr>
        <p:blipFill rotWithShape="1">
          <a:blip r:embed="rId12">
            <a:alphaModFix/>
          </a:blip>
          <a:srcRect l="58262" t="78667" r="28507" b="13351"/>
          <a:stretch/>
        </p:blipFill>
        <p:spPr>
          <a:xfrm>
            <a:off x="7121535" y="4058726"/>
            <a:ext cx="823381" cy="49674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"/>
          <p:cNvSpPr txBox="1"/>
          <p:nvPr/>
        </p:nvSpPr>
        <p:spPr>
          <a:xfrm>
            <a:off x="8587108" y="1787664"/>
            <a:ext cx="1023294" cy="510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closed switch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buzzer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lamp/bulb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voltmeter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open switch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motor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battery/cell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7F7F7F"/>
                </a:solidFill>
                <a:latin typeface="Arial Rounded"/>
                <a:ea typeface="Arial Rounded"/>
                <a:cs typeface="Arial Rounded"/>
                <a:sym typeface="Arial Rounded"/>
              </a:rPr>
              <a:t>ammeter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7F7F7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38825" y="1856903"/>
            <a:ext cx="780356" cy="78035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"/>
          <p:cNvSpPr txBox="1"/>
          <p:nvPr/>
        </p:nvSpPr>
        <p:spPr>
          <a:xfrm>
            <a:off x="3573306" y="1306557"/>
            <a:ext cx="3073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Tick the circuits that work and cross the ones that don’t.</a:t>
            </a:r>
            <a:endParaRPr/>
          </a:p>
        </p:txBody>
      </p:sp>
      <p:pic>
        <p:nvPicPr>
          <p:cNvPr id="193" name="Google Shape;193;p2"/>
          <p:cNvPicPr preferRelativeResize="0"/>
          <p:nvPr/>
        </p:nvPicPr>
        <p:blipFill rotWithShape="1">
          <a:blip r:embed="rId15">
            <a:alphaModFix/>
          </a:blip>
          <a:srcRect l="3546" t="38727" r="3269" b="11650"/>
          <a:stretch/>
        </p:blipFill>
        <p:spPr>
          <a:xfrm>
            <a:off x="3707360" y="1890682"/>
            <a:ext cx="2960351" cy="43088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"/>
          <p:cNvSpPr/>
          <p:nvPr/>
        </p:nvSpPr>
        <p:spPr>
          <a:xfrm>
            <a:off x="4067651" y="2414382"/>
            <a:ext cx="336487" cy="277567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041157" y="2418880"/>
            <a:ext cx="347502" cy="29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017317" y="2418880"/>
            <a:ext cx="347502" cy="29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"/>
          <p:cNvPicPr preferRelativeResize="0"/>
          <p:nvPr/>
        </p:nvPicPr>
        <p:blipFill rotWithShape="1">
          <a:blip r:embed="rId17">
            <a:alphaModFix/>
          </a:blip>
          <a:srcRect t="13199" r="50235"/>
          <a:stretch/>
        </p:blipFill>
        <p:spPr>
          <a:xfrm>
            <a:off x="2604737" y="4821936"/>
            <a:ext cx="1251540" cy="150177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"/>
          <p:cNvSpPr txBox="1"/>
          <p:nvPr/>
        </p:nvSpPr>
        <p:spPr>
          <a:xfrm>
            <a:off x="182771" y="4593567"/>
            <a:ext cx="657639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Add 2 switches onto the diagram so that they turn on and off separately.</a:t>
            </a:r>
            <a:endParaRPr dirty="0"/>
          </a:p>
        </p:txBody>
      </p:sp>
      <p:pic>
        <p:nvPicPr>
          <p:cNvPr id="199" name="Google Shape;199;p2"/>
          <p:cNvPicPr preferRelativeResize="0"/>
          <p:nvPr/>
        </p:nvPicPr>
        <p:blipFill rotWithShape="1">
          <a:blip r:embed="rId12">
            <a:alphaModFix/>
          </a:blip>
          <a:srcRect l="16966" t="27259" r="70757" b="62033"/>
          <a:stretch/>
        </p:blipFill>
        <p:spPr>
          <a:xfrm>
            <a:off x="7213356" y="5437643"/>
            <a:ext cx="639738" cy="557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2754</TotalTime>
  <Words>656</Words>
  <Application>Microsoft Office PowerPoint</Application>
  <PresentationFormat>A4 Paper (210x297 mm)</PresentationFormat>
  <Paragraphs>98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Arial</vt:lpstr>
      <vt:lpstr>Arial Rounded</vt:lpstr>
      <vt:lpstr>Arial Rounded MT Bold</vt:lpstr>
      <vt:lpstr>Calibri</vt:lpstr>
      <vt:lpstr>Century Gothic</vt:lpstr>
      <vt:lpstr>Wingdings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Mintey</dc:creator>
  <cp:lastModifiedBy>Alexandra Montgomery</cp:lastModifiedBy>
  <cp:revision>7</cp:revision>
  <dcterms:created xsi:type="dcterms:W3CDTF">2022-07-14T08:20:57Z</dcterms:created>
  <dcterms:modified xsi:type="dcterms:W3CDTF">2024-02-12T11:25:37Z</dcterms:modified>
</cp:coreProperties>
</file>