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CE992-AB68-C523-9E07-58C3EE6675F1}" v="2" dt="2024-01-06T21:02:47.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Weldon" userId="S::aweldon@rotherhithe.southwark.sch.uk::f41afa68-8f1c-4982-b0ed-b9c873a52b5c" providerId="AD" clId="Web-{27ECE992-AB68-C523-9E07-58C3EE6675F1}"/>
    <pc:docChg chg="modSld">
      <pc:chgData name="Amber Weldon" userId="S::aweldon@rotherhithe.southwark.sch.uk::f41afa68-8f1c-4982-b0ed-b9c873a52b5c" providerId="AD" clId="Web-{27ECE992-AB68-C523-9E07-58C3EE6675F1}" dt="2024-01-06T21:02:47.720" v="1"/>
      <pc:docMkLst>
        <pc:docMk/>
      </pc:docMkLst>
      <pc:sldChg chg="modSp">
        <pc:chgData name="Amber Weldon" userId="S::aweldon@rotherhithe.southwark.sch.uk::f41afa68-8f1c-4982-b0ed-b9c873a52b5c" providerId="AD" clId="Web-{27ECE992-AB68-C523-9E07-58C3EE6675F1}" dt="2024-01-06T21:02:47.720" v="1"/>
        <pc:sldMkLst>
          <pc:docMk/>
          <pc:sldMk cId="1645807505" sldId="256"/>
        </pc:sldMkLst>
        <pc:graphicFrameChg chg="mod modGraphic">
          <ac:chgData name="Amber Weldon" userId="S::aweldon@rotherhithe.southwark.sch.uk::f41afa68-8f1c-4982-b0ed-b9c873a52b5c" providerId="AD" clId="Web-{27ECE992-AB68-C523-9E07-58C3EE6675F1}" dt="2024-01-06T21:02:47.720" v="1"/>
          <ac:graphicFrameMkLst>
            <pc:docMk/>
            <pc:sldMk cId="1645807505" sldId="256"/>
            <ac:graphicFrameMk id="4" creationId="{BFBFF945-9FE5-B9CF-496F-22B18780ED4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80F5D7-BC2C-9CA1-5C1F-CB59814999AA}"/>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C54F0-4663-26B9-FE27-AD6F2E921A74}"/>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8CA982-2FAA-B755-96AF-1DBA4EECAAD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C7FF5-20B0-1798-4BFC-9AFE75C25602}"/>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84EBC-2D81-B264-FBF3-3B6769F7AC0D}"/>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5DC6BC-A169-2D94-AFC3-087C50293581}"/>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1B994-BE4C-7101-5738-929DF99FDF6B}"/>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8" name="Footer Placeholder 7">
            <a:extLst>
              <a:ext uri="{FF2B5EF4-FFF2-40B4-BE49-F238E27FC236}">
                <a16:creationId xmlns:a16="http://schemas.microsoft.com/office/drawing/2014/main"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0533AE-E582-A4E7-ABD5-09FA32B8AC2E}"/>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4" name="Footer Placeholder 3">
            <a:extLst>
              <a:ext uri="{FF2B5EF4-FFF2-40B4-BE49-F238E27FC236}">
                <a16:creationId xmlns:a16="http://schemas.microsoft.com/office/drawing/2014/main"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011D5-7D16-4462-FE61-3DE62948D659}"/>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3" name="Footer Placeholder 2">
            <a:extLst>
              <a:ext uri="{FF2B5EF4-FFF2-40B4-BE49-F238E27FC236}">
                <a16:creationId xmlns:a16="http://schemas.microsoft.com/office/drawing/2014/main"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3939F-9D3D-6C6E-5F91-5419A2DBEE8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2EC97-76B3-EF5C-F487-38C7A62E401F}"/>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FBFF945-9FE5-B9CF-496F-22B18780ED4F}"/>
              </a:ext>
            </a:extLst>
          </p:cNvPr>
          <p:cNvGraphicFramePr>
            <a:graphicFrameLocks noGrp="1"/>
          </p:cNvGraphicFramePr>
          <p:nvPr>
            <p:extLst>
              <p:ext uri="{D42A27DB-BD31-4B8C-83A1-F6EECF244321}">
                <p14:modId xmlns:p14="http://schemas.microsoft.com/office/powerpoint/2010/main" val="3544232718"/>
              </p:ext>
            </p:extLst>
          </p:nvPr>
        </p:nvGraphicFramePr>
        <p:xfrm>
          <a:off x="308344" y="233916"/>
          <a:ext cx="11621386" cy="1164447"/>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val="2710076906"/>
                    </a:ext>
                  </a:extLst>
                </a:gridCol>
              </a:tblGrid>
              <a:tr h="315873">
                <a:tc>
                  <a:txBody>
                    <a:bodyPr/>
                    <a:lstStyle/>
                    <a:p>
                      <a:pPr algn="ctr"/>
                      <a:r>
                        <a:rPr lang="en-GB" sz="1600" b="1">
                          <a:solidFill>
                            <a:schemeClr val="tx1"/>
                          </a:solidFill>
                          <a:latin typeface="Century Gothic"/>
                        </a:rPr>
                        <a:t>Rotherhithe Primary- Year 5/6</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9550755"/>
                  </a:ext>
                </a:extLst>
              </a:tr>
              <a:tr h="315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entury Gothic" panose="020B0502020202020204" pitchFamily="34" charset="0"/>
                        </a:rPr>
                        <a:t>Big Question: </a:t>
                      </a:r>
                      <a:r>
                        <a:rPr lang="en-US" sz="1800" b="1" kern="1200" dirty="0">
                          <a:solidFill>
                            <a:schemeClr val="dk1"/>
                          </a:solidFill>
                          <a:latin typeface="+mn-lt"/>
                          <a:ea typeface="+mn-ea"/>
                          <a:cs typeface="+mn-cs"/>
                        </a:rPr>
                        <a:t>How important are the similarities and differences between and within religions? </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671714799"/>
                  </a:ext>
                </a:extLst>
              </a:tr>
              <a:tr h="463407">
                <a:tc>
                  <a:txBody>
                    <a:bodyPr/>
                    <a:lstStyle/>
                    <a:p>
                      <a:pPr algn="ctr"/>
                      <a:r>
                        <a:rPr lang="en-GB" sz="1600" b="1" dirty="0">
                          <a:solidFill>
                            <a:schemeClr val="tx1"/>
                          </a:solidFill>
                          <a:latin typeface="Century Gothic" panose="020B0502020202020204" pitchFamily="34" charset="0"/>
                        </a:rPr>
                        <a:t>Topic: </a:t>
                      </a:r>
                      <a:r>
                        <a:rPr lang="en-US" sz="1800" b="1" kern="1200" dirty="0">
                          <a:solidFill>
                            <a:schemeClr val="dk1"/>
                          </a:solidFill>
                          <a:latin typeface="+mn-lt"/>
                          <a:ea typeface="+mn-ea"/>
                          <a:cs typeface="+mn-cs"/>
                        </a:rPr>
                        <a:t>What similarities and differences do religions and world views share?</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558219203"/>
                  </a:ext>
                </a:extLst>
              </a:tr>
            </a:tbl>
          </a:graphicData>
        </a:graphic>
      </p:graphicFrame>
      <p:graphicFrame>
        <p:nvGraphicFramePr>
          <p:cNvPr id="5" name="Table 5">
            <a:extLst>
              <a:ext uri="{FF2B5EF4-FFF2-40B4-BE49-F238E27FC236}">
                <a16:creationId xmlns:a16="http://schemas.microsoft.com/office/drawing/2014/main" id="{21ADBD7A-BA23-BBF0-4219-54D1E32CBB46}"/>
              </a:ext>
            </a:extLst>
          </p:cNvPr>
          <p:cNvGraphicFramePr>
            <a:graphicFrameLocks noGrp="1"/>
          </p:cNvGraphicFramePr>
          <p:nvPr>
            <p:extLst>
              <p:ext uri="{D42A27DB-BD31-4B8C-83A1-F6EECF244321}">
                <p14:modId xmlns:p14="http://schemas.microsoft.com/office/powerpoint/2010/main" val="1896332136"/>
              </p:ext>
            </p:extLst>
          </p:nvPr>
        </p:nvGraphicFramePr>
        <p:xfrm>
          <a:off x="308343" y="1561180"/>
          <a:ext cx="3317359" cy="1615440"/>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val="4007857086"/>
                    </a:ext>
                  </a:extLst>
                </a:gridCol>
              </a:tblGrid>
              <a:tr h="254907">
                <a:tc>
                  <a:txBody>
                    <a:bodyPr/>
                    <a:lstStyle/>
                    <a:p>
                      <a:pPr algn="ctr"/>
                      <a:r>
                        <a:rPr lang="en-GB" sz="1600" dirty="0">
                          <a:solidFill>
                            <a:schemeClr val="tx1"/>
                          </a:solidFill>
                          <a:latin typeface="Century Gothic" panose="020B0502020202020204" pitchFamily="34" charset="0"/>
                        </a:rPr>
                        <a:t>What I should already know</a:t>
                      </a:r>
                    </a:p>
                  </a:txBody>
                  <a:tcPr/>
                </a:tc>
                <a:extLst>
                  <a:ext uri="{0D108BD9-81ED-4DB2-BD59-A6C34878D82A}">
                    <a16:rowId xmlns:a16="http://schemas.microsoft.com/office/drawing/2014/main" val="2976555512"/>
                  </a:ext>
                </a:extLst>
              </a:tr>
              <a:tr h="863319">
                <a:tc>
                  <a:txBody>
                    <a:bodyPr/>
                    <a:lstStyle/>
                    <a:p>
                      <a:pPr>
                        <a:buFont typeface="Arial" pitchFamily="34" charset="0"/>
                        <a:buChar char="•"/>
                      </a:pPr>
                      <a:r>
                        <a:rPr lang="en-US" sz="1200" kern="1200" baseline="0" dirty="0">
                          <a:solidFill>
                            <a:schemeClr val="dk1"/>
                          </a:solidFill>
                          <a:latin typeface="Century Gothic" pitchFamily="34" charset="0"/>
                          <a:ea typeface="+mn-ea"/>
                          <a:cs typeface="+mn-cs"/>
                        </a:rPr>
                        <a:t>About different beliefs about God and his character.</a:t>
                      </a:r>
                    </a:p>
                    <a:p>
                      <a:pPr>
                        <a:buFont typeface="Arial" pitchFamily="34" charset="0"/>
                        <a:buChar char="•"/>
                      </a:pPr>
                      <a:r>
                        <a:rPr lang="en-US" sz="1200" kern="1200" baseline="0" dirty="0">
                          <a:solidFill>
                            <a:schemeClr val="dk1"/>
                          </a:solidFill>
                          <a:latin typeface="Century Gothic" pitchFamily="34" charset="0"/>
                          <a:ea typeface="+mn-ea"/>
                          <a:cs typeface="+mn-cs"/>
                        </a:rPr>
                        <a:t>About special </a:t>
                      </a:r>
                      <a:r>
                        <a:rPr lang="en-US" sz="1200" kern="1200" baseline="0" dirty="0" err="1">
                          <a:solidFill>
                            <a:schemeClr val="dk1"/>
                          </a:solidFill>
                          <a:latin typeface="Century Gothic" pitchFamily="34" charset="0"/>
                          <a:ea typeface="+mn-ea"/>
                          <a:cs typeface="+mn-cs"/>
                        </a:rPr>
                        <a:t>artefacts</a:t>
                      </a:r>
                      <a:r>
                        <a:rPr lang="en-US" sz="1200" kern="1200" baseline="0" dirty="0">
                          <a:solidFill>
                            <a:schemeClr val="dk1"/>
                          </a:solidFill>
                          <a:latin typeface="Century Gothic" pitchFamily="34" charset="0"/>
                          <a:ea typeface="+mn-ea"/>
                          <a:cs typeface="+mn-cs"/>
                        </a:rPr>
                        <a:t> and events, e.g. festivals like </a:t>
                      </a:r>
                      <a:r>
                        <a:rPr lang="en-US" sz="1200" kern="1200" baseline="0" dirty="0" err="1">
                          <a:solidFill>
                            <a:schemeClr val="dk1"/>
                          </a:solidFill>
                          <a:latin typeface="Century Gothic" pitchFamily="34" charset="0"/>
                          <a:ea typeface="+mn-ea"/>
                          <a:cs typeface="+mn-cs"/>
                        </a:rPr>
                        <a:t>Eid</a:t>
                      </a:r>
                      <a:r>
                        <a:rPr lang="en-US" sz="1200" kern="1200" baseline="0" dirty="0">
                          <a:solidFill>
                            <a:schemeClr val="dk1"/>
                          </a:solidFill>
                          <a:latin typeface="Century Gothic" pitchFamily="34" charset="0"/>
                          <a:ea typeface="+mn-ea"/>
                          <a:cs typeface="+mn-cs"/>
                        </a:rPr>
                        <a:t> and Christmas.</a:t>
                      </a:r>
                      <a:r>
                        <a:rPr lang="en-US" sz="1800" kern="1200" baseline="0" dirty="0">
                          <a:solidFill>
                            <a:schemeClr val="dk1"/>
                          </a:solidFill>
                          <a:latin typeface="+mn-lt"/>
                          <a:ea typeface="+mn-ea"/>
                          <a:cs typeface="+mn-cs"/>
                        </a:rPr>
                        <a:t> </a:t>
                      </a:r>
                    </a:p>
                    <a:p>
                      <a:pPr>
                        <a:buFont typeface="Arial" pitchFamily="34" charset="0"/>
                        <a:buChar char="•"/>
                      </a:pPr>
                      <a:r>
                        <a:rPr lang="en-US" sz="1200" kern="1200" baseline="0" dirty="0">
                          <a:solidFill>
                            <a:schemeClr val="dk1"/>
                          </a:solidFill>
                          <a:latin typeface="Century Gothic" pitchFamily="34" charset="0"/>
                          <a:ea typeface="+mn-ea"/>
                          <a:cs typeface="+mn-cs"/>
                        </a:rPr>
                        <a:t>About the importance of leadership within religions and worldviews.</a:t>
                      </a:r>
                    </a:p>
                  </a:txBody>
                  <a:tcPr/>
                </a:tc>
                <a:extLst>
                  <a:ext uri="{0D108BD9-81ED-4DB2-BD59-A6C34878D82A}">
                    <a16:rowId xmlns:a16="http://schemas.microsoft.com/office/drawing/2014/main" val="2755728088"/>
                  </a:ext>
                </a:extLst>
              </a:tr>
            </a:tbl>
          </a:graphicData>
        </a:graphic>
      </p:graphicFrame>
      <p:graphicFrame>
        <p:nvGraphicFramePr>
          <p:cNvPr id="6" name="Table 5">
            <a:extLst>
              <a:ext uri="{FF2B5EF4-FFF2-40B4-BE49-F238E27FC236}">
                <a16:creationId xmlns:a16="http://schemas.microsoft.com/office/drawing/2014/main" id="{91F5F957-8145-5E23-56C7-646BB4CBFB5D}"/>
              </a:ext>
            </a:extLst>
          </p:cNvPr>
          <p:cNvGraphicFramePr>
            <a:graphicFrameLocks noGrp="1"/>
          </p:cNvGraphicFramePr>
          <p:nvPr>
            <p:extLst>
              <p:ext uri="{D42A27DB-BD31-4B8C-83A1-F6EECF244321}">
                <p14:modId xmlns:p14="http://schemas.microsoft.com/office/powerpoint/2010/main" val="2886671574"/>
              </p:ext>
            </p:extLst>
          </p:nvPr>
        </p:nvGraphicFramePr>
        <p:xfrm>
          <a:off x="3880884" y="1486751"/>
          <a:ext cx="4540102" cy="1706880"/>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val="259301043"/>
                    </a:ext>
                  </a:extLst>
                </a:gridCol>
              </a:tblGrid>
              <a:tr h="299399">
                <a:tc>
                  <a:txBody>
                    <a:bodyPr/>
                    <a:lstStyle/>
                    <a:p>
                      <a:pPr algn="ctr"/>
                      <a:r>
                        <a:rPr lang="en-GB" sz="1600" dirty="0">
                          <a:solidFill>
                            <a:schemeClr val="tx1"/>
                          </a:solidFill>
                          <a:latin typeface="Century Gothic" panose="020B0502020202020204" pitchFamily="34" charset="0"/>
                        </a:rPr>
                        <a:t>What will learn in this unit?</a:t>
                      </a:r>
                    </a:p>
                  </a:txBody>
                  <a:tcPr>
                    <a:solidFill>
                      <a:srgbClr val="D72A07">
                        <a:alpha val="60000"/>
                      </a:srgbClr>
                    </a:solidFill>
                  </a:tcPr>
                </a:tc>
                <a:extLst>
                  <a:ext uri="{0D108BD9-81ED-4DB2-BD59-A6C34878D82A}">
                    <a16:rowId xmlns:a16="http://schemas.microsoft.com/office/drawing/2014/main" val="2534064454"/>
                  </a:ext>
                </a:extLst>
              </a:tr>
              <a:tr h="1052743">
                <a:tc>
                  <a:txBody>
                    <a:bodyPr/>
                    <a:lstStyle/>
                    <a:p>
                      <a:pPr>
                        <a:buFont typeface="Wingdings" pitchFamily="2" charset="2"/>
                        <a:buChar char="q"/>
                      </a:pPr>
                      <a:r>
                        <a:rPr lang="en-US" sz="1200" b="0" kern="1200" dirty="0">
                          <a:solidFill>
                            <a:schemeClr val="dk1"/>
                          </a:solidFill>
                          <a:latin typeface="Century Gothic" pitchFamily="34" charset="0"/>
                          <a:ea typeface="+mn-ea"/>
                          <a:cs typeface="+mn-cs"/>
                        </a:rPr>
                        <a:t> </a:t>
                      </a:r>
                      <a:r>
                        <a:rPr lang="en-US" sz="1200" b="0" kern="1200" baseline="0" dirty="0">
                          <a:solidFill>
                            <a:schemeClr val="dk1"/>
                          </a:solidFill>
                          <a:latin typeface="Century Gothic" pitchFamily="34" charset="0"/>
                          <a:ea typeface="+mn-ea"/>
                          <a:cs typeface="+mn-cs"/>
                        </a:rPr>
                        <a:t>To investigate shared values between different religious a secular groups.</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200" b="0" kern="1200" baseline="0" dirty="0">
                          <a:solidFill>
                            <a:schemeClr val="dk1"/>
                          </a:solidFill>
                          <a:latin typeface="Century Gothic" pitchFamily="34" charset="0"/>
                          <a:ea typeface="+mn-ea"/>
                          <a:cs typeface="+mn-cs"/>
                        </a:rPr>
                        <a:t>To investigate the importance of building community for religions.</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200" b="0" kern="1200" baseline="0" dirty="0">
                          <a:solidFill>
                            <a:schemeClr val="dk1"/>
                          </a:solidFill>
                          <a:latin typeface="Century Gothic" pitchFamily="34" charset="0"/>
                          <a:ea typeface="+mn-ea"/>
                          <a:cs typeface="+mn-cs"/>
                        </a:rPr>
                        <a:t>To consider the important of religious buildings and the difference they make.</a:t>
                      </a:r>
                    </a:p>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200" b="0" kern="1200" baseline="0" dirty="0">
                          <a:solidFill>
                            <a:schemeClr val="dk1"/>
                          </a:solidFill>
                          <a:latin typeface="Century Gothic" pitchFamily="34" charset="0"/>
                          <a:ea typeface="+mn-ea"/>
                          <a:cs typeface="+mn-cs"/>
                        </a:rPr>
                        <a:t>To consider what views religions and world views share.</a:t>
                      </a:r>
                    </a:p>
                  </a:txBody>
                  <a:tcPr>
                    <a:solidFill>
                      <a:srgbClr val="FEDBDA"/>
                    </a:solidFill>
                  </a:tcPr>
                </a:tc>
                <a:extLst>
                  <a:ext uri="{0D108BD9-81ED-4DB2-BD59-A6C34878D82A}">
                    <a16:rowId xmlns:a16="http://schemas.microsoft.com/office/drawing/2014/main" val="1870157560"/>
                  </a:ext>
                </a:extLst>
              </a:tr>
            </a:tbl>
          </a:graphicData>
        </a:graphic>
      </p:graphicFrame>
      <p:graphicFrame>
        <p:nvGraphicFramePr>
          <p:cNvPr id="7" name="Table 6">
            <a:extLst>
              <a:ext uri="{FF2B5EF4-FFF2-40B4-BE49-F238E27FC236}">
                <a16:creationId xmlns:a16="http://schemas.microsoft.com/office/drawing/2014/main" id="{516BB928-B930-988D-F84C-BCB191A68279}"/>
              </a:ext>
            </a:extLst>
          </p:cNvPr>
          <p:cNvGraphicFramePr>
            <a:graphicFrameLocks noGrp="1"/>
          </p:cNvGraphicFramePr>
          <p:nvPr>
            <p:extLst>
              <p:ext uri="{D42A27DB-BD31-4B8C-83A1-F6EECF244321}">
                <p14:modId xmlns:p14="http://schemas.microsoft.com/office/powerpoint/2010/main" val="459055759"/>
              </p:ext>
            </p:extLst>
          </p:nvPr>
        </p:nvGraphicFramePr>
        <p:xfrm>
          <a:off x="8612372" y="1561178"/>
          <a:ext cx="3271284" cy="1185128"/>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val="259301043"/>
                    </a:ext>
                  </a:extLst>
                </a:gridCol>
              </a:tblGrid>
              <a:tr h="279011">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val="2534064454"/>
                  </a:ext>
                </a:extLst>
              </a:tr>
              <a:tr h="849848">
                <a:tc>
                  <a:txBody>
                    <a:bodyPr/>
                    <a:lstStyle/>
                    <a:p>
                      <a:pPr>
                        <a:buFont typeface="Arial" pitchFamily="34" charset="0"/>
                        <a:buChar char="•"/>
                      </a:pPr>
                      <a:r>
                        <a:rPr lang="en-US" sz="1200" kern="1200" baseline="0" dirty="0" err="1">
                          <a:solidFill>
                            <a:schemeClr val="dk1"/>
                          </a:solidFill>
                          <a:latin typeface="Century Gothic" pitchFamily="34" charset="0"/>
                          <a:ea typeface="+mn-ea"/>
                          <a:cs typeface="+mn-cs"/>
                        </a:rPr>
                        <a:t>Synthesise</a:t>
                      </a:r>
                      <a:r>
                        <a:rPr lang="en-US" sz="1200" kern="1200" baseline="0" dirty="0">
                          <a:solidFill>
                            <a:schemeClr val="dk1"/>
                          </a:solidFill>
                          <a:latin typeface="Century Gothic" pitchFamily="34" charset="0"/>
                          <a:ea typeface="+mn-ea"/>
                          <a:cs typeface="+mn-cs"/>
                        </a:rPr>
                        <a:t> a range of worldviews within religions, focusing on how sacred texts are interpreted in a wide variety of ways within and across different faiths.</a:t>
                      </a:r>
                    </a:p>
                  </a:txBody>
                  <a:tcPr/>
                </a:tc>
                <a:extLst>
                  <a:ext uri="{0D108BD9-81ED-4DB2-BD59-A6C34878D82A}">
                    <a16:rowId xmlns:a16="http://schemas.microsoft.com/office/drawing/2014/main" val="1870157560"/>
                  </a:ext>
                </a:extLst>
              </a:tr>
            </a:tbl>
          </a:graphicData>
        </a:graphic>
      </p:graphicFrame>
      <p:sp>
        <p:nvSpPr>
          <p:cNvPr id="8" name="TextBox 7">
            <a:extLst>
              <a:ext uri="{FF2B5EF4-FFF2-40B4-BE49-F238E27FC236}">
                <a16:creationId xmlns:a16="http://schemas.microsoft.com/office/drawing/2014/main" id="{23FA771E-06C1-6F0E-5FC6-AC00459D46D4}"/>
              </a:ext>
            </a:extLst>
          </p:cNvPr>
          <p:cNvSpPr txBox="1"/>
          <p:nvPr/>
        </p:nvSpPr>
        <p:spPr>
          <a:xfrm>
            <a:off x="297712" y="3537042"/>
            <a:ext cx="2626242" cy="2954655"/>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Overview</a:t>
            </a:r>
          </a:p>
          <a:p>
            <a:r>
              <a:rPr lang="en-US" sz="1400" dirty="0">
                <a:latin typeface="Century Gothic" pitchFamily="34" charset="0"/>
              </a:rPr>
              <a:t>You will explore the differences and similarities within Christianity, Islam and 2 other religions or world views of your choice. It will introduce you to the concept worship and community and will enable you to compare the meanings of both in their own lives and within the lives of human beings. </a:t>
            </a:r>
          </a:p>
        </p:txBody>
      </p:sp>
      <p:graphicFrame>
        <p:nvGraphicFramePr>
          <p:cNvPr id="9" name="Table 9">
            <a:extLst>
              <a:ext uri="{FF2B5EF4-FFF2-40B4-BE49-F238E27FC236}">
                <a16:creationId xmlns:a16="http://schemas.microsoft.com/office/drawing/2014/main" id="{1BA456A0-4229-3FA8-8038-5284D9B0F9BC}"/>
              </a:ext>
            </a:extLst>
          </p:cNvPr>
          <p:cNvGraphicFramePr>
            <a:graphicFrameLocks noGrp="1"/>
          </p:cNvGraphicFramePr>
          <p:nvPr>
            <p:extLst>
              <p:ext uri="{D42A27DB-BD31-4B8C-83A1-F6EECF244321}">
                <p14:modId xmlns:p14="http://schemas.microsoft.com/office/powerpoint/2010/main" val="319836199"/>
              </p:ext>
            </p:extLst>
          </p:nvPr>
        </p:nvGraphicFramePr>
        <p:xfrm>
          <a:off x="7733414" y="3293798"/>
          <a:ext cx="4064000" cy="3055827"/>
        </p:xfrm>
        <a:graphic>
          <a:graphicData uri="http://schemas.openxmlformats.org/drawingml/2006/table">
            <a:tbl>
              <a:tblPr firstRow="1" bandRow="1">
                <a:tableStyleId>{74C1A8A3-306A-4EB7-A6B1-4F7E0EB9C5D6}</a:tableStyleId>
              </a:tblPr>
              <a:tblGrid>
                <a:gridCol w="1208567">
                  <a:extLst>
                    <a:ext uri="{9D8B030D-6E8A-4147-A177-3AD203B41FA5}">
                      <a16:colId xmlns:a16="http://schemas.microsoft.com/office/drawing/2014/main" val="761692528"/>
                    </a:ext>
                  </a:extLst>
                </a:gridCol>
                <a:gridCol w="2855433">
                  <a:extLst>
                    <a:ext uri="{9D8B030D-6E8A-4147-A177-3AD203B41FA5}">
                      <a16:colId xmlns:a16="http://schemas.microsoft.com/office/drawing/2014/main"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val="3964284313"/>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community</a:t>
                      </a:r>
                    </a:p>
                  </a:txBody>
                  <a:tcPr marL="74930" marR="29197" marT="25400" marB="0" anchor="ctr"/>
                </a:tc>
                <a:tc>
                  <a:txBody>
                    <a:bodyPr/>
                    <a:lstStyle/>
                    <a:p>
                      <a:r>
                        <a:rPr lang="en-US" sz="1000" b="0" i="0" kern="1200" dirty="0">
                          <a:solidFill>
                            <a:schemeClr val="dk1"/>
                          </a:solidFill>
                          <a:latin typeface="Century Gothic" pitchFamily="34" charset="0"/>
                          <a:ea typeface="+mn-ea"/>
                          <a:cs typeface="+mn-cs"/>
                        </a:rPr>
                        <a:t>A</a:t>
                      </a:r>
                      <a:r>
                        <a:rPr lang="en-US" sz="1000" b="0" i="0" kern="1200" baseline="0" dirty="0">
                          <a:solidFill>
                            <a:schemeClr val="dk1"/>
                          </a:solidFill>
                          <a:latin typeface="Century Gothic" pitchFamily="34" charset="0"/>
                          <a:ea typeface="+mn-ea"/>
                          <a:cs typeface="+mn-cs"/>
                        </a:rPr>
                        <a:t> </a:t>
                      </a:r>
                      <a:r>
                        <a:rPr lang="en-US" sz="1000" b="0" i="0" kern="1200" dirty="0">
                          <a:solidFill>
                            <a:schemeClr val="dk1"/>
                          </a:solidFill>
                          <a:latin typeface="Century Gothic" pitchFamily="34" charset="0"/>
                          <a:ea typeface="+mn-ea"/>
                          <a:cs typeface="+mn-cs"/>
                        </a:rPr>
                        <a:t>group of people living in the same place or having a particular characteristic in common.</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4167057131"/>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Humanism</a:t>
                      </a:r>
                    </a:p>
                  </a:txBody>
                  <a:tcPr marL="74930" marR="29197" marT="25400" marB="0" anchor="ctr"/>
                </a:tc>
                <a:tc>
                  <a:txBody>
                    <a:bodyPr/>
                    <a:lstStyle/>
                    <a:p>
                      <a:r>
                        <a:rPr lang="en-US" sz="1000" b="0" i="0" kern="1200" dirty="0">
                          <a:solidFill>
                            <a:schemeClr val="dk1"/>
                          </a:solidFill>
                          <a:latin typeface="Century Gothic" pitchFamily="34" charset="0"/>
                          <a:ea typeface="+mn-ea"/>
                          <a:cs typeface="+mn-cs"/>
                        </a:rPr>
                        <a:t>The</a:t>
                      </a:r>
                      <a:r>
                        <a:rPr lang="en-US" sz="1000" b="0" i="0" kern="1200" baseline="0" dirty="0">
                          <a:solidFill>
                            <a:schemeClr val="dk1"/>
                          </a:solidFill>
                          <a:latin typeface="Century Gothic" pitchFamily="34" charset="0"/>
                          <a:ea typeface="+mn-ea"/>
                          <a:cs typeface="+mn-cs"/>
                        </a:rPr>
                        <a:t> a</a:t>
                      </a:r>
                      <a:r>
                        <a:rPr lang="en-US" sz="1000" b="0" i="0" kern="1200" dirty="0">
                          <a:solidFill>
                            <a:schemeClr val="dk1"/>
                          </a:solidFill>
                          <a:latin typeface="Century Gothic" pitchFamily="34" charset="0"/>
                          <a:ea typeface="+mn-ea"/>
                          <a:cs typeface="+mn-cs"/>
                        </a:rPr>
                        <a:t>ttitude, or way of life centered on human interests or values.</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3675427939"/>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practices</a:t>
                      </a:r>
                    </a:p>
                  </a:txBody>
                  <a:tcPr marL="74930" marR="29197" marT="25400" marB="0" anchor="ctr"/>
                </a:tc>
                <a:tc>
                  <a:txBody>
                    <a:bodyPr/>
                    <a:lstStyle/>
                    <a:p>
                      <a:r>
                        <a:rPr lang="en-US" sz="1000" b="0" i="0" kern="1200" dirty="0" err="1">
                          <a:solidFill>
                            <a:schemeClr val="dk1"/>
                          </a:solidFill>
                          <a:latin typeface="Century Gothic" pitchFamily="34" charset="0"/>
                          <a:ea typeface="+mn-ea"/>
                          <a:cs typeface="+mn-cs"/>
                        </a:rPr>
                        <a:t>Servances</a:t>
                      </a:r>
                      <a:r>
                        <a:rPr lang="en-US" sz="1000" b="0" i="0" kern="1200" dirty="0">
                          <a:solidFill>
                            <a:schemeClr val="dk1"/>
                          </a:solidFill>
                          <a:latin typeface="Century Gothic" pitchFamily="34" charset="0"/>
                          <a:ea typeface="+mn-ea"/>
                          <a:cs typeface="+mn-cs"/>
                        </a:rPr>
                        <a:t> such as attending worship services, wearing religious garb or symbols.</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46844248"/>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religious</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Relating</a:t>
                      </a:r>
                      <a:r>
                        <a:rPr lang="en-US" sz="1000" kern="1200" baseline="0" dirty="0">
                          <a:solidFill>
                            <a:schemeClr val="dk1"/>
                          </a:solidFill>
                          <a:latin typeface="Century Gothic" pitchFamily="34" charset="0"/>
                          <a:ea typeface="+mn-ea"/>
                          <a:cs typeface="+mn-cs"/>
                        </a:rPr>
                        <a:t> or believing in a religion</a:t>
                      </a:r>
                      <a:r>
                        <a:rPr lang="en-US" sz="1000" kern="1200" dirty="0">
                          <a:solidFill>
                            <a:schemeClr val="dk1"/>
                          </a:solidFill>
                          <a:latin typeface="Century Gothic" pitchFamily="34" charset="0"/>
                          <a:ea typeface="+mn-ea"/>
                          <a:cs typeface="+mn-cs"/>
                        </a:rPr>
                        <a:t>.</a:t>
                      </a:r>
                    </a:p>
                  </a:txBody>
                  <a:tcPr marL="74930" marR="29197" marT="25400" marB="0" anchor="ctr"/>
                </a:tc>
                <a:extLst>
                  <a:ext uri="{0D108BD9-81ED-4DB2-BD59-A6C34878D82A}">
                    <a16:rowId xmlns:a16="http://schemas.microsoft.com/office/drawing/2014/main" val="2501542559"/>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secular</a:t>
                      </a:r>
                    </a:p>
                  </a:txBody>
                  <a:tcPr marL="74930" marR="29197" marT="25400" marB="0" anchor="ctr"/>
                </a:tc>
                <a:tc>
                  <a:txBody>
                    <a:bodyPr/>
                    <a:lstStyle/>
                    <a:p>
                      <a:r>
                        <a:rPr lang="en-US" sz="1000" kern="1200" dirty="0">
                          <a:solidFill>
                            <a:schemeClr val="dk1"/>
                          </a:solidFill>
                          <a:latin typeface="Century Gothic" pitchFamily="34" charset="0"/>
                          <a:ea typeface="+mn-ea"/>
                          <a:cs typeface="+mn-cs"/>
                        </a:rPr>
                        <a:t>To not be bound by religious rule.</a:t>
                      </a:r>
                    </a:p>
                  </a:txBody>
                  <a:tcPr marL="74930" marR="29197" marT="25400" marB="0" anchor="ctr"/>
                </a:tc>
                <a:extLst>
                  <a:ext uri="{0D108BD9-81ED-4DB2-BD59-A6C34878D82A}">
                    <a16:rowId xmlns:a16="http://schemas.microsoft.com/office/drawing/2014/main" val="10005"/>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a:ln>
                            <a:noFill/>
                          </a:ln>
                          <a:solidFill>
                            <a:srgbClr val="FF0000"/>
                          </a:solidFill>
                          <a:effectLst/>
                          <a:latin typeface="Century Gothic" pitchFamily="34" charset="0"/>
                        </a:rPr>
                        <a:t>worship</a:t>
                      </a:r>
                    </a:p>
                  </a:txBody>
                  <a:tcPr marL="74930" marR="29197" marT="25400" marB="0" anchor="ctr"/>
                </a:tc>
                <a:tc>
                  <a:txBody>
                    <a:bodyPr/>
                    <a:lstStyle/>
                    <a:p>
                      <a:r>
                        <a:rPr lang="en-US" sz="1000" b="0" i="0" kern="1200" dirty="0">
                          <a:solidFill>
                            <a:schemeClr val="tx1"/>
                          </a:solidFill>
                          <a:latin typeface="Century Gothic" pitchFamily="34" charset="0"/>
                          <a:ea typeface="+mn-ea"/>
                          <a:cs typeface="+mn-cs"/>
                        </a:rPr>
                        <a:t>The feeling or expression of reverence and adoration for a</a:t>
                      </a:r>
                      <a:r>
                        <a:rPr lang="en-US" sz="1000" b="0" i="0" kern="1200" baseline="0" dirty="0">
                          <a:solidFill>
                            <a:schemeClr val="tx1"/>
                          </a:solidFill>
                          <a:latin typeface="Century Gothic" pitchFamily="34" charset="0"/>
                          <a:ea typeface="+mn-ea"/>
                          <a:cs typeface="+mn-cs"/>
                        </a:rPr>
                        <a:t> deity</a:t>
                      </a:r>
                      <a:r>
                        <a:rPr lang="en-US" sz="1000" b="0" i="0" u="none" strike="noStrike" kern="1200" dirty="0">
                          <a:solidFill>
                            <a:schemeClr val="tx1"/>
                          </a:solidFill>
                          <a:latin typeface="Century Gothic" pitchFamily="34" charset="0"/>
                          <a:ea typeface="+mn-ea"/>
                          <a:cs typeface="+mn-cs"/>
                        </a:rPr>
                        <a:t>.</a:t>
                      </a:r>
                      <a:endParaRPr lang="en-US" sz="1000" kern="1200" dirty="0">
                        <a:solidFill>
                          <a:schemeClr val="tx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10006"/>
                  </a:ext>
                </a:extLst>
              </a:tr>
            </a:tbl>
          </a:graphicData>
        </a:graphic>
      </p:graphicFrame>
      <p:pic>
        <p:nvPicPr>
          <p:cNvPr id="12" name="Picture 11">
            <a:extLst>
              <a:ext uri="{FF2B5EF4-FFF2-40B4-BE49-F238E27FC236}">
                <a16:creationId xmlns:a16="http://schemas.microsoft.com/office/drawing/2014/main" id="{C91FC7CB-6A43-962A-1225-3313BE223CEF}"/>
              </a:ext>
            </a:extLst>
          </p:cNvPr>
          <p:cNvPicPr>
            <a:picLocks noChangeAspect="1"/>
          </p:cNvPicPr>
          <p:nvPr/>
        </p:nvPicPr>
        <p:blipFill>
          <a:blip r:embed="rId2" cstate="print"/>
          <a:stretch>
            <a:fillRect/>
          </a:stretch>
        </p:blipFill>
        <p:spPr>
          <a:xfrm>
            <a:off x="7733414" y="3296094"/>
            <a:ext cx="4064000" cy="584114"/>
          </a:xfrm>
          <a:prstGeom prst="rect">
            <a:avLst/>
          </a:prstGeom>
        </p:spPr>
      </p:pic>
      <p:sp>
        <p:nvSpPr>
          <p:cNvPr id="23" name="TextBox 22">
            <a:extLst>
              <a:ext uri="{FF2B5EF4-FFF2-40B4-BE49-F238E27FC236}">
                <a16:creationId xmlns:a16="http://schemas.microsoft.com/office/drawing/2014/main" id="{0A5AE087-3C62-CEA0-B086-631D3B652FEB}"/>
              </a:ext>
            </a:extLst>
          </p:cNvPr>
          <p:cNvSpPr txBox="1"/>
          <p:nvPr/>
        </p:nvSpPr>
        <p:spPr>
          <a:xfrm>
            <a:off x="5647227" y="3744592"/>
            <a:ext cx="1327729" cy="307777"/>
          </a:xfrm>
          <a:prstGeom prst="rect">
            <a:avLst/>
          </a:prstGeom>
          <a:noFill/>
        </p:spPr>
        <p:txBody>
          <a:bodyPr wrap="square" rtlCol="0">
            <a:spAutoFit/>
          </a:bodyPr>
          <a:lstStyle/>
          <a:p>
            <a:pPr algn="ctr"/>
            <a:r>
              <a:rPr lang="en-GB" sz="1400" b="1" dirty="0" err="1">
                <a:solidFill>
                  <a:srgbClr val="FF0000"/>
                </a:solidFill>
                <a:latin typeface="Century Gothic" panose="020B0502020202020204" pitchFamily="34" charset="0"/>
              </a:rPr>
              <a:t>Humansim</a:t>
            </a:r>
            <a:endParaRPr lang="en-GB" sz="1400" b="1" dirty="0">
              <a:solidFill>
                <a:srgbClr val="FF0000"/>
              </a:solidFill>
              <a:latin typeface="Century Gothic" panose="020B0502020202020204"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5952720" y="4352629"/>
            <a:ext cx="800100" cy="16827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3261796" y="4487530"/>
            <a:ext cx="2247900" cy="1625600"/>
          </a:xfrm>
          <a:prstGeom prst="rect">
            <a:avLst/>
          </a:prstGeom>
          <a:noFill/>
          <a:ln w="9525">
            <a:noFill/>
            <a:miter lim="800000"/>
            <a:headEnd/>
            <a:tailEnd/>
          </a:ln>
          <a:effectLst/>
        </p:spPr>
      </p:pic>
      <p:sp>
        <p:nvSpPr>
          <p:cNvPr id="19" name="Rectangle 18"/>
          <p:cNvSpPr/>
          <p:nvPr/>
        </p:nvSpPr>
        <p:spPr>
          <a:xfrm>
            <a:off x="3831914" y="3754696"/>
            <a:ext cx="1168910" cy="307777"/>
          </a:xfrm>
          <a:prstGeom prst="rect">
            <a:avLst/>
          </a:prstGeom>
        </p:spPr>
        <p:txBody>
          <a:bodyPr wrap="none">
            <a:spAutoFit/>
          </a:bodyPr>
          <a:lstStyle/>
          <a:p>
            <a:r>
              <a:rPr lang="en-GB" sz="1400" b="1" dirty="0">
                <a:solidFill>
                  <a:srgbClr val="FF0000"/>
                </a:solidFill>
                <a:latin typeface="Century Gothic" panose="020B0502020202020204" pitchFamily="34" charset="0"/>
              </a:rPr>
              <a:t>community</a:t>
            </a:r>
            <a:endParaRPr lang="en-US" dirty="0"/>
          </a:p>
        </p:txBody>
      </p:sp>
    </p:spTree>
    <p:extLst>
      <p:ext uri="{BB962C8B-B14F-4D97-AF65-F5344CB8AC3E}">
        <p14:creationId xmlns:p14="http://schemas.microsoft.com/office/powerpoint/2010/main"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6FD0CB-2E7E-4ACC-A12D-250BCCD51022}">
  <ds:schemaRefs>
    <ds:schemaRef ds:uri="http://schemas.microsoft.com/office/2006/metadata/properties"/>
    <ds:schemaRef ds:uri="http://schemas.microsoft.com/office/infopath/2007/PartnerControls"/>
    <ds:schemaRef ds:uri="b42ab54c-3ccc-420f-9dec-d8557292fef6"/>
    <ds:schemaRef ds:uri="6f49690c-def7-4262-a2a7-c674cb9a0db9"/>
  </ds:schemaRefs>
</ds:datastoreItem>
</file>

<file path=customXml/itemProps2.xml><?xml version="1.0" encoding="utf-8"?>
<ds:datastoreItem xmlns:ds="http://schemas.openxmlformats.org/officeDocument/2006/customXml" ds:itemID="{79803569-3097-4AF0-BC48-E2B71FE23555}">
  <ds:schemaRefs>
    <ds:schemaRef ds:uri="http://schemas.microsoft.com/sharepoint/v3/contenttype/forms"/>
  </ds:schemaRefs>
</ds:datastoreItem>
</file>

<file path=customXml/itemProps3.xml><?xml version="1.0" encoding="utf-8"?>
<ds:datastoreItem xmlns:ds="http://schemas.openxmlformats.org/officeDocument/2006/customXml" ds:itemID="{F8887A60-C882-46CE-BEAD-ADB9F7C106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9690c-def7-4262-a2a7-c674cb9a0db9"/>
    <ds:schemaRef ds:uri="54d3de96-1e39-49c4-81c1-27b5a60193ca"/>
    <ds:schemaRef ds:uri="b42ab54c-3ccc-420f-9dec-d8557292f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TotalTime>
  <Words>289</Words>
  <Application>Microsoft Office PowerPoint</Application>
  <PresentationFormat>Widescreen</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64</cp:revision>
  <dcterms:created xsi:type="dcterms:W3CDTF">2023-06-04T13:12:37Z</dcterms:created>
  <dcterms:modified xsi:type="dcterms:W3CDTF">2024-01-06T21:02:58Z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y fmtid="{D5CDD505-2E9C-101B-9397-08002B2CF9AE}" pid="3" name="MediaServiceImageTags">
    <vt:lpwstr/>
  </property>
</Properties>
</file>