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36136C-B0C4-70C9-4654-7DC038D1CD1B}" v="4" dt="2024-01-06T21:02:29.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4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436136C-B0C4-70C9-4654-7DC038D1CD1B}"/>
    <pc:docChg chg="modSld">
      <pc:chgData name="" userId="" providerId="" clId="Web-{8436136C-B0C4-70C9-4654-7DC038D1CD1B}" dt="2024-01-06T21:02:29.116" v="3"/>
      <pc:docMkLst>
        <pc:docMk/>
      </pc:docMkLst>
      <pc:sldChg chg="modSp">
        <pc:chgData name="" userId="" providerId="" clId="Web-{8436136C-B0C4-70C9-4654-7DC038D1CD1B}" dt="2024-01-06T21:02:29.116" v="3"/>
        <pc:sldMkLst>
          <pc:docMk/>
          <pc:sldMk cId="1645807505" sldId="256"/>
        </pc:sldMkLst>
        <pc:graphicFrameChg chg="mod modGraphic">
          <ac:chgData name="" userId="" providerId="" clId="Web-{8436136C-B0C4-70C9-4654-7DC038D1CD1B}" dt="2024-01-06T21:02:29.116" v="3"/>
          <ac:graphicFrameMkLst>
            <pc:docMk/>
            <pc:sldMk cId="1645807505" sldId="256"/>
            <ac:graphicFrameMk id="4" creationId="{BFBFF945-9FE5-B9CF-496F-22B18780ED4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80F5D7-BC2C-9CA1-5C1F-CB59814999AA}"/>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8C54F0-4663-26B9-FE27-AD6F2E921A74}"/>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8CA982-2FAA-B755-96AF-1DBA4EECAAD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AC7FF5-20B0-1798-4BFC-9AFE75C25602}"/>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A84EBC-2D81-B264-FBF3-3B6769F7AC0D}"/>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5DC6BC-A169-2D94-AFC3-087C50293581}"/>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C1B994-BE4C-7101-5738-929DF99FDF6B}"/>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8" name="Footer Placeholder 7">
            <a:extLst>
              <a:ext uri="{FF2B5EF4-FFF2-40B4-BE49-F238E27FC236}">
                <a16:creationId xmlns:a16="http://schemas.microsoft.com/office/drawing/2014/main"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0533AE-E582-A4E7-ABD5-09FA32B8AC2E}"/>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4" name="Footer Placeholder 3">
            <a:extLst>
              <a:ext uri="{FF2B5EF4-FFF2-40B4-BE49-F238E27FC236}">
                <a16:creationId xmlns:a16="http://schemas.microsoft.com/office/drawing/2014/main"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C011D5-7D16-4462-FE61-3DE62948D659}"/>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3" name="Footer Placeholder 2">
            <a:extLst>
              <a:ext uri="{FF2B5EF4-FFF2-40B4-BE49-F238E27FC236}">
                <a16:creationId xmlns:a16="http://schemas.microsoft.com/office/drawing/2014/main"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3939F-9D3D-6C6E-5F91-5419A2DBEE8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2EC97-76B3-EF5C-F487-38C7A62E401F}"/>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p14="http://schemas.microsoft.com/office/powerpoint/2010/main"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FBFF945-9FE5-B9CF-496F-22B18780ED4F}"/>
              </a:ext>
            </a:extLst>
          </p:cNvPr>
          <p:cNvGraphicFramePr>
            <a:graphicFrameLocks noGrp="1"/>
          </p:cNvGraphicFramePr>
          <p:nvPr>
            <p:extLst>
              <p:ext uri="{D42A27DB-BD31-4B8C-83A1-F6EECF244321}">
                <p14:modId xmlns:p14="http://schemas.microsoft.com/office/powerpoint/2010/main" val="3563494980"/>
              </p:ext>
            </p:extLst>
          </p:nvPr>
        </p:nvGraphicFramePr>
        <p:xfrm>
          <a:off x="308344" y="233916"/>
          <a:ext cx="11621386" cy="1164447"/>
        </p:xfrm>
        <a:graphic>
          <a:graphicData uri="http://schemas.openxmlformats.org/drawingml/2006/table">
            <a:tbl>
              <a:tblPr firstRow="1" bandRow="1">
                <a:tableStyleId>{5C22544A-7EE6-4342-B048-85BDC9FD1C3A}</a:tableStyleId>
              </a:tblPr>
              <a:tblGrid>
                <a:gridCol w="11621386">
                  <a:extLst>
                    <a:ext uri="{9D8B030D-6E8A-4147-A177-3AD203B41FA5}">
                      <a16:colId xmlns:a16="http://schemas.microsoft.com/office/drawing/2014/main" val="2710076906"/>
                    </a:ext>
                  </a:extLst>
                </a:gridCol>
              </a:tblGrid>
              <a:tr h="315873">
                <a:tc>
                  <a:txBody>
                    <a:bodyPr/>
                    <a:lstStyle/>
                    <a:p>
                      <a:pPr algn="ctr"/>
                      <a:r>
                        <a:rPr lang="en-GB" sz="1600" b="1">
                          <a:solidFill>
                            <a:schemeClr val="tx1"/>
                          </a:solidFill>
                          <a:latin typeface="Century Gothic"/>
                        </a:rPr>
                        <a:t>Rotherhithe Primary- Year 5/6</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9550755"/>
                  </a:ext>
                </a:extLst>
              </a:tr>
              <a:tr h="315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Century Gothic" panose="020B0502020202020204" pitchFamily="34" charset="0"/>
                        </a:rPr>
                        <a:t>Big Question: </a:t>
                      </a:r>
                      <a:r>
                        <a:rPr lang="en-US" sz="1800" b="1" kern="1200" dirty="0">
                          <a:solidFill>
                            <a:schemeClr val="dk1"/>
                          </a:solidFill>
                          <a:latin typeface="+mn-lt"/>
                          <a:ea typeface="+mn-ea"/>
                          <a:cs typeface="+mn-cs"/>
                        </a:rPr>
                        <a:t>How important are the similarities and differences between and within religions? </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671714799"/>
                  </a:ext>
                </a:extLst>
              </a:tr>
              <a:tr h="4634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Century Gothic" panose="020B0502020202020204" pitchFamily="34" charset="0"/>
                        </a:rPr>
                        <a:t>Topic: </a:t>
                      </a:r>
                      <a:r>
                        <a:rPr lang="en-US" sz="1800" b="1" kern="1200" dirty="0">
                          <a:solidFill>
                            <a:schemeClr val="dk1"/>
                          </a:solidFill>
                          <a:latin typeface="+mn-lt"/>
                          <a:ea typeface="+mn-ea"/>
                          <a:cs typeface="+mn-cs"/>
                        </a:rPr>
                        <a:t>What do people believe about life after death?</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558219203"/>
                  </a:ext>
                </a:extLst>
              </a:tr>
            </a:tbl>
          </a:graphicData>
        </a:graphic>
      </p:graphicFrame>
      <p:graphicFrame>
        <p:nvGraphicFramePr>
          <p:cNvPr id="5" name="Table 5">
            <a:extLst>
              <a:ext uri="{FF2B5EF4-FFF2-40B4-BE49-F238E27FC236}">
                <a16:creationId xmlns:a16="http://schemas.microsoft.com/office/drawing/2014/main" id="{21ADBD7A-BA23-BBF0-4219-54D1E32CBB46}"/>
              </a:ext>
            </a:extLst>
          </p:cNvPr>
          <p:cNvGraphicFramePr>
            <a:graphicFrameLocks noGrp="1"/>
          </p:cNvGraphicFramePr>
          <p:nvPr>
            <p:extLst>
              <p:ext uri="{D42A27DB-BD31-4B8C-83A1-F6EECF244321}">
                <p14:modId xmlns:p14="http://schemas.microsoft.com/office/powerpoint/2010/main" val="1896332136"/>
              </p:ext>
            </p:extLst>
          </p:nvPr>
        </p:nvGraphicFramePr>
        <p:xfrm>
          <a:off x="308343" y="1561180"/>
          <a:ext cx="3317359" cy="1706880"/>
        </p:xfrm>
        <a:graphic>
          <a:graphicData uri="http://schemas.openxmlformats.org/drawingml/2006/table">
            <a:tbl>
              <a:tblPr firstRow="1" bandRow="1">
                <a:tableStyleId>{5C22544A-7EE6-4342-B048-85BDC9FD1C3A}</a:tableStyleId>
              </a:tblPr>
              <a:tblGrid>
                <a:gridCol w="3317359">
                  <a:extLst>
                    <a:ext uri="{9D8B030D-6E8A-4147-A177-3AD203B41FA5}">
                      <a16:colId xmlns:a16="http://schemas.microsoft.com/office/drawing/2014/main" val="4007857086"/>
                    </a:ext>
                  </a:extLst>
                </a:gridCol>
              </a:tblGrid>
              <a:tr h="254907">
                <a:tc>
                  <a:txBody>
                    <a:bodyPr/>
                    <a:lstStyle/>
                    <a:p>
                      <a:pPr algn="ctr"/>
                      <a:r>
                        <a:rPr lang="en-GB" sz="1600" dirty="0">
                          <a:solidFill>
                            <a:schemeClr val="tx1"/>
                          </a:solidFill>
                          <a:latin typeface="Century Gothic" panose="020B0502020202020204" pitchFamily="34" charset="0"/>
                        </a:rPr>
                        <a:t>What I should already know</a:t>
                      </a:r>
                    </a:p>
                  </a:txBody>
                  <a:tcPr/>
                </a:tc>
                <a:extLst>
                  <a:ext uri="{0D108BD9-81ED-4DB2-BD59-A6C34878D82A}">
                    <a16:rowId xmlns:a16="http://schemas.microsoft.com/office/drawing/2014/main" val="2976555512"/>
                  </a:ext>
                </a:extLst>
              </a:tr>
              <a:tr h="863319">
                <a:tc>
                  <a:txBody>
                    <a:bodyPr/>
                    <a:lstStyle/>
                    <a:p>
                      <a:pPr>
                        <a:buFont typeface="Arial" pitchFamily="34" charset="0"/>
                        <a:buChar char="•"/>
                      </a:pPr>
                      <a:r>
                        <a:rPr lang="en-US" sz="1200" kern="1200" baseline="0" dirty="0">
                          <a:solidFill>
                            <a:schemeClr val="dk1"/>
                          </a:solidFill>
                          <a:latin typeface="Century Gothic" pitchFamily="34" charset="0"/>
                          <a:ea typeface="+mn-ea"/>
                          <a:cs typeface="+mn-cs"/>
                        </a:rPr>
                        <a:t>About different beliefs about God and his character. This should be drawn on when understanding the concept of life after death as this links to the nature of God and what death means to different religions and worldviews </a:t>
                      </a:r>
                    </a:p>
                    <a:p>
                      <a:pPr>
                        <a:buFont typeface="Arial" pitchFamily="34" charset="0"/>
                        <a:buChar char="•"/>
                      </a:pPr>
                      <a:r>
                        <a:rPr lang="en-US" sz="1200" kern="1200" baseline="0" dirty="0">
                          <a:solidFill>
                            <a:schemeClr val="dk1"/>
                          </a:solidFill>
                          <a:latin typeface="Century Gothic" pitchFamily="34" charset="0"/>
                          <a:ea typeface="+mn-ea"/>
                          <a:cs typeface="+mn-cs"/>
                        </a:rPr>
                        <a:t>About special </a:t>
                      </a:r>
                      <a:r>
                        <a:rPr lang="en-US" sz="1200" kern="1200" baseline="0" dirty="0" err="1">
                          <a:solidFill>
                            <a:schemeClr val="dk1"/>
                          </a:solidFill>
                          <a:latin typeface="Century Gothic" pitchFamily="34" charset="0"/>
                          <a:ea typeface="+mn-ea"/>
                          <a:cs typeface="+mn-cs"/>
                        </a:rPr>
                        <a:t>artefacts</a:t>
                      </a:r>
                      <a:r>
                        <a:rPr lang="en-US" sz="1200" kern="1200" baseline="0" dirty="0">
                          <a:solidFill>
                            <a:schemeClr val="dk1"/>
                          </a:solidFill>
                          <a:latin typeface="Century Gothic" pitchFamily="34" charset="0"/>
                          <a:ea typeface="+mn-ea"/>
                          <a:cs typeface="+mn-cs"/>
                        </a:rPr>
                        <a:t> and events </a:t>
                      </a:r>
                    </a:p>
                  </a:txBody>
                  <a:tcPr/>
                </a:tc>
                <a:extLst>
                  <a:ext uri="{0D108BD9-81ED-4DB2-BD59-A6C34878D82A}">
                    <a16:rowId xmlns:a16="http://schemas.microsoft.com/office/drawing/2014/main" val="2755728088"/>
                  </a:ext>
                </a:extLst>
              </a:tr>
            </a:tbl>
          </a:graphicData>
        </a:graphic>
      </p:graphicFrame>
      <p:graphicFrame>
        <p:nvGraphicFramePr>
          <p:cNvPr id="6" name="Table 5">
            <a:extLst>
              <a:ext uri="{FF2B5EF4-FFF2-40B4-BE49-F238E27FC236}">
                <a16:creationId xmlns:a16="http://schemas.microsoft.com/office/drawing/2014/main" id="{91F5F957-8145-5E23-56C7-646BB4CBFB5D}"/>
              </a:ext>
            </a:extLst>
          </p:cNvPr>
          <p:cNvGraphicFramePr>
            <a:graphicFrameLocks noGrp="1"/>
          </p:cNvGraphicFramePr>
          <p:nvPr>
            <p:extLst>
              <p:ext uri="{D42A27DB-BD31-4B8C-83A1-F6EECF244321}">
                <p14:modId xmlns:p14="http://schemas.microsoft.com/office/powerpoint/2010/main" val="2886671574"/>
              </p:ext>
            </p:extLst>
          </p:nvPr>
        </p:nvGraphicFramePr>
        <p:xfrm>
          <a:off x="3880884" y="1486751"/>
          <a:ext cx="4540102" cy="1524000"/>
        </p:xfrm>
        <a:graphic>
          <a:graphicData uri="http://schemas.openxmlformats.org/drawingml/2006/table">
            <a:tbl>
              <a:tblPr firstRow="1" bandRow="1">
                <a:tableStyleId>{5C22544A-7EE6-4342-B048-85BDC9FD1C3A}</a:tableStyleId>
              </a:tblPr>
              <a:tblGrid>
                <a:gridCol w="4540102">
                  <a:extLst>
                    <a:ext uri="{9D8B030D-6E8A-4147-A177-3AD203B41FA5}">
                      <a16:colId xmlns:a16="http://schemas.microsoft.com/office/drawing/2014/main" val="259301043"/>
                    </a:ext>
                  </a:extLst>
                </a:gridCol>
              </a:tblGrid>
              <a:tr h="299399">
                <a:tc>
                  <a:txBody>
                    <a:bodyPr/>
                    <a:lstStyle/>
                    <a:p>
                      <a:pPr algn="ctr"/>
                      <a:r>
                        <a:rPr lang="en-GB" sz="1600" dirty="0">
                          <a:solidFill>
                            <a:schemeClr val="tx1"/>
                          </a:solidFill>
                          <a:latin typeface="Century Gothic" panose="020B0502020202020204" pitchFamily="34" charset="0"/>
                        </a:rPr>
                        <a:t>What will learn in this unit?</a:t>
                      </a:r>
                    </a:p>
                  </a:txBody>
                  <a:tcPr>
                    <a:solidFill>
                      <a:srgbClr val="D72A07">
                        <a:alpha val="60000"/>
                      </a:srgbClr>
                    </a:solidFill>
                  </a:tcPr>
                </a:tc>
                <a:extLst>
                  <a:ext uri="{0D108BD9-81ED-4DB2-BD59-A6C34878D82A}">
                    <a16:rowId xmlns:a16="http://schemas.microsoft.com/office/drawing/2014/main" val="2534064454"/>
                  </a:ext>
                </a:extLst>
              </a:tr>
              <a:tr h="1052743">
                <a:tc>
                  <a:txBody>
                    <a:bodyPr/>
                    <a:lstStyle/>
                    <a:p>
                      <a:pPr>
                        <a:buFont typeface="Wingdings" pitchFamily="2" charset="2"/>
                        <a:buChar char="q"/>
                      </a:pPr>
                      <a:r>
                        <a:rPr lang="en-US" sz="1200" b="0" kern="1200" dirty="0">
                          <a:solidFill>
                            <a:schemeClr val="dk1"/>
                          </a:solidFill>
                          <a:latin typeface="Century Gothic" pitchFamily="34" charset="0"/>
                          <a:ea typeface="+mn-ea"/>
                          <a:cs typeface="+mn-cs"/>
                        </a:rPr>
                        <a:t> </a:t>
                      </a:r>
                      <a:r>
                        <a:rPr lang="en-US" sz="1200" b="0" kern="1200" baseline="0" dirty="0">
                          <a:solidFill>
                            <a:schemeClr val="dk1"/>
                          </a:solidFill>
                          <a:latin typeface="Century Gothic" pitchFamily="34" charset="0"/>
                          <a:ea typeface="+mn-ea"/>
                          <a:cs typeface="+mn-cs"/>
                        </a:rPr>
                        <a:t>To investigate the concept of life.</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200" b="0" kern="1200" baseline="0" dirty="0">
                          <a:solidFill>
                            <a:schemeClr val="dk1"/>
                          </a:solidFill>
                          <a:latin typeface="Century Gothic" pitchFamily="34" charset="0"/>
                          <a:ea typeface="+mn-ea"/>
                          <a:cs typeface="+mn-cs"/>
                        </a:rPr>
                        <a:t> To consider what different religions say about life after death.</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200" b="0" kern="1200" baseline="0" dirty="0">
                          <a:solidFill>
                            <a:schemeClr val="dk1"/>
                          </a:solidFill>
                          <a:latin typeface="Century Gothic" pitchFamily="34" charset="0"/>
                          <a:ea typeface="+mn-ea"/>
                          <a:cs typeface="+mn-cs"/>
                        </a:rPr>
                        <a:t> To consider Hindu views about reincarnation.</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200" b="0" kern="1200" baseline="0" dirty="0">
                          <a:solidFill>
                            <a:schemeClr val="dk1"/>
                          </a:solidFill>
                          <a:latin typeface="Century Gothic" pitchFamily="34" charset="0"/>
                          <a:ea typeface="+mn-ea"/>
                          <a:cs typeface="+mn-cs"/>
                        </a:rPr>
                        <a:t> To consider why Christians believe in life after death.</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200" b="0" kern="1200" baseline="0" dirty="0">
                          <a:solidFill>
                            <a:schemeClr val="dk1"/>
                          </a:solidFill>
                          <a:latin typeface="Century Gothic" pitchFamily="34" charset="0"/>
                          <a:ea typeface="+mn-ea"/>
                          <a:cs typeface="+mn-cs"/>
                        </a:rPr>
                        <a:t> To consider Muslim views of life after death.</a:t>
                      </a:r>
                    </a:p>
                  </a:txBody>
                  <a:tcPr>
                    <a:solidFill>
                      <a:srgbClr val="FEDBDA"/>
                    </a:solidFill>
                  </a:tcPr>
                </a:tc>
                <a:extLst>
                  <a:ext uri="{0D108BD9-81ED-4DB2-BD59-A6C34878D82A}">
                    <a16:rowId xmlns:a16="http://schemas.microsoft.com/office/drawing/2014/main" val="1870157560"/>
                  </a:ext>
                </a:extLst>
              </a:tr>
            </a:tbl>
          </a:graphicData>
        </a:graphic>
      </p:graphicFrame>
      <p:graphicFrame>
        <p:nvGraphicFramePr>
          <p:cNvPr id="7" name="Table 6">
            <a:extLst>
              <a:ext uri="{FF2B5EF4-FFF2-40B4-BE49-F238E27FC236}">
                <a16:creationId xmlns:a16="http://schemas.microsoft.com/office/drawing/2014/main" id="{516BB928-B930-988D-F84C-BCB191A68279}"/>
              </a:ext>
            </a:extLst>
          </p:cNvPr>
          <p:cNvGraphicFramePr>
            <a:graphicFrameLocks noGrp="1"/>
          </p:cNvGraphicFramePr>
          <p:nvPr>
            <p:extLst>
              <p:ext uri="{D42A27DB-BD31-4B8C-83A1-F6EECF244321}">
                <p14:modId xmlns:p14="http://schemas.microsoft.com/office/powerpoint/2010/main" val="459055759"/>
              </p:ext>
            </p:extLst>
          </p:nvPr>
        </p:nvGraphicFramePr>
        <p:xfrm>
          <a:off x="8612372" y="1561178"/>
          <a:ext cx="3271284" cy="1185128"/>
        </p:xfrm>
        <a:graphic>
          <a:graphicData uri="http://schemas.openxmlformats.org/drawingml/2006/table">
            <a:tbl>
              <a:tblPr firstRow="1" bandRow="1">
                <a:tableStyleId>{5C22544A-7EE6-4342-B048-85BDC9FD1C3A}</a:tableStyleId>
              </a:tblPr>
              <a:tblGrid>
                <a:gridCol w="3271284">
                  <a:extLst>
                    <a:ext uri="{9D8B030D-6E8A-4147-A177-3AD203B41FA5}">
                      <a16:colId xmlns:a16="http://schemas.microsoft.com/office/drawing/2014/main" val="259301043"/>
                    </a:ext>
                  </a:extLst>
                </a:gridCol>
              </a:tblGrid>
              <a:tr h="279011">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a16="http://schemas.microsoft.com/office/drawing/2014/main" val="2534064454"/>
                  </a:ext>
                </a:extLst>
              </a:tr>
              <a:tr h="849848">
                <a:tc>
                  <a:txBody>
                    <a:bodyPr/>
                    <a:lstStyle/>
                    <a:p>
                      <a:pPr>
                        <a:buFont typeface="Arial" pitchFamily="34" charset="0"/>
                        <a:buChar char="•"/>
                      </a:pPr>
                      <a:r>
                        <a:rPr lang="en-US" sz="1200" kern="1200" baseline="0" dirty="0" err="1">
                          <a:solidFill>
                            <a:schemeClr val="dk1"/>
                          </a:solidFill>
                          <a:latin typeface="Century Gothic" pitchFamily="34" charset="0"/>
                          <a:ea typeface="+mn-ea"/>
                          <a:cs typeface="+mn-cs"/>
                        </a:rPr>
                        <a:t>Synthesise</a:t>
                      </a:r>
                      <a:r>
                        <a:rPr lang="en-US" sz="1200" kern="1200" baseline="0" dirty="0">
                          <a:solidFill>
                            <a:schemeClr val="dk1"/>
                          </a:solidFill>
                          <a:latin typeface="Century Gothic" pitchFamily="34" charset="0"/>
                          <a:ea typeface="+mn-ea"/>
                          <a:cs typeface="+mn-cs"/>
                        </a:rPr>
                        <a:t> a range of worldviews within religions, focusing on how sacred texts are interpreted in a wide variety of ways within and across different faiths.</a:t>
                      </a:r>
                    </a:p>
                  </a:txBody>
                  <a:tcPr/>
                </a:tc>
                <a:extLst>
                  <a:ext uri="{0D108BD9-81ED-4DB2-BD59-A6C34878D82A}">
                    <a16:rowId xmlns:a16="http://schemas.microsoft.com/office/drawing/2014/main" val="1870157560"/>
                  </a:ext>
                </a:extLst>
              </a:tr>
            </a:tbl>
          </a:graphicData>
        </a:graphic>
      </p:graphicFrame>
      <p:sp>
        <p:nvSpPr>
          <p:cNvPr id="8" name="TextBox 7">
            <a:extLst>
              <a:ext uri="{FF2B5EF4-FFF2-40B4-BE49-F238E27FC236}">
                <a16:creationId xmlns:a16="http://schemas.microsoft.com/office/drawing/2014/main" id="{23FA771E-06C1-6F0E-5FC6-AC00459D46D4}"/>
              </a:ext>
            </a:extLst>
          </p:cNvPr>
          <p:cNvSpPr txBox="1"/>
          <p:nvPr/>
        </p:nvSpPr>
        <p:spPr>
          <a:xfrm>
            <a:off x="574160" y="3568940"/>
            <a:ext cx="1917114" cy="2369880"/>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ask="http://schemas.microsoft.com/office/drawing/2018/sketchyshape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Overview</a:t>
            </a:r>
          </a:p>
          <a:p>
            <a:pPr algn="ctr"/>
            <a:endParaRPr lang="en-GB" b="1" u="sng" dirty="0">
              <a:latin typeface="Century Gothic" panose="020B0502020202020204" pitchFamily="34" charset="0"/>
            </a:endParaRPr>
          </a:p>
          <a:p>
            <a:r>
              <a:rPr lang="en-US" sz="1400" dirty="0">
                <a:latin typeface="Century Gothic" pitchFamily="34" charset="0"/>
              </a:rPr>
              <a:t>You will </a:t>
            </a:r>
            <a:r>
              <a:rPr lang="en-US" sz="1400" dirty="0"/>
              <a:t> </a:t>
            </a:r>
            <a:r>
              <a:rPr lang="en-US" sz="1400" dirty="0">
                <a:latin typeface="Century Gothic" pitchFamily="34" charset="0"/>
              </a:rPr>
              <a:t>to learn about and from what different religions and world views believe about the purpose and end of life.</a:t>
            </a:r>
          </a:p>
          <a:p>
            <a:endParaRPr lang="en-US" sz="1400" dirty="0">
              <a:latin typeface="Century Gothic" pitchFamily="34" charset="0"/>
            </a:endParaRPr>
          </a:p>
        </p:txBody>
      </p:sp>
      <p:graphicFrame>
        <p:nvGraphicFramePr>
          <p:cNvPr id="9" name="Table 9">
            <a:extLst>
              <a:ext uri="{FF2B5EF4-FFF2-40B4-BE49-F238E27FC236}">
                <a16:creationId xmlns:a16="http://schemas.microsoft.com/office/drawing/2014/main" id="{1BA456A0-4229-3FA8-8038-5284D9B0F9BC}"/>
              </a:ext>
            </a:extLst>
          </p:cNvPr>
          <p:cNvGraphicFramePr>
            <a:graphicFrameLocks noGrp="1"/>
          </p:cNvGraphicFramePr>
          <p:nvPr>
            <p:extLst>
              <p:ext uri="{D42A27DB-BD31-4B8C-83A1-F6EECF244321}">
                <p14:modId xmlns:p14="http://schemas.microsoft.com/office/powerpoint/2010/main" val="319836199"/>
              </p:ext>
            </p:extLst>
          </p:nvPr>
        </p:nvGraphicFramePr>
        <p:xfrm>
          <a:off x="7333861" y="3293798"/>
          <a:ext cx="4463553" cy="3267886"/>
        </p:xfrm>
        <a:graphic>
          <a:graphicData uri="http://schemas.openxmlformats.org/drawingml/2006/table">
            <a:tbl>
              <a:tblPr firstRow="1" bandRow="1">
                <a:tableStyleId>{74C1A8A3-306A-4EB7-A6B1-4F7E0EB9C5D6}</a:tableStyleId>
              </a:tblPr>
              <a:tblGrid>
                <a:gridCol w="1327388">
                  <a:extLst>
                    <a:ext uri="{9D8B030D-6E8A-4147-A177-3AD203B41FA5}">
                      <a16:colId xmlns:a16="http://schemas.microsoft.com/office/drawing/2014/main" val="761692528"/>
                    </a:ext>
                  </a:extLst>
                </a:gridCol>
                <a:gridCol w="3136165">
                  <a:extLst>
                    <a:ext uri="{9D8B030D-6E8A-4147-A177-3AD203B41FA5}">
                      <a16:colId xmlns:a16="http://schemas.microsoft.com/office/drawing/2014/main"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a16="http://schemas.microsoft.com/office/drawing/2014/main" val="3964284313"/>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dharma</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One’s religious duty for a Hindu person.</a:t>
                      </a:r>
                    </a:p>
                  </a:txBody>
                  <a:tcPr marL="74930" marR="29197" marT="25400" marB="0" anchor="ctr"/>
                </a:tc>
                <a:extLst>
                  <a:ext uri="{0D108BD9-81ED-4DB2-BD59-A6C34878D82A}">
                    <a16:rowId xmlns:a16="http://schemas.microsoft.com/office/drawing/2014/main" val="4167057131"/>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karma</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The results of your actions.</a:t>
                      </a:r>
                    </a:p>
                  </a:txBody>
                  <a:tcPr marL="74930" marR="29197" marT="25400" marB="0" anchor="ctr"/>
                </a:tc>
                <a:extLst>
                  <a:ext uri="{0D108BD9-81ED-4DB2-BD59-A6C34878D82A}">
                    <a16:rowId xmlns:a16="http://schemas.microsoft.com/office/drawing/2014/main" val="3675427939"/>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rebirth</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Buddhists believe we are made up of a life force and that life force (think of it as the atoms and molecules within you) will continue to live after your life I a new form in the world.</a:t>
                      </a:r>
                    </a:p>
                  </a:txBody>
                  <a:tcPr marL="74930" marR="29197" marT="25400" marB="0" anchor="ctr"/>
                </a:tc>
                <a:extLst>
                  <a:ext uri="{0D108BD9-81ED-4DB2-BD59-A6C34878D82A}">
                    <a16:rowId xmlns:a16="http://schemas.microsoft.com/office/drawing/2014/main" val="46844248"/>
                  </a:ext>
                </a:extLst>
              </a:tr>
              <a:tr h="4034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900" b="1" kern="1400" dirty="0">
                          <a:ln>
                            <a:noFill/>
                          </a:ln>
                          <a:solidFill>
                            <a:srgbClr val="FF0000"/>
                          </a:solidFill>
                          <a:effectLst/>
                          <a:latin typeface="Century Gothic" pitchFamily="34" charset="0"/>
                        </a:rPr>
                        <a:t>reincarnation</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Hinduism and Sikhism believe that a soul goes through many lives, hopefully improving and becoming more perfect.</a:t>
                      </a:r>
                    </a:p>
                  </a:txBody>
                  <a:tcPr marL="74930" marR="29197" marT="25400" marB="0" anchor="ctr"/>
                </a:tc>
                <a:extLst>
                  <a:ext uri="{0D108BD9-81ED-4DB2-BD59-A6C34878D82A}">
                    <a16:rowId xmlns:a16="http://schemas.microsoft.com/office/drawing/2014/main" val="2501542559"/>
                  </a:ext>
                </a:extLst>
              </a:tr>
              <a:tr h="4034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resurrection</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The act of bringing something that had disappeared or ended back into use or existence, for Christians this is what made Jesus not just a prophet but proof that he was God’s son.</a:t>
                      </a:r>
                    </a:p>
                  </a:txBody>
                  <a:tcPr marL="74930" marR="29197" marT="25400" marB="0" anchor="ctr"/>
                </a:tc>
                <a:extLst>
                  <a:ext uri="{0D108BD9-81ED-4DB2-BD59-A6C34878D82A}">
                    <a16:rowId xmlns:a16="http://schemas.microsoft.com/office/drawing/2014/main" val="10005"/>
                  </a:ext>
                </a:extLst>
              </a:tr>
            </a:tbl>
          </a:graphicData>
        </a:graphic>
      </p:graphicFrame>
      <p:pic>
        <p:nvPicPr>
          <p:cNvPr id="12" name="Picture 11">
            <a:extLst>
              <a:ext uri="{FF2B5EF4-FFF2-40B4-BE49-F238E27FC236}">
                <a16:creationId xmlns:a16="http://schemas.microsoft.com/office/drawing/2014/main" id="{C91FC7CB-6A43-962A-1225-3313BE223CEF}"/>
              </a:ext>
            </a:extLst>
          </p:cNvPr>
          <p:cNvPicPr>
            <a:picLocks noChangeAspect="1"/>
          </p:cNvPicPr>
          <p:nvPr/>
        </p:nvPicPr>
        <p:blipFill>
          <a:blip r:embed="rId2" cstate="print"/>
          <a:stretch>
            <a:fillRect/>
          </a:stretch>
        </p:blipFill>
        <p:spPr>
          <a:xfrm>
            <a:off x="7305869" y="3296094"/>
            <a:ext cx="4491545" cy="584114"/>
          </a:xfrm>
          <a:prstGeom prst="rect">
            <a:avLst/>
          </a:prstGeom>
        </p:spPr>
      </p:pic>
      <p:sp>
        <p:nvSpPr>
          <p:cNvPr id="23" name="TextBox 22">
            <a:extLst>
              <a:ext uri="{FF2B5EF4-FFF2-40B4-BE49-F238E27FC236}">
                <a16:creationId xmlns:a16="http://schemas.microsoft.com/office/drawing/2014/main" id="{0A5AE087-3C62-CEA0-B086-631D3B652FEB}"/>
              </a:ext>
            </a:extLst>
          </p:cNvPr>
          <p:cNvSpPr txBox="1"/>
          <p:nvPr/>
        </p:nvSpPr>
        <p:spPr>
          <a:xfrm>
            <a:off x="5572581" y="3455342"/>
            <a:ext cx="1327729" cy="307777"/>
          </a:xfrm>
          <a:prstGeom prst="rect">
            <a:avLst/>
          </a:prstGeom>
          <a:noFill/>
        </p:spPr>
        <p:txBody>
          <a:bodyPr wrap="square" rtlCol="0">
            <a:spAutoFit/>
          </a:bodyPr>
          <a:lstStyle/>
          <a:p>
            <a:pPr algn="ctr"/>
            <a:r>
              <a:rPr lang="en-GB" sz="1400" b="1" dirty="0">
                <a:solidFill>
                  <a:srgbClr val="FF0000"/>
                </a:solidFill>
                <a:latin typeface="Century Gothic" panose="020B0502020202020204" pitchFamily="34" charset="0"/>
              </a:rPr>
              <a:t>dharma</a:t>
            </a:r>
          </a:p>
        </p:txBody>
      </p:sp>
      <p:sp>
        <p:nvSpPr>
          <p:cNvPr id="19" name="Rectangle 18"/>
          <p:cNvSpPr/>
          <p:nvPr/>
        </p:nvSpPr>
        <p:spPr>
          <a:xfrm>
            <a:off x="3197432" y="3437455"/>
            <a:ext cx="752129" cy="307777"/>
          </a:xfrm>
          <a:prstGeom prst="rect">
            <a:avLst/>
          </a:prstGeom>
        </p:spPr>
        <p:txBody>
          <a:bodyPr wrap="none">
            <a:spAutoFit/>
          </a:bodyPr>
          <a:lstStyle/>
          <a:p>
            <a:r>
              <a:rPr lang="en-GB" sz="1400" b="1" dirty="0">
                <a:solidFill>
                  <a:srgbClr val="FF0000"/>
                </a:solidFill>
                <a:latin typeface="Century Gothic" panose="020B0502020202020204" pitchFamily="34" charset="0"/>
              </a:rPr>
              <a:t>karma</a:t>
            </a:r>
            <a:endParaRPr lang="en-US" dirty="0"/>
          </a:p>
        </p:txBody>
      </p:sp>
      <p:pic>
        <p:nvPicPr>
          <p:cNvPr id="2" name="Picture 2"/>
          <p:cNvPicPr>
            <a:picLocks noChangeAspect="1" noChangeArrowheads="1"/>
          </p:cNvPicPr>
          <p:nvPr/>
        </p:nvPicPr>
        <p:blipFill>
          <a:blip r:embed="rId3" cstate="print"/>
          <a:srcRect/>
          <a:stretch>
            <a:fillRect/>
          </a:stretch>
        </p:blipFill>
        <p:spPr bwMode="auto">
          <a:xfrm>
            <a:off x="2949544" y="3774556"/>
            <a:ext cx="1255123" cy="1189330"/>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a:stretch>
            <a:fillRect/>
          </a:stretch>
        </p:blipFill>
        <p:spPr bwMode="auto">
          <a:xfrm>
            <a:off x="5600415" y="3840518"/>
            <a:ext cx="1386755" cy="130998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cstate="print"/>
          <a:srcRect/>
          <a:stretch>
            <a:fillRect/>
          </a:stretch>
        </p:blipFill>
        <p:spPr bwMode="auto">
          <a:xfrm>
            <a:off x="4124130" y="5480097"/>
            <a:ext cx="1677015" cy="1217273"/>
          </a:xfrm>
          <a:prstGeom prst="rect">
            <a:avLst/>
          </a:prstGeom>
          <a:noFill/>
          <a:ln w="9525">
            <a:noFill/>
            <a:miter lim="800000"/>
            <a:headEnd/>
            <a:tailEnd/>
          </a:ln>
          <a:effectLst/>
        </p:spPr>
      </p:pic>
      <p:sp>
        <p:nvSpPr>
          <p:cNvPr id="16" name="Rectangle 15"/>
          <p:cNvSpPr/>
          <p:nvPr/>
        </p:nvSpPr>
        <p:spPr>
          <a:xfrm>
            <a:off x="4590804" y="4980117"/>
            <a:ext cx="1210588" cy="307777"/>
          </a:xfrm>
          <a:prstGeom prst="rect">
            <a:avLst/>
          </a:prstGeom>
        </p:spPr>
        <p:txBody>
          <a:bodyPr wrap="none">
            <a:spAutoFit/>
          </a:bodyPr>
          <a:lstStyle/>
          <a:p>
            <a:r>
              <a:rPr lang="en-GB" sz="1400" b="1" dirty="0">
                <a:solidFill>
                  <a:srgbClr val="FF0000"/>
                </a:solidFill>
                <a:latin typeface="Century Gothic" panose="020B0502020202020204" pitchFamily="34" charset="0"/>
              </a:rPr>
              <a:t>resurrection</a:t>
            </a:r>
            <a:endParaRPr lang="en-US" dirty="0"/>
          </a:p>
        </p:txBody>
      </p:sp>
    </p:spTree>
    <p:extLst>
      <p:ext uri="{BB962C8B-B14F-4D97-AF65-F5344CB8AC3E}">
        <p14:creationId xmlns:p14="http://schemas.microsoft.com/office/powerpoint/2010/main"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8" ma:contentTypeDescription="Create a new document." ma:contentTypeScope="" ma:versionID="fe0066eb00028ace177fabbb1f38ac77">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ba0a647050ff7622092045cf23519849"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CD0426-D748-4F26-8264-48FDB87766CB}">
  <ds:schemaRefs>
    <ds:schemaRef ds:uri="http://schemas.microsoft.com/office/2006/metadata/properties"/>
    <ds:schemaRef ds:uri="http://schemas.microsoft.com/office/infopath/2007/PartnerControls"/>
    <ds:schemaRef ds:uri="b42ab54c-3ccc-420f-9dec-d8557292fef6"/>
    <ds:schemaRef ds:uri="6f49690c-def7-4262-a2a7-c674cb9a0db9"/>
  </ds:schemaRefs>
</ds:datastoreItem>
</file>

<file path=customXml/itemProps2.xml><?xml version="1.0" encoding="utf-8"?>
<ds:datastoreItem xmlns:ds="http://schemas.openxmlformats.org/officeDocument/2006/customXml" ds:itemID="{55A18361-D8FB-4824-8718-FFC1D8E1E8A0}">
  <ds:schemaRefs>
    <ds:schemaRef ds:uri="http://schemas.microsoft.com/sharepoint/v3/contenttype/forms"/>
  </ds:schemaRefs>
</ds:datastoreItem>
</file>

<file path=customXml/itemProps3.xml><?xml version="1.0" encoding="utf-8"?>
<ds:datastoreItem xmlns:ds="http://schemas.openxmlformats.org/officeDocument/2006/customXml" ds:itemID="{EEF2BCD5-5A06-4A42-892A-04B199A197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9690c-def7-4262-a2a7-c674cb9a0db9"/>
    <ds:schemaRef ds:uri="54d3de96-1e39-49c4-81c1-27b5a60193ca"/>
    <ds:schemaRef ds:uri="b42ab54c-3ccc-420f-9dec-d8557292fe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TotalTime>
  <Words>308</Words>
  <Application>Microsoft Office PowerPoint</Application>
  <PresentationFormat>Widescreen</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70</cp:revision>
  <dcterms:created xsi:type="dcterms:W3CDTF">2023-06-04T13:12:37Z</dcterms:created>
  <dcterms:modified xsi:type="dcterms:W3CDTF">2024-01-06T21:02:39Z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y fmtid="{D5CDD505-2E9C-101B-9397-08002B2CF9AE}" pid="3" name="MediaServiceImageTags">
    <vt:lpwstr/>
  </property>
</Properties>
</file>