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682173"/>
              </p:ext>
            </p:extLst>
          </p:nvPr>
        </p:nvGraphicFramePr>
        <p:xfrm>
          <a:off x="308344" y="233916"/>
          <a:ext cx="11621386" cy="116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xmlns="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</a:t>
                      </a:r>
                      <a:r>
                        <a:rPr lang="en-GB" sz="16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Year </a:t>
                      </a:r>
                      <a:r>
                        <a:rPr lang="en-GB" sz="1600" b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5-6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important are the similarities and differences between and within religions?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sources of the story about what happened on the first Easter Sunday? 	</a:t>
                      </a:r>
                      <a:endParaRPr lang="en-US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6332136"/>
              </p:ext>
            </p:extLst>
          </p:nvPr>
        </p:nvGraphicFramePr>
        <p:xfrm>
          <a:off x="308343" y="1539915"/>
          <a:ext cx="3317359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xmlns="" val="4007857086"/>
                    </a:ext>
                  </a:extLst>
                </a:gridCol>
              </a:tblGrid>
              <a:tr h="25490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55512"/>
                  </a:ext>
                </a:extLst>
              </a:tr>
              <a:tr h="86331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the festival of Easter and the importance of the Bible in the lives of Christian people.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different beliefs about God and his character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special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artefacts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and events.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671574"/>
              </p:ext>
            </p:extLst>
          </p:nvPr>
        </p:nvGraphicFramePr>
        <p:xfrm>
          <a:off x="3880884" y="1486751"/>
          <a:ext cx="4540102" cy="1586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511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23486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analyse the Bible accounts of Easter.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analyse the Bible accounts of the resurrection of Jesus.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analyse images of Jesus in art.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explore symbols of Easter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consider the importance of the ascension.</a:t>
                      </a: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055759"/>
              </p:ext>
            </p:extLst>
          </p:nvPr>
        </p:nvGraphicFramePr>
        <p:xfrm>
          <a:off x="8612372" y="1561178"/>
          <a:ext cx="327128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2567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14513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importance of leadership within religions and worldviews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Synthesise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 range of worldviews within religions, focusing on how sacred texts are interpreted in a wide variety of ways within and across different faiths.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A771E-06C1-6F0E-5FC6-AC00459D46D4}"/>
              </a:ext>
            </a:extLst>
          </p:cNvPr>
          <p:cNvSpPr txBox="1"/>
          <p:nvPr/>
        </p:nvSpPr>
        <p:spPr>
          <a:xfrm>
            <a:off x="297710" y="3579571"/>
            <a:ext cx="2020188" cy="3046988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xmlns="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</a:t>
            </a:r>
            <a:r>
              <a:rPr lang="en-GB" b="1" u="sng" dirty="0" smtClean="0">
                <a:latin typeface="Century Gothic" panose="020B0502020202020204" pitchFamily="34" charset="0"/>
              </a:rPr>
              <a:t>Overview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itchFamily="34" charset="0"/>
              </a:rPr>
              <a:t>Work in this unit will enable </a:t>
            </a:r>
            <a:r>
              <a:rPr lang="en-US" sz="1200" dirty="0" smtClean="0">
                <a:latin typeface="Century Gothic" pitchFamily="34" charset="0"/>
              </a:rPr>
              <a:t>you to </a:t>
            </a:r>
            <a:r>
              <a:rPr lang="en-US" sz="1200" dirty="0" smtClean="0">
                <a:latin typeface="Century Gothic" pitchFamily="34" charset="0"/>
              </a:rPr>
              <a:t>focus on different accounts of the resurrection stories found in the gospels in the New Testament, and allow </a:t>
            </a:r>
            <a:r>
              <a:rPr lang="en-US" sz="1200" dirty="0" smtClean="0">
                <a:latin typeface="Century Gothic" pitchFamily="34" charset="0"/>
              </a:rPr>
              <a:t>you to </a:t>
            </a:r>
            <a:r>
              <a:rPr lang="en-US" sz="1200" dirty="0" smtClean="0">
                <a:latin typeface="Century Gothic" pitchFamily="34" charset="0"/>
              </a:rPr>
              <a:t>explore what took place. Time is also given to Jesus’ ascension and the sending of the Holy Spirit and the beginnings of the early church.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36199"/>
              </p:ext>
            </p:extLst>
          </p:nvPr>
        </p:nvGraphicFramePr>
        <p:xfrm>
          <a:off x="7733414" y="3251267"/>
          <a:ext cx="4064000" cy="207869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08567">
                  <a:extLst>
                    <a:ext uri="{9D8B030D-6E8A-4147-A177-3AD203B41FA5}">
                      <a16:colId xmlns:a16="http://schemas.microsoft.com/office/drawing/2014/main" xmlns="" val="761692528"/>
                    </a:ext>
                  </a:extLst>
                </a:gridCol>
                <a:gridCol w="2855433">
                  <a:extLst>
                    <a:ext uri="{9D8B030D-6E8A-4147-A177-3AD203B41FA5}">
                      <a16:colId xmlns:a16="http://schemas.microsoft.com/office/drawing/2014/main" xmlns="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0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crucifixion</a:t>
                      </a:r>
                      <a:r>
                        <a:rPr lang="en-GB" sz="1000" b="1" kern="140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Painful method of death created by the Romans, where someone would drown in their own blood which gradually filled the lungs. It was the punishment for very bad criminals.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0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resurrection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belief that Christians have that Jesus came back to life after this death 3 days later.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67542793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3414" y="3274827"/>
            <a:ext cx="4064000" cy="54158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A5AE087-3C62-CEA0-B086-631D3B652FEB}"/>
              </a:ext>
            </a:extLst>
          </p:cNvPr>
          <p:cNvSpPr txBox="1"/>
          <p:nvPr/>
        </p:nvSpPr>
        <p:spPr>
          <a:xfrm>
            <a:off x="4615870" y="4935438"/>
            <a:ext cx="1327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Easter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9AB4AC8-9F44-EF39-1977-99AC78E4D5FE}"/>
              </a:ext>
            </a:extLst>
          </p:cNvPr>
          <p:cNvSpPr txBox="1"/>
          <p:nvPr/>
        </p:nvSpPr>
        <p:spPr>
          <a:xfrm>
            <a:off x="3066679" y="3335860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crucifixion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69557" y="3371925"/>
            <a:ext cx="1231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resurrection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8495" y="5184923"/>
            <a:ext cx="1728035" cy="139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4270" y="3700720"/>
            <a:ext cx="1270040" cy="136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29017" y="3672958"/>
            <a:ext cx="1973262" cy="128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E04C679A-1A49-45C3-B021-490498574F03}"/>
</file>

<file path=customXml/itemProps2.xml><?xml version="1.0" encoding="utf-8"?>
<ds:datastoreItem xmlns:ds="http://schemas.openxmlformats.org/officeDocument/2006/customXml" ds:itemID="{37BD3C29-1667-4D10-9626-409D1DC6910D}"/>
</file>

<file path=customXml/itemProps3.xml><?xml version="1.0" encoding="utf-8"?>
<ds:datastoreItem xmlns:ds="http://schemas.openxmlformats.org/officeDocument/2006/customXml" ds:itemID="{2FB65FAF-D50B-4D1B-93E9-C8C35D61D441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56</cp:revision>
  <dcterms:created xsi:type="dcterms:W3CDTF">2023-06-04T13:12:37Z</dcterms:created>
  <dcterms:modified xsi:type="dcterms:W3CDTF">2023-11-05T20:14:51Z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