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6332136"/>
              </p:ext>
            </p:extLst>
          </p:nvPr>
        </p:nvGraphicFramePr>
        <p:xfrm>
          <a:off x="308343" y="1561179"/>
          <a:ext cx="3317359" cy="216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="" xmlns:a16="http://schemas.microsoft.com/office/drawing/2014/main" val="4007857086"/>
                    </a:ext>
                  </a:extLst>
                </a:gridCol>
              </a:tblGrid>
              <a:tr h="27924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6555512"/>
                  </a:ext>
                </a:extLst>
              </a:tr>
              <a:tr h="182780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How different families celebrate different festival’s and why they are important in their tradition.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Christian traditions that take place in the home.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Sikhi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traditions that take place in the home.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What different families do together around their religion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6671574"/>
              </p:ext>
            </p:extLst>
          </p:nvPr>
        </p:nvGraphicFramePr>
        <p:xfrm>
          <a:off x="3880884" y="1486751"/>
          <a:ext cx="4540102" cy="153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="" xmlns:a16="http://schemas.microsoft.com/office/drawing/2014/main" val="259301043"/>
                    </a:ext>
                  </a:extLst>
                </a:gridCol>
              </a:tblGrid>
              <a:tr h="339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4064454"/>
                  </a:ext>
                </a:extLst>
              </a:tr>
              <a:tr h="119347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know belonging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can help us through the journey of life.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what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karma is.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who Brahman and Krishna are.</a:t>
                      </a:r>
                      <a:endParaRPr lang="en-GB" sz="13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identify how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Puja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helps Hindus lead a good life.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9055759"/>
              </p:ext>
            </p:extLst>
          </p:nvPr>
        </p:nvGraphicFramePr>
        <p:xfrm>
          <a:off x="8612372" y="1561178"/>
          <a:ext cx="3271284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="" xmlns:a16="http://schemas.microsoft.com/office/drawing/2014/main" val="259301043"/>
                    </a:ext>
                  </a:extLst>
                </a:gridCol>
              </a:tblGrid>
              <a:tr h="32567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4064454"/>
                  </a:ext>
                </a:extLst>
              </a:tr>
              <a:tr h="114513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what it means to be a Muslim person of faith.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Hindu scriptures and the Hindu story of creation.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Hindu people’s traditions and practices in their homes.</a:t>
                      </a:r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3FA771E-06C1-6F0E-5FC6-AC00459D46D4}"/>
              </a:ext>
            </a:extLst>
          </p:cNvPr>
          <p:cNvSpPr txBox="1"/>
          <p:nvPr/>
        </p:nvSpPr>
        <p:spPr>
          <a:xfrm>
            <a:off x="382769" y="3859619"/>
            <a:ext cx="3072812" cy="2523768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="" xmlns:ask="http://schemas.microsoft.com/office/drawing/2018/sketchyshapes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Topic Overview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In </a:t>
            </a:r>
            <a:r>
              <a:rPr lang="en-US" sz="1400" dirty="0" smtClean="0">
                <a:latin typeface="Century Gothic" pitchFamily="34" charset="0"/>
              </a:rPr>
              <a:t>this unit, </a:t>
            </a:r>
            <a:r>
              <a:rPr lang="en-US" sz="1400" dirty="0" smtClean="0">
                <a:latin typeface="Century Gothic" pitchFamily="34" charset="0"/>
              </a:rPr>
              <a:t>you will </a:t>
            </a:r>
            <a:r>
              <a:rPr lang="en-US" sz="1400" dirty="0" smtClean="0">
                <a:latin typeface="Century Gothic" pitchFamily="34" charset="0"/>
              </a:rPr>
              <a:t>investigate the concept of belonging and then relate it to how the key beliefs and practices in Hinduism help Hindus to feel like they belong to their religion. </a:t>
            </a:r>
            <a:r>
              <a:rPr lang="en-US" sz="1400" dirty="0" smtClean="0">
                <a:latin typeface="Century Gothic" pitchFamily="34" charset="0"/>
              </a:rPr>
              <a:t>You will </a:t>
            </a:r>
            <a:r>
              <a:rPr lang="en-US" sz="1400" dirty="0" smtClean="0">
                <a:latin typeface="Century Gothic" pitchFamily="34" charset="0"/>
              </a:rPr>
              <a:t>look at how the daily life and actions of a Hindu are influenced by the religion they belong to. </a:t>
            </a:r>
            <a:r>
              <a:rPr lang="en-US" sz="1400" dirty="0" smtClean="0"/>
              <a:t> </a:t>
            </a:r>
            <a:endParaRPr lang="en-US" sz="14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="" xmlns:a16="http://schemas.microsoft.com/office/drawing/2014/main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836199"/>
              </p:ext>
            </p:extLst>
          </p:nvPr>
        </p:nvGraphicFramePr>
        <p:xfrm>
          <a:off x="7744047" y="3370521"/>
          <a:ext cx="4064000" cy="314636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208567">
                  <a:extLst>
                    <a:ext uri="{9D8B030D-6E8A-4147-A177-3AD203B41FA5}">
                      <a16:colId xmlns="" xmlns:a16="http://schemas.microsoft.com/office/drawing/2014/main" val="761692528"/>
                    </a:ext>
                  </a:extLst>
                </a:gridCol>
                <a:gridCol w="2855433">
                  <a:extLst>
                    <a:ext uri="{9D8B030D-6E8A-4147-A177-3AD203B41FA5}">
                      <a16:colId xmlns="" xmlns:a16="http://schemas.microsoft.com/office/drawing/2014/main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1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GB" sz="1100" b="1" kern="14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Aum</a:t>
                      </a:r>
                      <a:r>
                        <a:rPr lang="en-GB" sz="11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/Om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en-US" sz="1100" b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main symbol of Hinduism. It is the sound heard in deepest meditation and is said to be the name most suited for God. 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="" xmlns:a16="http://schemas.microsoft.com/office/drawing/2014/main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 Brahman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god of creation.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="" xmlns:a16="http://schemas.microsoft.com/office/drawing/2014/main" val="3675427939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100" b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Karma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Hindu law of cause and effect.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</a:tr>
              <a:tr h="39148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1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Krishna</a:t>
                      </a: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god Vishnu in human form.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="" xmlns:a16="http://schemas.microsoft.com/office/drawing/2014/main" val="3796915012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100" b="1" kern="14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Puja</a:t>
                      </a:r>
                      <a:endParaRPr lang="en-GB" sz="1100" b="1" kern="14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Hindu worship. It can take place in the home or at the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mandir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(Hindu temple). At home, they would be a shrine and the family would worship together.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="" xmlns:a16="http://schemas.microsoft.com/office/drawing/2014/main" val="46844248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4047" y="3391784"/>
            <a:ext cx="4064000" cy="54158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E771C3C9-CF08-AB4B-28F8-CC90B0DD58DD}"/>
              </a:ext>
            </a:extLst>
          </p:cNvPr>
          <p:cNvSpPr txBox="1"/>
          <p:nvPr/>
        </p:nvSpPr>
        <p:spPr>
          <a:xfrm>
            <a:off x="4130025" y="4756268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Brahman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6AACECD-E1F9-8BBB-0C1D-0EBCE9B861E1}"/>
              </a:ext>
            </a:extLst>
          </p:cNvPr>
          <p:cNvSpPr txBox="1"/>
          <p:nvPr/>
        </p:nvSpPr>
        <p:spPr>
          <a:xfrm>
            <a:off x="5873764" y="3074208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Puja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9AB4AC8-9F44-EF39-1977-99AC78E4D5FE}"/>
              </a:ext>
            </a:extLst>
          </p:cNvPr>
          <p:cNvSpPr txBox="1"/>
          <p:nvPr/>
        </p:nvSpPr>
        <p:spPr>
          <a:xfrm>
            <a:off x="3577042" y="3101945"/>
            <a:ext cx="19630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Aum</a:t>
            </a:r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/Om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 4">
            <a:extLst>
              <a:ext uri="{FF2B5EF4-FFF2-40B4-BE49-F238E27FC236}">
                <a16:creationId xmlns:a16="http://schemas.microsoft.com/office/drawing/2014/main" xmlns="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6682173"/>
              </p:ext>
            </p:extLst>
          </p:nvPr>
        </p:nvGraphicFramePr>
        <p:xfrm>
          <a:off x="308344" y="233916"/>
          <a:ext cx="11621386" cy="113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:a16="http://schemas.microsoft.com/office/drawing/2014/main" xmlns="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Rotherhithe Primary- Year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does it mean to belong?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does it mean to be Hindu?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8219203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6436790" y="4828585"/>
            <a:ext cx="808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Krishna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3800" y="3436679"/>
            <a:ext cx="1432479" cy="117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0558" y="3454916"/>
            <a:ext cx="1433070" cy="120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09742" y="5048693"/>
            <a:ext cx="11049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02879" y="5095654"/>
            <a:ext cx="1175045" cy="1358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Props1.xml><?xml version="1.0" encoding="utf-8"?>
<ds:datastoreItem xmlns:ds="http://schemas.openxmlformats.org/officeDocument/2006/customXml" ds:itemID="{C1045304-5A48-4146-BD15-3510027B3CC1}"/>
</file>

<file path=customXml/itemProps2.xml><?xml version="1.0" encoding="utf-8"?>
<ds:datastoreItem xmlns:ds="http://schemas.openxmlformats.org/officeDocument/2006/customXml" ds:itemID="{6DFACB61-A524-45D9-8A48-10213B235EA1}"/>
</file>

<file path=customXml/itemProps3.xml><?xml version="1.0" encoding="utf-8"?>
<ds:datastoreItem xmlns:ds="http://schemas.openxmlformats.org/officeDocument/2006/customXml" ds:itemID="{D022D6FB-BD11-410A-B540-578C19D4C01F}"/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45</cp:revision>
  <dcterms:created xsi:type="dcterms:W3CDTF">2023-06-04T13:12:37Z</dcterms:created>
  <dcterms:modified xsi:type="dcterms:W3CDTF">2023-10-25T08:05:40Z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