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88" r:id="rId6"/>
    <p:sldId id="264" r:id="rId7"/>
    <p:sldId id="284" r:id="rId8"/>
    <p:sldId id="282" r:id="rId9"/>
    <p:sldId id="289" r:id="rId10"/>
    <p:sldId id="292" r:id="rId11"/>
    <p:sldId id="266" r:id="rId12"/>
    <p:sldId id="294" r:id="rId13"/>
    <p:sldId id="290" r:id="rId14"/>
    <p:sldId id="291" r:id="rId15"/>
    <p:sldId id="293" r:id="rId16"/>
    <p:sldId id="296" r:id="rId17"/>
    <p:sldId id="279" r:id="rId18"/>
    <p:sldId id="287" r:id="rId19"/>
    <p:sldId id="295" r:id="rId2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CA9"/>
    <a:srgbClr val="F9B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6B64F-F883-79E0-62B3-1064C3D60224}" v="136" dt="2023-11-12T13:35:49.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63" autoAdjust="0"/>
  </p:normalViewPr>
  <p:slideViewPr>
    <p:cSldViewPr>
      <p:cViewPr varScale="1">
        <p:scale>
          <a:sx n="106" d="100"/>
          <a:sy n="106" d="100"/>
        </p:scale>
        <p:origin x="17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E7279517-3792-4468-B1B5-A2A52A52D2B6}" type="datetimeFigureOut">
              <a:rPr lang="en-GB" smtClean="0"/>
              <a:t>17/11/2023</a:t>
            </a:fld>
            <a:endParaRPr lang="en-GB"/>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069C0575-3F58-492A-9451-41FC667BF5B2}" type="slidenum">
              <a:rPr lang="en-GB" smtClean="0"/>
              <a:t>‹#›</a:t>
            </a:fld>
            <a:endParaRPr lang="en-GB"/>
          </a:p>
        </p:txBody>
      </p:sp>
    </p:spTree>
    <p:extLst>
      <p:ext uri="{BB962C8B-B14F-4D97-AF65-F5344CB8AC3E}">
        <p14:creationId xmlns:p14="http://schemas.microsoft.com/office/powerpoint/2010/main" val="28344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44D5739A-91DF-4B13-AA82-8033164DE4E1}" type="datetimeFigureOut">
              <a:rPr lang="en-GB" smtClean="0"/>
              <a:t>17/11/2023</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E14B9687-FB4F-4893-887F-8E09BAAB6C5C}" type="slidenum">
              <a:rPr lang="en-GB" smtClean="0"/>
              <a:t>‹#›</a:t>
            </a:fld>
            <a:endParaRPr lang="en-GB"/>
          </a:p>
        </p:txBody>
      </p:sp>
    </p:spTree>
    <p:extLst>
      <p:ext uri="{BB962C8B-B14F-4D97-AF65-F5344CB8AC3E}">
        <p14:creationId xmlns:p14="http://schemas.microsoft.com/office/powerpoint/2010/main" val="25046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a:t>
            </a:fld>
            <a:endParaRPr lang="en-GB"/>
          </a:p>
        </p:txBody>
      </p:sp>
    </p:spTree>
    <p:extLst>
      <p:ext uri="{BB962C8B-B14F-4D97-AF65-F5344CB8AC3E}">
        <p14:creationId xmlns:p14="http://schemas.microsoft.com/office/powerpoint/2010/main" val="412657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3</a:t>
            </a:fld>
            <a:endParaRPr lang="en-GB"/>
          </a:p>
        </p:txBody>
      </p:sp>
    </p:spTree>
    <p:extLst>
      <p:ext uri="{BB962C8B-B14F-4D97-AF65-F5344CB8AC3E}">
        <p14:creationId xmlns:p14="http://schemas.microsoft.com/office/powerpoint/2010/main" val="338298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4</a:t>
            </a:fld>
            <a:endParaRPr lang="en-GB"/>
          </a:p>
        </p:txBody>
      </p:sp>
    </p:spTree>
    <p:extLst>
      <p:ext uri="{BB962C8B-B14F-4D97-AF65-F5344CB8AC3E}">
        <p14:creationId xmlns:p14="http://schemas.microsoft.com/office/powerpoint/2010/main" val="370935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5</a:t>
            </a:fld>
            <a:endParaRPr lang="en-GB"/>
          </a:p>
        </p:txBody>
      </p:sp>
    </p:spTree>
    <p:extLst>
      <p:ext uri="{BB962C8B-B14F-4D97-AF65-F5344CB8AC3E}">
        <p14:creationId xmlns:p14="http://schemas.microsoft.com/office/powerpoint/2010/main" val="146719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u="sng" dirty="0">
                <a:latin typeface="Comic Sans MS" panose="030F0702030302020204" pitchFamily="66" charset="0"/>
              </a:rPr>
              <a:t>Reading ELG:</a:t>
            </a:r>
          </a:p>
          <a:p>
            <a:r>
              <a:rPr lang="en-GB" sz="1300" dirty="0">
                <a:latin typeface="Comic Sans MS" panose="030F0702030302020204" pitchFamily="66" charset="0"/>
              </a:rPr>
              <a:t>Children read and understand simple sentences. They use phonic knowledge to decode regular words and read them accurately. They also read some common irregular words. They demonstrate understanding when talking with others about what they have read</a:t>
            </a:r>
          </a:p>
          <a:p>
            <a:endParaRPr lang="en-GB" sz="1300" dirty="0">
              <a:latin typeface="Comic Sans MS" panose="030F0702030302020204" pitchFamily="66" charset="0"/>
            </a:endParaRPr>
          </a:p>
          <a:p>
            <a:r>
              <a:rPr lang="en-GB" sz="1300" u="sng" dirty="0">
                <a:latin typeface="Comic Sans MS" panose="030F0702030302020204" pitchFamily="66" charset="0"/>
              </a:rPr>
              <a:t>Writing ELG:</a:t>
            </a:r>
          </a:p>
          <a:p>
            <a:r>
              <a:rPr lang="en-GB" sz="1300" dirty="0">
                <a:latin typeface="Comic Sans MS" panose="030F0702030302020204" pitchFamily="66" charset="0"/>
              </a:rPr>
              <a:t>Children use their phonics knowledge to write words in ways which match their spoken sounds. They also write some irregular common words. They write simple sentences which can be read by themselves and others. Some words are spelt correctly and other are phonetically plausible.</a:t>
            </a:r>
          </a:p>
          <a:p>
            <a:endParaRPr lang="en-GB" dirty="0"/>
          </a:p>
        </p:txBody>
      </p:sp>
      <p:sp>
        <p:nvSpPr>
          <p:cNvPr id="4" name="Slide Number Placeholder 3"/>
          <p:cNvSpPr>
            <a:spLocks noGrp="1"/>
          </p:cNvSpPr>
          <p:nvPr>
            <p:ph type="sldNum" sz="quarter" idx="10"/>
          </p:nvPr>
        </p:nvSpPr>
        <p:spPr/>
        <p:txBody>
          <a:bodyPr/>
          <a:lstStyle/>
          <a:p>
            <a:fld id="{E14B9687-FB4F-4893-887F-8E09BAAB6C5C}" type="slidenum">
              <a:rPr lang="en-GB" smtClean="0"/>
              <a:t>8</a:t>
            </a:fld>
            <a:endParaRPr lang="en-GB"/>
          </a:p>
        </p:txBody>
      </p:sp>
    </p:spTree>
    <p:extLst>
      <p:ext uri="{BB962C8B-B14F-4D97-AF65-F5344CB8AC3E}">
        <p14:creationId xmlns:p14="http://schemas.microsoft.com/office/powerpoint/2010/main" val="85499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4B9687-FB4F-4893-887F-8E09BAAB6C5C}" type="slidenum">
              <a:rPr lang="en-GB" smtClean="0"/>
              <a:t>15</a:t>
            </a:fld>
            <a:endParaRPr lang="en-GB"/>
          </a:p>
        </p:txBody>
      </p:sp>
    </p:spTree>
    <p:extLst>
      <p:ext uri="{BB962C8B-B14F-4D97-AF65-F5344CB8AC3E}">
        <p14:creationId xmlns:p14="http://schemas.microsoft.com/office/powerpoint/2010/main" val="424111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999C3B-755D-488C-BDC7-0B48D04793C5}" type="datetime1">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9862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5CEEB3-E268-4DB2-BFE3-DA05D8510014}" type="datetime1">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88835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86AF5E-AC32-44BB-91D5-B95577466B13}" type="datetime1">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3324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A67A27-BBC8-4A9C-A031-56BAB5F2A7D1}" type="datetime1">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12190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B2014-0A07-4512-91AF-86BE3E51B8A9}" type="datetime1">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51408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769A5F-14D3-4516-AEDD-163207937E39}" type="datetime1">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12213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CB0C21-5D1C-465F-BE69-49DF507E4B40}" type="datetime1">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80832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2A8536-45B9-4697-BAB7-281C8FB4C515}" type="datetime1">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358424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5A872-7D4F-4C28-B102-E71E38A9E56B}" type="datetime1">
              <a:rPr lang="en-GB" smtClean="0"/>
              <a:t>17/11/2023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136599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DB861-AAE2-4095-8225-94572446087C}" type="datetime1">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2081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50946-A8BE-4756-8F12-824CD37BDECB}" type="datetime1">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6FE00F-4EA6-4F83-96F9-388C9D5ECAF3}" type="slidenum">
              <a:rPr lang="en-GB" smtClean="0"/>
              <a:t>‹#›</a:t>
            </a:fld>
            <a:endParaRPr lang="en-GB"/>
          </a:p>
        </p:txBody>
      </p:sp>
    </p:spTree>
    <p:extLst>
      <p:ext uri="{BB962C8B-B14F-4D97-AF65-F5344CB8AC3E}">
        <p14:creationId xmlns:p14="http://schemas.microsoft.com/office/powerpoint/2010/main" val="424855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13" cstate="print">
            <a:extLst>
              <a:ext uri="{BEBA8EAE-BF5A-486C-A8C5-ECC9F3942E4B}">
                <a14:imgProps xmlns:a14="http://schemas.microsoft.com/office/drawing/2010/main">
                  <a14:imgLayer r:embed="rId14">
                    <a14:imgEffect>
                      <a14:backgroundRemoval t="0" b="65252" l="0" r="100000">
                        <a14:foregroundMark x1="29100" y1="35439" x2="29100" y2="35439"/>
                        <a14:foregroundMark x1="45100" y1="25962" x2="45100" y2="25962"/>
                        <a14:foregroundMark x1="67900" y1="38401" x2="67900" y2="38401"/>
                      </a14:backgroundRemoval>
                    </a14:imgEffect>
                  </a14:imgLayer>
                </a14:imgProps>
              </a:ext>
              <a:ext uri="{28A0092B-C50C-407E-A947-70E740481C1C}">
                <a14:useLocalDpi xmlns:a14="http://schemas.microsoft.com/office/drawing/2010/main" val="0"/>
              </a:ext>
            </a:extLst>
          </a:blip>
          <a:srcRect b="50000"/>
          <a:stretch/>
        </p:blipFill>
        <p:spPr bwMode="auto">
          <a:xfrm>
            <a:off x="7391400" y="0"/>
            <a:ext cx="1752600" cy="8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373DB-5567-4458-8839-97B82989AE35}" type="datetime1">
              <a:rPr lang="en-GB" smtClean="0"/>
              <a:t>17/11/2023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FE00F-4EA6-4F83-96F9-388C9D5ECAF3}" type="slidenum">
              <a:rPr lang="en-GB" smtClean="0"/>
              <a:t>‹#›</a:t>
            </a:fld>
            <a:endParaRPr lang="en-GB"/>
          </a:p>
        </p:txBody>
      </p:sp>
    </p:spTree>
    <p:extLst>
      <p:ext uri="{BB962C8B-B14F-4D97-AF65-F5344CB8AC3E}">
        <p14:creationId xmlns:p14="http://schemas.microsoft.com/office/powerpoint/2010/main" val="2341780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10" y="4006061"/>
            <a:ext cx="7530901" cy="2743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8" name="Rectangle 150"/>
          <p:cNvSpPr>
            <a:spLocks noGrp="1" noChangeArrowheads="1"/>
          </p:cNvSpPr>
          <p:nvPr>
            <p:ph type="ctrTitle"/>
          </p:nvPr>
        </p:nvSpPr>
        <p:spPr>
          <a:xfrm>
            <a:off x="1079698" y="838200"/>
            <a:ext cx="6984603" cy="647700"/>
          </a:xfrm>
        </p:spPr>
        <p:txBody>
          <a:bodyPr>
            <a:noAutofit/>
          </a:bodyPr>
          <a:lstStyle/>
          <a:p>
            <a:r>
              <a:rPr lang="es-UY" altLang="en-US" b="1" dirty="0" err="1">
                <a:solidFill>
                  <a:schemeClr val="accent6"/>
                </a:solidFill>
                <a:latin typeface="Comic Sans MS" panose="030F0702030302020204" pitchFamily="66" charset="0"/>
              </a:rPr>
              <a:t>Phonics</a:t>
            </a:r>
            <a:r>
              <a:rPr lang="es-UY" altLang="en-US" b="1" dirty="0">
                <a:solidFill>
                  <a:schemeClr val="accent6"/>
                </a:solidFill>
                <a:latin typeface="Comic Sans MS" panose="030F0702030302020204" pitchFamily="66" charset="0"/>
              </a:rPr>
              <a:t> Workshop</a:t>
            </a:r>
            <a:endParaRPr lang="es-ES" altLang="en-US" b="1" dirty="0">
              <a:solidFill>
                <a:schemeClr val="accent6"/>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4D6FE00F-4EA6-4F83-96F9-388C9D5ECAF3}" type="slidenum">
              <a:rPr lang="en-GB" smtClean="0"/>
              <a:t>1</a:t>
            </a:fld>
            <a:endParaRPr lang="en-GB"/>
          </a:p>
        </p:txBody>
      </p:sp>
      <p:pic>
        <p:nvPicPr>
          <p:cNvPr id="1026" name="Picture 2" descr="http://rotherhitheprimary.co.uk/wp-content/uploads/2017/06/roth-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98" y="4144846"/>
            <a:ext cx="72580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8603">
            <a:off x="2508856" y="1778325"/>
            <a:ext cx="4126286" cy="18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9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1BF8D7-BD93-0412-E289-1D94616752C0}"/>
              </a:ext>
            </a:extLst>
          </p:cNvPr>
          <p:cNvSpPr>
            <a:spLocks noGrp="1"/>
          </p:cNvSpPr>
          <p:nvPr>
            <p:ph type="sldNum" sz="quarter" idx="12"/>
          </p:nvPr>
        </p:nvSpPr>
        <p:spPr/>
        <p:txBody>
          <a:bodyPr/>
          <a:lstStyle/>
          <a:p>
            <a:fld id="{4D6FE00F-4EA6-4F83-96F9-388C9D5ECAF3}" type="slidenum">
              <a:rPr lang="en-GB" smtClean="0"/>
              <a:t>10</a:t>
            </a:fld>
            <a:endParaRPr lang="en-GB"/>
          </a:p>
        </p:txBody>
      </p:sp>
      <p:pic>
        <p:nvPicPr>
          <p:cNvPr id="6" name="Picture 5" descr="A stuffed animal with text on it&#10;&#10;Description automatically generated">
            <a:extLst>
              <a:ext uri="{FF2B5EF4-FFF2-40B4-BE49-F238E27FC236}">
                <a16:creationId xmlns:a16="http://schemas.microsoft.com/office/drawing/2014/main" id="{E65AB705-4B67-A2BA-613B-E2BD7DB5ACCC}"/>
              </a:ext>
            </a:extLst>
          </p:cNvPr>
          <p:cNvPicPr>
            <a:picLocks noChangeAspect="1"/>
          </p:cNvPicPr>
          <p:nvPr/>
        </p:nvPicPr>
        <p:blipFill>
          <a:blip r:embed="rId2"/>
          <a:stretch>
            <a:fillRect/>
          </a:stretch>
        </p:blipFill>
        <p:spPr>
          <a:xfrm>
            <a:off x="318439" y="483786"/>
            <a:ext cx="7751052" cy="5454575"/>
          </a:xfrm>
          <a:prstGeom prst="rect">
            <a:avLst/>
          </a:prstGeom>
        </p:spPr>
      </p:pic>
    </p:spTree>
    <p:extLst>
      <p:ext uri="{BB962C8B-B14F-4D97-AF65-F5344CB8AC3E}">
        <p14:creationId xmlns:p14="http://schemas.microsoft.com/office/powerpoint/2010/main" val="218479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CCAE3A-6DE3-7F5B-80D2-C9C6960D0037}"/>
              </a:ext>
            </a:extLst>
          </p:cNvPr>
          <p:cNvSpPr>
            <a:spLocks noGrp="1"/>
          </p:cNvSpPr>
          <p:nvPr>
            <p:ph type="sldNum" sz="quarter" idx="12"/>
          </p:nvPr>
        </p:nvSpPr>
        <p:spPr/>
        <p:txBody>
          <a:bodyPr/>
          <a:lstStyle/>
          <a:p>
            <a:fld id="{4D6FE00F-4EA6-4F83-96F9-388C9D5ECAF3}" type="slidenum">
              <a:rPr lang="en-GB" smtClean="0"/>
              <a:t>11</a:t>
            </a:fld>
            <a:endParaRPr lang="en-GB"/>
          </a:p>
        </p:txBody>
      </p:sp>
      <p:pic>
        <p:nvPicPr>
          <p:cNvPr id="3" name="Picture 2" descr="A green stuffed animal with black spots&#10;&#10;Description automatically generated">
            <a:extLst>
              <a:ext uri="{FF2B5EF4-FFF2-40B4-BE49-F238E27FC236}">
                <a16:creationId xmlns:a16="http://schemas.microsoft.com/office/drawing/2014/main" id="{22AEAE72-4896-4CE6-9CEF-7E4323837E46}"/>
              </a:ext>
            </a:extLst>
          </p:cNvPr>
          <p:cNvPicPr>
            <a:picLocks noChangeAspect="1"/>
          </p:cNvPicPr>
          <p:nvPr/>
        </p:nvPicPr>
        <p:blipFill>
          <a:blip r:embed="rId2"/>
          <a:stretch>
            <a:fillRect/>
          </a:stretch>
        </p:blipFill>
        <p:spPr>
          <a:xfrm>
            <a:off x="247280" y="400169"/>
            <a:ext cx="8249168" cy="5755234"/>
          </a:xfrm>
          <a:prstGeom prst="rect">
            <a:avLst/>
          </a:prstGeom>
        </p:spPr>
      </p:pic>
    </p:spTree>
    <p:extLst>
      <p:ext uri="{BB962C8B-B14F-4D97-AF65-F5344CB8AC3E}">
        <p14:creationId xmlns:p14="http://schemas.microsoft.com/office/powerpoint/2010/main" val="5951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BB20-4C46-ACF8-F12F-F0692EC55B10}"/>
              </a:ext>
            </a:extLst>
          </p:cNvPr>
          <p:cNvSpPr>
            <a:spLocks noGrp="1"/>
          </p:cNvSpPr>
          <p:nvPr>
            <p:ph type="sldNum" sz="quarter" idx="12"/>
          </p:nvPr>
        </p:nvSpPr>
        <p:spPr/>
        <p:txBody>
          <a:bodyPr/>
          <a:lstStyle/>
          <a:p>
            <a:fld id="{4D6FE00F-4EA6-4F83-96F9-388C9D5ECAF3}" type="slidenum">
              <a:rPr lang="en-GB" smtClean="0"/>
              <a:t>12</a:t>
            </a:fld>
            <a:endParaRPr lang="en-GB"/>
          </a:p>
        </p:txBody>
      </p:sp>
      <p:pic>
        <p:nvPicPr>
          <p:cNvPr id="3" name="Picture 2" descr="A screenshot of a book&#10;&#10;Description automatically generated">
            <a:extLst>
              <a:ext uri="{FF2B5EF4-FFF2-40B4-BE49-F238E27FC236}">
                <a16:creationId xmlns:a16="http://schemas.microsoft.com/office/drawing/2014/main" id="{B3575870-9E83-2581-62C9-B20C1501CC9D}"/>
              </a:ext>
            </a:extLst>
          </p:cNvPr>
          <p:cNvPicPr>
            <a:picLocks noChangeAspect="1"/>
          </p:cNvPicPr>
          <p:nvPr/>
        </p:nvPicPr>
        <p:blipFill>
          <a:blip r:embed="rId2"/>
          <a:stretch>
            <a:fillRect/>
          </a:stretch>
        </p:blipFill>
        <p:spPr>
          <a:xfrm>
            <a:off x="683132" y="114577"/>
            <a:ext cx="7902266" cy="5516976"/>
          </a:xfrm>
          <a:prstGeom prst="rect">
            <a:avLst/>
          </a:prstGeom>
        </p:spPr>
      </p:pic>
    </p:spTree>
    <p:extLst>
      <p:ext uri="{BB962C8B-B14F-4D97-AF65-F5344CB8AC3E}">
        <p14:creationId xmlns:p14="http://schemas.microsoft.com/office/powerpoint/2010/main" val="386109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DFE8AB-DB7E-119E-4E09-69F2571103B7}"/>
              </a:ext>
            </a:extLst>
          </p:cNvPr>
          <p:cNvSpPr>
            <a:spLocks noGrp="1"/>
          </p:cNvSpPr>
          <p:nvPr>
            <p:ph type="sldNum" sz="quarter" idx="12"/>
          </p:nvPr>
        </p:nvSpPr>
        <p:spPr/>
        <p:txBody>
          <a:bodyPr/>
          <a:lstStyle/>
          <a:p>
            <a:fld id="{4D6FE00F-4EA6-4F83-96F9-388C9D5ECAF3}" type="slidenum">
              <a:rPr lang="en-GB" smtClean="0"/>
              <a:t>13</a:t>
            </a:fld>
            <a:endParaRPr lang="en-GB"/>
          </a:p>
        </p:txBody>
      </p:sp>
      <p:pic>
        <p:nvPicPr>
          <p:cNvPr id="3" name="Picture 2" descr="A screenshot of a computer&#10;&#10;Description automatically generated">
            <a:extLst>
              <a:ext uri="{FF2B5EF4-FFF2-40B4-BE49-F238E27FC236}">
                <a16:creationId xmlns:a16="http://schemas.microsoft.com/office/drawing/2014/main" id="{618866D1-4F7D-F31B-00DD-EE51DD85F156}"/>
              </a:ext>
            </a:extLst>
          </p:cNvPr>
          <p:cNvPicPr>
            <a:picLocks noChangeAspect="1"/>
          </p:cNvPicPr>
          <p:nvPr/>
        </p:nvPicPr>
        <p:blipFill>
          <a:blip r:embed="rId2"/>
          <a:stretch>
            <a:fillRect/>
          </a:stretch>
        </p:blipFill>
        <p:spPr>
          <a:xfrm>
            <a:off x="87170" y="283884"/>
            <a:ext cx="7813316" cy="5658689"/>
          </a:xfrm>
          <a:prstGeom prst="rect">
            <a:avLst/>
          </a:prstGeom>
        </p:spPr>
      </p:pic>
    </p:spTree>
    <p:extLst>
      <p:ext uri="{BB962C8B-B14F-4D97-AF65-F5344CB8AC3E}">
        <p14:creationId xmlns:p14="http://schemas.microsoft.com/office/powerpoint/2010/main" val="169516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p>
            <a:r>
              <a:rPr lang="en-GB" b="1" dirty="0">
                <a:solidFill>
                  <a:schemeClr val="accent6"/>
                </a:solidFill>
                <a:latin typeface="Comic Sans MS" panose="030F0702030302020204" pitchFamily="66" charset="0"/>
              </a:rPr>
              <a:t>Thank you for attending our Phonics Workshop</a:t>
            </a:r>
          </a:p>
        </p:txBody>
      </p:sp>
      <p:sp>
        <p:nvSpPr>
          <p:cNvPr id="3" name="Subtitle 2"/>
          <p:cNvSpPr>
            <a:spLocks noGrp="1"/>
          </p:cNvSpPr>
          <p:nvPr>
            <p:ph type="subTitle" idx="1"/>
          </p:nvPr>
        </p:nvSpPr>
        <p:spPr/>
        <p:txBody>
          <a:bodyPr/>
          <a:lstStyle/>
          <a:p>
            <a:r>
              <a:rPr lang="en-GB" i="1" dirty="0">
                <a:solidFill>
                  <a:schemeClr val="tx1">
                    <a:lumMod val="65000"/>
                    <a:lumOff val="35000"/>
                  </a:schemeClr>
                </a:solidFill>
                <a:latin typeface="Comic Sans MS" panose="030F0702030302020204" pitchFamily="66" charset="0"/>
              </a:rPr>
              <a:t>Any questions</a:t>
            </a:r>
            <a:r>
              <a:rPr lang="en-GB" i="1" dirty="0">
                <a:solidFill>
                  <a:schemeClr val="tx1">
                    <a:lumMod val="65000"/>
                    <a:lumOff val="35000"/>
                  </a:schemeClr>
                </a:solidFill>
                <a:latin typeface="Colonna MT" panose="04020805060202030203" pitchFamily="82" charset="0"/>
              </a:rPr>
              <a:t>?</a:t>
            </a:r>
          </a:p>
        </p:txBody>
      </p:sp>
      <p:sp>
        <p:nvSpPr>
          <p:cNvPr id="4" name="Slide Number Placeholder 3"/>
          <p:cNvSpPr>
            <a:spLocks noGrp="1"/>
          </p:cNvSpPr>
          <p:nvPr>
            <p:ph type="sldNum" sz="quarter" idx="12"/>
          </p:nvPr>
        </p:nvSpPr>
        <p:spPr/>
        <p:txBody>
          <a:bodyPr/>
          <a:lstStyle/>
          <a:p>
            <a:fld id="{4D6FE00F-4EA6-4F83-96F9-388C9D5ECAF3}" type="slidenum">
              <a:rPr lang="en-GB" smtClean="0"/>
              <a:t>14</a:t>
            </a:fld>
            <a:endParaRPr lang="en-GB"/>
          </a:p>
        </p:txBody>
      </p:sp>
    </p:spTree>
    <p:extLst>
      <p:ext uri="{BB962C8B-B14F-4D97-AF65-F5344CB8AC3E}">
        <p14:creationId xmlns:p14="http://schemas.microsoft.com/office/powerpoint/2010/main" val="70562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0" y="6400800"/>
            <a:ext cx="381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4D6FE00F-4EA6-4F83-96F9-388C9D5ECAF3}" type="slidenum">
              <a:rPr lang="en-GB" smtClean="0"/>
              <a:t>15</a:t>
            </a:fld>
            <a:endParaRPr lang="en-GB"/>
          </a:p>
        </p:txBody>
      </p:sp>
      <p:sp>
        <p:nvSpPr>
          <p:cNvPr id="4" name="Rectangle 3"/>
          <p:cNvSpPr/>
          <p:nvPr/>
        </p:nvSpPr>
        <p:spPr>
          <a:xfrm>
            <a:off x="1371600" y="4953000"/>
            <a:ext cx="2286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FE00F-4EA6-4F83-96F9-388C9D5ECAF3}" type="slidenum">
              <a:rPr lang="en-GB" smtClean="0"/>
              <a:pPr/>
              <a:t>15</a:t>
            </a:fld>
            <a:endParaRPr lang="en-GB"/>
          </a:p>
        </p:txBody>
      </p:sp>
      <p:sp>
        <p:nvSpPr>
          <p:cNvPr id="9" name="Title 1"/>
          <p:cNvSpPr txBox="1">
            <a:spLocks/>
          </p:cNvSpPr>
          <p:nvPr/>
        </p:nvSpPr>
        <p:spPr>
          <a:xfrm>
            <a:off x="609600" y="4270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accent6"/>
                </a:solidFill>
                <a:latin typeface="Comic Sans MS" panose="030F0702030302020204" pitchFamily="66" charset="0"/>
                <a:cs typeface="Arial" panose="020B0604020202020204" pitchFamily="34" charset="0"/>
              </a:rPr>
              <a:t>Other reading strategies</a:t>
            </a:r>
          </a:p>
        </p:txBody>
      </p:sp>
      <p:sp>
        <p:nvSpPr>
          <p:cNvPr id="10" name="Content Placeholder 2"/>
          <p:cNvSpPr txBox="1">
            <a:spLocks/>
          </p:cNvSpPr>
          <p:nvPr/>
        </p:nvSpPr>
        <p:spPr>
          <a:xfrm>
            <a:off x="495300" y="1379537"/>
            <a:ext cx="8458200" cy="52498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chemeClr val="accent1"/>
                </a:solidFill>
                <a:latin typeface="Comic Sans MS" panose="030F0702030302020204" pitchFamily="66" charset="0"/>
                <a:cs typeface="Arial" panose="020B0604020202020204" pitchFamily="34" charset="0"/>
              </a:rPr>
              <a:t>Prior Knowledge: </a:t>
            </a:r>
            <a:r>
              <a:rPr lang="en-GB" dirty="0">
                <a:solidFill>
                  <a:schemeClr val="tx1">
                    <a:lumMod val="65000"/>
                    <a:lumOff val="35000"/>
                  </a:schemeClr>
                </a:solidFill>
                <a:latin typeface="Comic Sans MS" panose="030F0702030302020204" pitchFamily="66" charset="0"/>
                <a:cs typeface="Arial" panose="020B0604020202020204" pitchFamily="34" charset="0"/>
              </a:rPr>
              <a:t>discuss the front cover – give key vocabulary if needed</a:t>
            </a:r>
            <a:endParaRPr lang="en-GB" b="1" dirty="0">
              <a:solidFill>
                <a:schemeClr val="accent1"/>
              </a:solidFill>
              <a:latin typeface="Comic Sans MS" panose="030F0702030302020204" pitchFamily="66" charset="0"/>
              <a:cs typeface="Arial" panose="020B0604020202020204" pitchFamily="34" charset="0"/>
            </a:endParaRPr>
          </a:p>
          <a:p>
            <a:pPr marL="0" indent="0">
              <a:buNone/>
            </a:pPr>
            <a:r>
              <a:rPr lang="en-GB" b="1" dirty="0">
                <a:solidFill>
                  <a:schemeClr val="accent1"/>
                </a:solidFill>
                <a:latin typeface="Comic Sans MS" panose="030F0702030302020204" pitchFamily="66" charset="0"/>
                <a:cs typeface="Arial" panose="020B0604020202020204" pitchFamily="34" charset="0"/>
              </a:rPr>
              <a:t>Contextual cues: </a:t>
            </a:r>
            <a:r>
              <a:rPr lang="en-GB" dirty="0">
                <a:solidFill>
                  <a:schemeClr val="tx1">
                    <a:lumMod val="65000"/>
                    <a:lumOff val="35000"/>
                  </a:schemeClr>
                </a:solidFill>
                <a:latin typeface="Comic Sans MS" panose="030F0702030302020204" pitchFamily="66" charset="0"/>
                <a:cs typeface="Arial" panose="020B0604020202020204" pitchFamily="34" charset="0"/>
              </a:rPr>
              <a:t>what is the story about?</a:t>
            </a:r>
          </a:p>
          <a:p>
            <a:pPr marL="0" indent="0">
              <a:buNone/>
            </a:pPr>
            <a:r>
              <a:rPr lang="en-GB" b="1" dirty="0">
                <a:solidFill>
                  <a:schemeClr val="accent1"/>
                </a:solidFill>
                <a:latin typeface="Comic Sans MS" panose="030F0702030302020204" pitchFamily="66" charset="0"/>
                <a:cs typeface="Arial" panose="020B0604020202020204" pitchFamily="34" charset="0"/>
              </a:rPr>
              <a:t>Picture cues: </a:t>
            </a:r>
            <a:r>
              <a:rPr lang="en-GB" dirty="0">
                <a:solidFill>
                  <a:schemeClr val="tx1">
                    <a:lumMod val="65000"/>
                    <a:lumOff val="35000"/>
                  </a:schemeClr>
                </a:solidFill>
                <a:latin typeface="Comic Sans MS" panose="030F0702030302020204" pitchFamily="66" charset="0"/>
                <a:cs typeface="Arial" panose="020B0604020202020204" pitchFamily="34" charset="0"/>
              </a:rPr>
              <a:t>look at the initial sound and look at the picture</a:t>
            </a:r>
          </a:p>
          <a:p>
            <a:pPr marL="0" indent="0">
              <a:buNone/>
            </a:pPr>
            <a:r>
              <a:rPr lang="en-GB" b="1" dirty="0">
                <a:solidFill>
                  <a:schemeClr val="accent1"/>
                </a:solidFill>
                <a:latin typeface="Comic Sans MS" panose="030F0702030302020204" pitchFamily="66" charset="0"/>
                <a:cs typeface="Arial" panose="020B0604020202020204" pitchFamily="34" charset="0"/>
              </a:rPr>
              <a:t>Omitting a word: </a:t>
            </a:r>
            <a:r>
              <a:rPr lang="en-GB" dirty="0">
                <a:solidFill>
                  <a:schemeClr val="tx1">
                    <a:lumMod val="65000"/>
                    <a:lumOff val="35000"/>
                  </a:schemeClr>
                </a:solidFill>
                <a:latin typeface="Comic Sans MS" panose="030F0702030302020204" pitchFamily="66" charset="0"/>
                <a:cs typeface="Arial" panose="020B0604020202020204" pitchFamily="34" charset="0"/>
              </a:rPr>
              <a:t>leave it out and the come back – what makes sense?</a:t>
            </a:r>
          </a:p>
          <a:p>
            <a:pPr marL="0" indent="0">
              <a:buNone/>
            </a:pPr>
            <a:r>
              <a:rPr lang="en-GB" b="1" dirty="0">
                <a:solidFill>
                  <a:schemeClr val="accent1"/>
                </a:solidFill>
                <a:latin typeface="Comic Sans MS" panose="030F0702030302020204" pitchFamily="66" charset="0"/>
                <a:cs typeface="Arial" panose="020B0604020202020204" pitchFamily="34" charset="0"/>
              </a:rPr>
              <a:t>Re-reading : </a:t>
            </a:r>
            <a:r>
              <a:rPr lang="en-GB" dirty="0">
                <a:solidFill>
                  <a:schemeClr val="tx1">
                    <a:lumMod val="65000"/>
                    <a:lumOff val="35000"/>
                  </a:schemeClr>
                </a:solidFill>
                <a:latin typeface="Comic Sans MS" panose="030F0702030302020204" pitchFamily="66" charset="0"/>
                <a:cs typeface="Arial" panose="020B0604020202020204" pitchFamily="34" charset="0"/>
              </a:rPr>
              <a:t>read a second time</a:t>
            </a:r>
          </a:p>
          <a:p>
            <a:pPr marL="0" indent="0">
              <a:buNone/>
            </a:pPr>
            <a:r>
              <a:rPr lang="en-GB" b="1" dirty="0">
                <a:solidFill>
                  <a:schemeClr val="accent1"/>
                </a:solidFill>
                <a:latin typeface="Comic Sans MS" panose="030F0702030302020204" pitchFamily="66" charset="0"/>
                <a:cs typeface="Arial" panose="020B0604020202020204" pitchFamily="34" charset="0"/>
              </a:rPr>
              <a:t>Pre-reading: </a:t>
            </a:r>
            <a:r>
              <a:rPr lang="en-GB" dirty="0">
                <a:solidFill>
                  <a:schemeClr val="tx1">
                    <a:lumMod val="65000"/>
                    <a:lumOff val="35000"/>
                  </a:schemeClr>
                </a:solidFill>
                <a:latin typeface="Comic Sans MS" panose="030F0702030302020204" pitchFamily="66" charset="0"/>
                <a:cs typeface="Arial" panose="020B0604020202020204" pitchFamily="34" charset="0"/>
              </a:rPr>
              <a:t>story walk look through the whole story at the pictures.</a:t>
            </a:r>
          </a:p>
          <a:p>
            <a:pPr marL="0" indent="0">
              <a:buNone/>
            </a:pPr>
            <a:r>
              <a:rPr lang="en-GB" b="1" dirty="0">
                <a:solidFill>
                  <a:schemeClr val="accent1"/>
                </a:solidFill>
                <a:latin typeface="Comic Sans MS" panose="030F0702030302020204" pitchFamily="66" charset="0"/>
                <a:cs typeface="Arial" panose="020B0604020202020204" pitchFamily="34" charset="0"/>
              </a:rPr>
              <a:t>Text decoding: </a:t>
            </a:r>
            <a:r>
              <a:rPr lang="en-GB" dirty="0">
                <a:solidFill>
                  <a:schemeClr val="tx1">
                    <a:lumMod val="65000"/>
                    <a:lumOff val="35000"/>
                  </a:schemeClr>
                </a:solidFill>
                <a:latin typeface="Comic Sans MS" panose="030F0702030302020204" pitchFamily="66" charset="0"/>
                <a:cs typeface="Arial" panose="020B0604020202020204" pitchFamily="34" charset="0"/>
              </a:rPr>
              <a:t>I can’t blend it, is it a red word?</a:t>
            </a:r>
          </a:p>
          <a:p>
            <a:pPr marL="0" indent="0">
              <a:buNone/>
            </a:pPr>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marL="0" indent="0">
              <a:buNone/>
            </a:pPr>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marL="0" indent="0">
              <a:buNone/>
            </a:pPr>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marL="0" indent="0">
              <a:buNone/>
            </a:pPr>
            <a:endParaRPr lang="en-GB" dirty="0">
              <a:solidFill>
                <a:schemeClr val="tx1">
                  <a:lumMod val="65000"/>
                  <a:lumOff val="35000"/>
                </a:schemeClr>
              </a:solidFill>
              <a:latin typeface="Comic Sans MS" panose="030F0702030302020204" pitchFamily="66" charset="0"/>
              <a:cs typeface="Arial" panose="020B0604020202020204" pitchFamily="34" charset="0"/>
            </a:endParaRPr>
          </a:p>
        </p:txBody>
      </p:sp>
      <p:sp>
        <p:nvSpPr>
          <p:cNvPr id="11" name="Slide Number Placeholder 4"/>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FE00F-4EA6-4F83-96F9-388C9D5ECAF3}" type="slidenum">
              <a:rPr lang="en-GB" smtClean="0"/>
              <a:pPr/>
              <a:t>15</a:t>
            </a:fld>
            <a:endParaRPr lang="en-GB"/>
          </a:p>
        </p:txBody>
      </p:sp>
    </p:spTree>
    <p:extLst>
      <p:ext uri="{BB962C8B-B14F-4D97-AF65-F5344CB8AC3E}">
        <p14:creationId xmlns:p14="http://schemas.microsoft.com/office/powerpoint/2010/main" val="43711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3E89D2-905A-4946-8C2D-6D1DBBAA481E}"/>
              </a:ext>
            </a:extLst>
          </p:cNvPr>
          <p:cNvSpPr>
            <a:spLocks noGrp="1"/>
          </p:cNvSpPr>
          <p:nvPr>
            <p:ph type="sldNum" sz="quarter" idx="12"/>
          </p:nvPr>
        </p:nvSpPr>
        <p:spPr/>
        <p:txBody>
          <a:bodyPr/>
          <a:lstStyle/>
          <a:p>
            <a:fld id="{4D6FE00F-4EA6-4F83-96F9-388C9D5ECAF3}" type="slidenum">
              <a:rPr lang="en-GB" smtClean="0"/>
              <a:t>16</a:t>
            </a:fld>
            <a:endParaRPr lang="en-GB"/>
          </a:p>
        </p:txBody>
      </p:sp>
    </p:spTree>
    <p:extLst>
      <p:ext uri="{BB962C8B-B14F-4D97-AF65-F5344CB8AC3E}">
        <p14:creationId xmlns:p14="http://schemas.microsoft.com/office/powerpoint/2010/main" val="186726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solidFill>
                  <a:schemeClr val="accent6"/>
                </a:solidFill>
                <a:latin typeface="Comic Sans MS" panose="030F0702030302020204" pitchFamily="66" charset="0"/>
              </a:rPr>
              <a:t>Early Reading</a:t>
            </a:r>
            <a:endParaRPr lang="en-GB" dirty="0"/>
          </a:p>
        </p:txBody>
      </p:sp>
      <p:sp>
        <p:nvSpPr>
          <p:cNvPr id="3" name="Content Placeholder 2"/>
          <p:cNvSpPr>
            <a:spLocks noGrp="1"/>
          </p:cNvSpPr>
          <p:nvPr>
            <p:ph sz="half" idx="1"/>
          </p:nvPr>
        </p:nvSpPr>
        <p:spPr>
          <a:xfrm>
            <a:off x="457200" y="1600200"/>
            <a:ext cx="4038600" cy="5121275"/>
          </a:xfrm>
        </p:spPr>
        <p:txBody>
          <a:bodyPr>
            <a:normAutofit/>
          </a:bodyPr>
          <a:lstStyle/>
          <a:p>
            <a:pPr marL="0" indent="0">
              <a:buNone/>
            </a:pPr>
            <a:r>
              <a:rPr lang="en-GB" sz="2400" b="1" dirty="0">
                <a:solidFill>
                  <a:schemeClr val="accent1"/>
                </a:solidFill>
                <a:latin typeface="Comic Sans MS" panose="030F0702030302020204" pitchFamily="66" charset="0"/>
                <a:cs typeface="Arial" panose="020B0604020202020204" pitchFamily="34" charset="0"/>
              </a:rPr>
              <a:t>Nursery &amp; Reception</a:t>
            </a:r>
          </a:p>
          <a:p>
            <a:pPr>
              <a:buClr>
                <a:schemeClr val="accent6"/>
              </a:buClr>
              <a:buFont typeface="Wingdings" panose="05000000000000000000" pitchFamily="2" charset="2"/>
              <a:buChar char="ü"/>
            </a:pPr>
            <a:r>
              <a:rPr lang="en-GB" sz="2400" dirty="0">
                <a:solidFill>
                  <a:schemeClr val="tx1">
                    <a:lumMod val="65000"/>
                    <a:lumOff val="35000"/>
                  </a:schemeClr>
                </a:solidFill>
                <a:latin typeface="Comic Sans MS" panose="030F0702030302020204" pitchFamily="66" charset="0"/>
                <a:cs typeface="Arial" panose="020B0604020202020204" pitchFamily="34" charset="0"/>
              </a:rPr>
              <a:t>General Sound discrimination – environmental, instrumental sounds, body percussion</a:t>
            </a:r>
          </a:p>
          <a:p>
            <a:pPr>
              <a:buClr>
                <a:schemeClr val="accent6"/>
              </a:buClr>
              <a:buFont typeface="Wingdings" panose="05000000000000000000" pitchFamily="2" charset="2"/>
              <a:buChar char="ü"/>
            </a:pPr>
            <a:r>
              <a:rPr lang="en-GB" sz="2400" dirty="0">
                <a:solidFill>
                  <a:schemeClr val="tx1">
                    <a:lumMod val="65000"/>
                    <a:lumOff val="35000"/>
                  </a:schemeClr>
                </a:solidFill>
                <a:latin typeface="Comic Sans MS" panose="030F0702030302020204" pitchFamily="66" charset="0"/>
                <a:cs typeface="Arial" panose="020B0604020202020204" pitchFamily="34" charset="0"/>
              </a:rPr>
              <a:t>Rhythm and rhyme</a:t>
            </a:r>
          </a:p>
          <a:p>
            <a:pPr>
              <a:buClr>
                <a:schemeClr val="accent6"/>
              </a:buClr>
              <a:buFont typeface="Wingdings" panose="05000000000000000000" pitchFamily="2" charset="2"/>
              <a:buChar char="ü"/>
            </a:pPr>
            <a:r>
              <a:rPr lang="en-GB" sz="2400" dirty="0">
                <a:solidFill>
                  <a:schemeClr val="tx1">
                    <a:lumMod val="65000"/>
                    <a:lumOff val="35000"/>
                  </a:schemeClr>
                </a:solidFill>
                <a:latin typeface="Comic Sans MS" panose="030F0702030302020204" pitchFamily="66" charset="0"/>
                <a:cs typeface="Arial" panose="020B0604020202020204" pitchFamily="34" charset="0"/>
              </a:rPr>
              <a:t>Alliteration</a:t>
            </a:r>
          </a:p>
          <a:p>
            <a:pPr>
              <a:buClr>
                <a:schemeClr val="accent6"/>
              </a:buClr>
              <a:buFont typeface="Wingdings" panose="05000000000000000000" pitchFamily="2" charset="2"/>
              <a:buChar char="ü"/>
            </a:pPr>
            <a:r>
              <a:rPr lang="en-GB" sz="2400" dirty="0">
                <a:solidFill>
                  <a:schemeClr val="tx1">
                    <a:lumMod val="65000"/>
                    <a:lumOff val="35000"/>
                  </a:schemeClr>
                </a:solidFill>
                <a:latin typeface="Comic Sans MS" panose="030F0702030302020204" pitchFamily="66" charset="0"/>
                <a:cs typeface="Arial" panose="020B0604020202020204" pitchFamily="34" charset="0"/>
              </a:rPr>
              <a:t>Voice sounds</a:t>
            </a:r>
          </a:p>
          <a:p>
            <a:pPr>
              <a:buClr>
                <a:schemeClr val="accent6"/>
              </a:buClr>
              <a:buFont typeface="Wingdings" panose="05000000000000000000" pitchFamily="2" charset="2"/>
              <a:buChar char="ü"/>
            </a:pPr>
            <a:r>
              <a:rPr lang="en-GB" sz="2400" dirty="0">
                <a:solidFill>
                  <a:schemeClr val="tx1">
                    <a:lumMod val="65000"/>
                    <a:lumOff val="35000"/>
                  </a:schemeClr>
                </a:solidFill>
                <a:latin typeface="Comic Sans MS" panose="030F0702030302020204" pitchFamily="66" charset="0"/>
                <a:cs typeface="Arial" panose="020B0604020202020204" pitchFamily="34" charset="0"/>
              </a:rPr>
              <a:t>Oral blending and segmenting </a:t>
            </a:r>
            <a:endParaRPr lang="en-GB" sz="2400" dirty="0"/>
          </a:p>
        </p:txBody>
      </p:sp>
      <p:sp>
        <p:nvSpPr>
          <p:cNvPr id="4" name="Content Placeholder 3"/>
          <p:cNvSpPr>
            <a:spLocks noGrp="1"/>
          </p:cNvSpPr>
          <p:nvPr>
            <p:ph sz="half" idx="2"/>
          </p:nvPr>
        </p:nvSpPr>
        <p:spPr/>
        <p:txBody>
          <a:bodyPr>
            <a:normAutofit/>
          </a:bodyPr>
          <a:lstStyle/>
          <a:p>
            <a:pPr marL="0" indent="0">
              <a:buNone/>
            </a:pPr>
            <a:r>
              <a:rPr lang="en-GB" b="1" dirty="0">
                <a:solidFill>
                  <a:schemeClr val="accent1"/>
                </a:solidFill>
                <a:latin typeface="Comic Sans MS" panose="030F0702030302020204" pitchFamily="66" charset="0"/>
                <a:cs typeface="Arial" panose="020B0604020202020204" pitchFamily="34" charset="0"/>
              </a:rPr>
              <a:t>Two Main Skills</a:t>
            </a:r>
          </a:p>
          <a:p>
            <a:pPr>
              <a:buClr>
                <a:schemeClr val="accent6"/>
              </a:buClr>
              <a:buFont typeface="Wingdings" panose="05000000000000000000" pitchFamily="2" charset="2"/>
              <a:buChar char="ü"/>
            </a:pPr>
            <a:r>
              <a:rPr lang="en-GB" sz="2000" dirty="0">
                <a:solidFill>
                  <a:schemeClr val="tx1">
                    <a:lumMod val="65000"/>
                    <a:lumOff val="35000"/>
                  </a:schemeClr>
                </a:solidFill>
                <a:latin typeface="Comic Sans MS" panose="030F0702030302020204" pitchFamily="66" charset="0"/>
                <a:cs typeface="Arial" panose="020B0604020202020204" pitchFamily="34" charset="0"/>
              </a:rPr>
              <a:t>Phonics – decoding by blending the sounds in words to read them</a:t>
            </a:r>
          </a:p>
          <a:p>
            <a:pPr>
              <a:buClr>
                <a:schemeClr val="accent6"/>
              </a:buClr>
              <a:buFont typeface="Wingdings" panose="05000000000000000000" pitchFamily="2" charset="2"/>
              <a:buChar char="ü"/>
            </a:pPr>
            <a:r>
              <a:rPr lang="en-GB" sz="2000" dirty="0">
                <a:solidFill>
                  <a:schemeClr val="tx1">
                    <a:lumMod val="65000"/>
                    <a:lumOff val="35000"/>
                  </a:schemeClr>
                </a:solidFill>
                <a:latin typeface="Comic Sans MS" panose="030F0702030302020204" pitchFamily="66" charset="0"/>
                <a:cs typeface="Arial" panose="020B0604020202020204" pitchFamily="34" charset="0"/>
              </a:rPr>
              <a:t>Language comprehension – understands what the words means within the context</a:t>
            </a:r>
          </a:p>
          <a:p>
            <a:pPr>
              <a:buClr>
                <a:schemeClr val="accent6"/>
              </a:buClr>
              <a:buFont typeface="Wingdings" panose="05000000000000000000" pitchFamily="2" charset="2"/>
              <a:buChar char="ü"/>
            </a:pPr>
            <a:r>
              <a:rPr lang="en-GB" sz="2000" dirty="0">
                <a:solidFill>
                  <a:schemeClr val="tx1">
                    <a:lumMod val="65000"/>
                    <a:lumOff val="35000"/>
                  </a:schemeClr>
                </a:solidFill>
                <a:latin typeface="Comic Sans MS" panose="030F0702030302020204" pitchFamily="66" charset="0"/>
                <a:cs typeface="Arial" panose="020B0604020202020204" pitchFamily="34" charset="0"/>
              </a:rPr>
              <a:t>Language development and phonics working together supports reading development.</a:t>
            </a:r>
          </a:p>
          <a:p>
            <a:pPr>
              <a:buClr>
                <a:schemeClr val="accent6"/>
              </a:buClr>
              <a:buFont typeface="Wingdings" panose="05000000000000000000" pitchFamily="2" charset="2"/>
              <a:buChar char="ü"/>
            </a:pPr>
            <a:endParaRPr lang="en-GB" dirty="0"/>
          </a:p>
        </p:txBody>
      </p:sp>
      <p:sp>
        <p:nvSpPr>
          <p:cNvPr id="5" name="Slide Number Placeholder 4"/>
          <p:cNvSpPr>
            <a:spLocks noGrp="1"/>
          </p:cNvSpPr>
          <p:nvPr>
            <p:ph type="sldNum" sz="quarter" idx="12"/>
          </p:nvPr>
        </p:nvSpPr>
        <p:spPr/>
        <p:txBody>
          <a:bodyPr/>
          <a:lstStyle/>
          <a:p>
            <a:fld id="{4D6FE00F-4EA6-4F83-96F9-388C9D5ECAF3}" type="slidenum">
              <a:rPr lang="en-GB" smtClean="0"/>
              <a:t>2</a:t>
            </a:fld>
            <a:endParaRPr lang="en-GB"/>
          </a:p>
        </p:txBody>
      </p:sp>
    </p:spTree>
    <p:extLst>
      <p:ext uri="{BB962C8B-B14F-4D97-AF65-F5344CB8AC3E}">
        <p14:creationId xmlns:p14="http://schemas.microsoft.com/office/powerpoint/2010/main" val="354408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6FE00F-4EA6-4F83-96F9-388C9D5ECAF3}" type="slidenum">
              <a:rPr lang="en-GB" smtClean="0"/>
              <a:t>3</a:t>
            </a:fld>
            <a:endParaRPr lang="en-GB"/>
          </a:p>
        </p:txBody>
      </p:sp>
      <p:sp>
        <p:nvSpPr>
          <p:cNvPr id="6" name="Title 1"/>
          <p:cNvSpPr txBox="1">
            <a:spLocks/>
          </p:cNvSpPr>
          <p:nvPr/>
        </p:nvSpPr>
        <p:spPr>
          <a:xfrm>
            <a:off x="609600" y="4270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accent6"/>
                </a:solidFill>
                <a:latin typeface="Comic Sans MS" panose="030F0702030302020204" pitchFamily="66" charset="0"/>
                <a:cs typeface="Arial" panose="020B0604020202020204" pitchFamily="34" charset="0"/>
              </a:rPr>
              <a:t>What is phonics?</a:t>
            </a:r>
          </a:p>
        </p:txBody>
      </p:sp>
      <p:sp>
        <p:nvSpPr>
          <p:cNvPr id="7" name="Content Placeholder 2"/>
          <p:cNvSpPr txBox="1">
            <a:spLocks/>
          </p:cNvSpPr>
          <p:nvPr/>
        </p:nvSpPr>
        <p:spPr>
          <a:xfrm>
            <a:off x="381000" y="1625456"/>
            <a:ext cx="84582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a:solidFill>
                  <a:schemeClr val="accent1"/>
                </a:solidFill>
                <a:latin typeface="Comic Sans MS" panose="030F0702030302020204" pitchFamily="66" charset="0"/>
                <a:cs typeface="Arial" panose="020B0604020202020204" pitchFamily="34" charset="0"/>
              </a:rPr>
              <a:t>Letter recognition: </a:t>
            </a:r>
            <a:r>
              <a:rPr lang="en-GB" sz="3600" dirty="0">
                <a:solidFill>
                  <a:schemeClr val="tx1">
                    <a:lumMod val="65000"/>
                    <a:lumOff val="35000"/>
                  </a:schemeClr>
                </a:solidFill>
                <a:latin typeface="Comic Sans MS" panose="030F0702030302020204" pitchFamily="66" charset="0"/>
                <a:cs typeface="Arial" panose="020B0604020202020204" pitchFamily="34" charset="0"/>
              </a:rPr>
              <a:t>to see a letter and know the linking sound</a:t>
            </a:r>
            <a:endParaRPr lang="en-GB" sz="3600" b="1" dirty="0">
              <a:solidFill>
                <a:schemeClr val="accent1"/>
              </a:solidFill>
              <a:latin typeface="Comic Sans MS" panose="030F0702030302020204" pitchFamily="66" charset="0"/>
              <a:cs typeface="Arial" panose="020B0604020202020204" pitchFamily="34" charset="0"/>
            </a:endParaRPr>
          </a:p>
          <a:p>
            <a:pPr marL="0" indent="0">
              <a:buNone/>
            </a:pPr>
            <a:r>
              <a:rPr lang="en-GB" sz="3600" b="1" dirty="0">
                <a:solidFill>
                  <a:schemeClr val="accent1"/>
                </a:solidFill>
                <a:latin typeface="Comic Sans MS" panose="030F0702030302020204" pitchFamily="66" charset="0"/>
                <a:cs typeface="Arial" panose="020B0604020202020204" pitchFamily="34" charset="0"/>
              </a:rPr>
              <a:t>Sound discrimination: </a:t>
            </a:r>
            <a:r>
              <a:rPr lang="en-GB" sz="3600" dirty="0">
                <a:solidFill>
                  <a:schemeClr val="tx1">
                    <a:lumMod val="65000"/>
                    <a:lumOff val="35000"/>
                  </a:schemeClr>
                </a:solidFill>
                <a:latin typeface="Comic Sans MS" panose="030F0702030302020204" pitchFamily="66" charset="0"/>
                <a:cs typeface="Arial" panose="020B0604020202020204" pitchFamily="34" charset="0"/>
              </a:rPr>
              <a:t>to hear a sound and be able to link it to a letter</a:t>
            </a:r>
            <a:endParaRPr lang="en-GB" sz="3600" b="1" dirty="0">
              <a:solidFill>
                <a:schemeClr val="accent1"/>
              </a:solidFill>
              <a:latin typeface="Comic Sans MS" panose="030F0702030302020204" pitchFamily="66" charset="0"/>
              <a:cs typeface="Arial" panose="020B0604020202020204" pitchFamily="34" charset="0"/>
            </a:endParaRPr>
          </a:p>
          <a:p>
            <a:pPr marL="0" indent="0">
              <a:buNone/>
            </a:pPr>
            <a:r>
              <a:rPr lang="en-GB" sz="3600" b="1" dirty="0">
                <a:solidFill>
                  <a:schemeClr val="accent1"/>
                </a:solidFill>
                <a:latin typeface="Comic Sans MS" panose="030F0702030302020204" pitchFamily="66" charset="0"/>
                <a:cs typeface="Arial" panose="020B0604020202020204" pitchFamily="34" charset="0"/>
              </a:rPr>
              <a:t>Segmenting:</a:t>
            </a:r>
            <a:r>
              <a:rPr lang="en-GB" sz="3600" dirty="0">
                <a:solidFill>
                  <a:schemeClr val="tx1">
                    <a:lumMod val="65000"/>
                    <a:lumOff val="35000"/>
                  </a:schemeClr>
                </a:solidFill>
                <a:latin typeface="Comic Sans MS" panose="030F0702030302020204" pitchFamily="66" charset="0"/>
                <a:cs typeface="Arial" panose="020B0604020202020204" pitchFamily="34" charset="0"/>
              </a:rPr>
              <a:t> to break a word into sounds </a:t>
            </a:r>
            <a:r>
              <a:rPr lang="en-GB" sz="3600" dirty="0" err="1">
                <a:solidFill>
                  <a:schemeClr val="tx1">
                    <a:lumMod val="65000"/>
                    <a:lumOff val="35000"/>
                  </a:schemeClr>
                </a:solidFill>
                <a:latin typeface="Comic Sans MS" panose="030F0702030302020204" pitchFamily="66" charset="0"/>
                <a:cs typeface="Arial" panose="020B0604020202020204" pitchFamily="34" charset="0"/>
              </a:rPr>
              <a:t>ie</a:t>
            </a:r>
            <a:r>
              <a:rPr lang="en-GB" sz="3600" dirty="0">
                <a:solidFill>
                  <a:schemeClr val="tx1">
                    <a:lumMod val="65000"/>
                    <a:lumOff val="35000"/>
                  </a:schemeClr>
                </a:solidFill>
                <a:latin typeface="Comic Sans MS" panose="030F0702030302020204" pitchFamily="66" charset="0"/>
                <a:cs typeface="Arial" panose="020B0604020202020204" pitchFamily="34" charset="0"/>
              </a:rPr>
              <a:t>. c-a-t</a:t>
            </a:r>
            <a:endParaRPr lang="en-GB" sz="3600" b="1" dirty="0">
              <a:solidFill>
                <a:schemeClr val="accent1"/>
              </a:solidFill>
              <a:latin typeface="Comic Sans MS" panose="030F0702030302020204" pitchFamily="66" charset="0"/>
              <a:cs typeface="Arial" panose="020B0604020202020204" pitchFamily="34" charset="0"/>
            </a:endParaRPr>
          </a:p>
          <a:p>
            <a:pPr marL="0" indent="0">
              <a:buNone/>
            </a:pPr>
            <a:r>
              <a:rPr lang="en-GB" sz="3600" b="1" dirty="0">
                <a:solidFill>
                  <a:schemeClr val="accent1"/>
                </a:solidFill>
                <a:latin typeface="Comic Sans MS" panose="030F0702030302020204" pitchFamily="66" charset="0"/>
                <a:cs typeface="Arial" panose="020B0604020202020204" pitchFamily="34" charset="0"/>
              </a:rPr>
              <a:t>Blending: </a:t>
            </a:r>
            <a:r>
              <a:rPr lang="en-GB" sz="3600" dirty="0">
                <a:solidFill>
                  <a:schemeClr val="tx1">
                    <a:lumMod val="65000"/>
                    <a:lumOff val="35000"/>
                  </a:schemeClr>
                </a:solidFill>
                <a:latin typeface="Comic Sans MS" panose="030F0702030302020204" pitchFamily="66" charset="0"/>
                <a:cs typeface="Arial" panose="020B0604020202020204" pitchFamily="34" charset="0"/>
              </a:rPr>
              <a:t>to put sounds together to make a word </a:t>
            </a:r>
            <a:r>
              <a:rPr lang="en-GB" sz="3600" dirty="0" err="1">
                <a:solidFill>
                  <a:schemeClr val="tx1">
                    <a:lumMod val="65000"/>
                    <a:lumOff val="35000"/>
                  </a:schemeClr>
                </a:solidFill>
                <a:latin typeface="Comic Sans MS" panose="030F0702030302020204" pitchFamily="66" charset="0"/>
                <a:cs typeface="Arial" panose="020B0604020202020204" pitchFamily="34" charset="0"/>
              </a:rPr>
              <a:t>ie</a:t>
            </a:r>
            <a:r>
              <a:rPr lang="en-GB" sz="3600" dirty="0">
                <a:solidFill>
                  <a:schemeClr val="tx1">
                    <a:lumMod val="65000"/>
                    <a:lumOff val="35000"/>
                  </a:schemeClr>
                </a:solidFill>
                <a:latin typeface="Comic Sans MS" panose="030F0702030302020204" pitchFamily="66" charset="0"/>
                <a:cs typeface="Arial" panose="020B0604020202020204" pitchFamily="34" charset="0"/>
              </a:rPr>
              <a:t> c-a-t = cat</a:t>
            </a:r>
            <a:endParaRPr lang="en-GB" sz="3600" b="1" dirty="0">
              <a:solidFill>
                <a:schemeClr val="accent1"/>
              </a:solidFill>
              <a:latin typeface="Comic Sans MS" panose="030F0702030302020204" pitchFamily="66" charset="0"/>
              <a:cs typeface="Arial" panose="020B0604020202020204" pitchFamily="34" charset="0"/>
            </a:endParaRPr>
          </a:p>
        </p:txBody>
      </p:sp>
      <p:sp>
        <p:nvSpPr>
          <p:cNvPr id="9" name="Slide Number Placeholder 4"/>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FE00F-4EA6-4F83-96F9-388C9D5ECAF3}" type="slidenum">
              <a:rPr lang="en-GB" smtClean="0"/>
              <a:pPr/>
              <a:t>3</a:t>
            </a:fld>
            <a:endParaRPr lang="en-GB"/>
          </a:p>
        </p:txBody>
      </p:sp>
    </p:spTree>
    <p:extLst>
      <p:ext uri="{BB962C8B-B14F-4D97-AF65-F5344CB8AC3E}">
        <p14:creationId xmlns:p14="http://schemas.microsoft.com/office/powerpoint/2010/main" val="427805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6FE00F-4EA6-4F83-96F9-388C9D5ECAF3}" type="slidenum">
              <a:rPr lang="en-GB" smtClean="0"/>
              <a:t>4</a:t>
            </a:fld>
            <a:endParaRPr lang="en-GB"/>
          </a:p>
        </p:txBody>
      </p:sp>
      <p:sp>
        <p:nvSpPr>
          <p:cNvPr id="6" name="Title 1"/>
          <p:cNvSpPr txBox="1">
            <a:spLocks/>
          </p:cNvSpPr>
          <p:nvPr/>
        </p:nvSpPr>
        <p:spPr>
          <a:xfrm>
            <a:off x="120378" y="897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accent6"/>
                </a:solidFill>
                <a:latin typeface="Comic Sans MS" panose="030F0702030302020204" pitchFamily="66" charset="0"/>
                <a:cs typeface="Arial" panose="020B0604020202020204" pitchFamily="34" charset="0"/>
              </a:rPr>
              <a:t>Sound Charts</a:t>
            </a:r>
          </a:p>
        </p:txBody>
      </p:sp>
      <p:sp>
        <p:nvSpPr>
          <p:cNvPr id="7" name="Content Placeholder 2"/>
          <p:cNvSpPr txBox="1">
            <a:spLocks/>
          </p:cNvSpPr>
          <p:nvPr/>
        </p:nvSpPr>
        <p:spPr>
          <a:xfrm rot="10800000" flipV="1">
            <a:off x="381000" y="6151419"/>
            <a:ext cx="8458200" cy="35733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FF0000"/>
                </a:solidFill>
                <a:latin typeface="Comic Sans MS" panose="030F0702030302020204" pitchFamily="66" charset="0"/>
                <a:cs typeface="Arial" panose="020B0604020202020204" pitchFamily="34" charset="0"/>
              </a:rPr>
              <a:t>Red Words are tricky words which cannot be sounded out. </a:t>
            </a:r>
          </a:p>
        </p:txBody>
      </p:sp>
      <p:sp>
        <p:nvSpPr>
          <p:cNvPr id="9" name="Slide Number Placeholder 4"/>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FE00F-4EA6-4F83-96F9-388C9D5ECAF3}" type="slidenum">
              <a:rPr lang="en-GB" smtClean="0"/>
              <a:pPr/>
              <a:t>4</a:t>
            </a:fld>
            <a:endParaRPr lang="en-GB"/>
          </a:p>
        </p:txBody>
      </p:sp>
      <p:pic>
        <p:nvPicPr>
          <p:cNvPr id="4" name="Picture 3" descr="A screenshot of a music player&#10;&#10;Description automatically generated">
            <a:extLst>
              <a:ext uri="{FF2B5EF4-FFF2-40B4-BE49-F238E27FC236}">
                <a16:creationId xmlns:a16="http://schemas.microsoft.com/office/drawing/2014/main" id="{FDF4AEB2-6ED9-8B16-A534-9650A0D665B7}"/>
              </a:ext>
            </a:extLst>
          </p:cNvPr>
          <p:cNvPicPr>
            <a:picLocks noChangeAspect="1"/>
          </p:cNvPicPr>
          <p:nvPr/>
        </p:nvPicPr>
        <p:blipFill>
          <a:blip r:embed="rId3"/>
          <a:stretch>
            <a:fillRect/>
          </a:stretch>
        </p:blipFill>
        <p:spPr>
          <a:xfrm>
            <a:off x="380704" y="672444"/>
            <a:ext cx="6861557" cy="5059470"/>
          </a:xfrm>
          <a:prstGeom prst="rect">
            <a:avLst/>
          </a:prstGeom>
        </p:spPr>
      </p:pic>
    </p:spTree>
    <p:extLst>
      <p:ext uri="{BB962C8B-B14F-4D97-AF65-F5344CB8AC3E}">
        <p14:creationId xmlns:p14="http://schemas.microsoft.com/office/powerpoint/2010/main" val="95071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6FE00F-4EA6-4F83-96F9-388C9D5ECAF3}" type="slidenum">
              <a:rPr lang="en-GB" smtClean="0"/>
              <a:t>5</a:t>
            </a:fld>
            <a:endParaRPr lang="en-GB"/>
          </a:p>
        </p:txBody>
      </p:sp>
      <p:sp>
        <p:nvSpPr>
          <p:cNvPr id="6" name="Title 1"/>
          <p:cNvSpPr txBox="1">
            <a:spLocks/>
          </p:cNvSpPr>
          <p:nvPr/>
        </p:nvSpPr>
        <p:spPr>
          <a:xfrm>
            <a:off x="609600" y="4270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accent6"/>
                </a:solidFill>
                <a:latin typeface="Comic Sans MS" panose="030F0702030302020204" pitchFamily="66" charset="0"/>
                <a:cs typeface="Arial" panose="020B0604020202020204" pitchFamily="34" charset="0"/>
              </a:rPr>
              <a:t>Who is Fred?</a:t>
            </a:r>
          </a:p>
        </p:txBody>
      </p:sp>
      <p:sp>
        <p:nvSpPr>
          <p:cNvPr id="7" name="Content Placeholder 2"/>
          <p:cNvSpPr txBox="1">
            <a:spLocks/>
          </p:cNvSpPr>
          <p:nvPr/>
        </p:nvSpPr>
        <p:spPr>
          <a:xfrm>
            <a:off x="309840" y="1207394"/>
            <a:ext cx="8458200" cy="4525963"/>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chemeClr val="bg1">
                    <a:lumMod val="50000"/>
                  </a:schemeClr>
                </a:solidFill>
                <a:latin typeface="Comic Sans MS" panose="030F0702030302020204" pitchFamily="66" charset="0"/>
                <a:cs typeface="Arial" panose="020B0604020202020204" pitchFamily="34" charset="0"/>
              </a:rPr>
              <a:t>Fred can only sound out words – if they can understand him then they can </a:t>
            </a:r>
            <a:r>
              <a:rPr lang="en-GB" b="1" dirty="0">
                <a:solidFill>
                  <a:srgbClr val="00B050"/>
                </a:solidFill>
                <a:latin typeface="Comic Sans MS" panose="030F0702030302020204" pitchFamily="66" charset="0"/>
                <a:cs typeface="Arial" panose="020B0604020202020204" pitchFamily="34" charset="0"/>
              </a:rPr>
              <a:t>blend</a:t>
            </a:r>
            <a:r>
              <a:rPr lang="en-GB" b="1" dirty="0">
                <a:solidFill>
                  <a:schemeClr val="bg1">
                    <a:lumMod val="50000"/>
                  </a:schemeClr>
                </a:solidFill>
                <a:latin typeface="Comic Sans MS" panose="030F0702030302020204" pitchFamily="66" charset="0"/>
                <a:cs typeface="Arial" panose="020B0604020202020204" pitchFamily="34" charset="0"/>
              </a:rPr>
              <a:t> (necessary for reading)</a:t>
            </a:r>
          </a:p>
          <a:p>
            <a:pPr marL="0" indent="0">
              <a:buNone/>
            </a:pPr>
            <a:r>
              <a:rPr lang="en-GB" b="1" dirty="0">
                <a:solidFill>
                  <a:schemeClr val="bg1">
                    <a:lumMod val="50000"/>
                  </a:schemeClr>
                </a:solidFill>
                <a:latin typeface="Comic Sans MS"/>
                <a:cs typeface="Arial"/>
              </a:rPr>
              <a:t>We use </a:t>
            </a:r>
            <a:r>
              <a:rPr lang="en-GB" b="1" dirty="0">
                <a:solidFill>
                  <a:srgbClr val="00B050"/>
                </a:solidFill>
                <a:latin typeface="Comic Sans MS"/>
                <a:cs typeface="Arial"/>
              </a:rPr>
              <a:t>Fred Fingers </a:t>
            </a:r>
            <a:r>
              <a:rPr lang="en-GB" b="1" dirty="0">
                <a:solidFill>
                  <a:schemeClr val="bg1">
                    <a:lumMod val="50000"/>
                  </a:schemeClr>
                </a:solidFill>
                <a:latin typeface="Comic Sans MS"/>
                <a:cs typeface="Arial"/>
              </a:rPr>
              <a:t>for spelling. Fred encourages the children to </a:t>
            </a:r>
            <a:r>
              <a:rPr lang="en-GB" b="1" dirty="0">
                <a:solidFill>
                  <a:srgbClr val="00B050"/>
                </a:solidFill>
                <a:latin typeface="Comic Sans MS"/>
                <a:cs typeface="Arial"/>
              </a:rPr>
              <a:t>stretch words </a:t>
            </a:r>
            <a:r>
              <a:rPr lang="en-GB" b="1" dirty="0">
                <a:solidFill>
                  <a:schemeClr val="bg1">
                    <a:lumMod val="50000"/>
                  </a:schemeClr>
                </a:solidFill>
                <a:latin typeface="Comic Sans MS"/>
                <a:cs typeface="Arial"/>
              </a:rPr>
              <a:t>to hear the sounds and the use fingers to sound them out. </a:t>
            </a:r>
            <a:endParaRPr lang="en-GB" dirty="0">
              <a:solidFill>
                <a:schemeClr val="bg1">
                  <a:lumMod val="50000"/>
                </a:schemeClr>
              </a:solidFill>
            </a:endParaRPr>
          </a:p>
        </p:txBody>
      </p:sp>
      <p:sp>
        <p:nvSpPr>
          <p:cNvPr id="9" name="Slide Number Placeholder 4"/>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6FE00F-4EA6-4F83-96F9-388C9D5ECAF3}" type="slidenum">
              <a:rPr lang="en-GB" smtClean="0"/>
              <a:pPr/>
              <a:t>5</a:t>
            </a:fld>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035" y="4915025"/>
            <a:ext cx="1335656"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een stuffed animal with black spots&#10;&#10;Description automatically generated">
            <a:extLst>
              <a:ext uri="{FF2B5EF4-FFF2-40B4-BE49-F238E27FC236}">
                <a16:creationId xmlns:a16="http://schemas.microsoft.com/office/drawing/2014/main" id="{3E1F8EBD-A954-484F-2DCD-694498710759}"/>
              </a:ext>
            </a:extLst>
          </p:cNvPr>
          <p:cNvPicPr>
            <a:picLocks noChangeAspect="1"/>
          </p:cNvPicPr>
          <p:nvPr/>
        </p:nvPicPr>
        <p:blipFill>
          <a:blip r:embed="rId4"/>
          <a:stretch>
            <a:fillRect/>
          </a:stretch>
        </p:blipFill>
        <p:spPr>
          <a:xfrm>
            <a:off x="4294478" y="5140594"/>
            <a:ext cx="2743200" cy="1433449"/>
          </a:xfrm>
          <a:prstGeom prst="rect">
            <a:avLst/>
          </a:prstGeom>
        </p:spPr>
      </p:pic>
    </p:spTree>
    <p:extLst>
      <p:ext uri="{BB962C8B-B14F-4D97-AF65-F5344CB8AC3E}">
        <p14:creationId xmlns:p14="http://schemas.microsoft.com/office/powerpoint/2010/main" val="253739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4CA300-DA3E-B7D7-AE55-3E8E8B730D6E}"/>
              </a:ext>
            </a:extLst>
          </p:cNvPr>
          <p:cNvSpPr>
            <a:spLocks noGrp="1"/>
          </p:cNvSpPr>
          <p:nvPr>
            <p:ph type="sldNum" sz="quarter" idx="12"/>
          </p:nvPr>
        </p:nvSpPr>
        <p:spPr/>
        <p:txBody>
          <a:bodyPr/>
          <a:lstStyle/>
          <a:p>
            <a:fld id="{4D6FE00F-4EA6-4F83-96F9-388C9D5ECAF3}" type="slidenum">
              <a:rPr lang="en-GB" smtClean="0"/>
              <a:t>6</a:t>
            </a:fld>
            <a:endParaRPr lang="en-GB"/>
          </a:p>
        </p:txBody>
      </p:sp>
      <p:pic>
        <p:nvPicPr>
          <p:cNvPr id="3" name="Picture 2" descr="A green stuffed animal with black spots&#10;&#10;Description automatically generated">
            <a:extLst>
              <a:ext uri="{FF2B5EF4-FFF2-40B4-BE49-F238E27FC236}">
                <a16:creationId xmlns:a16="http://schemas.microsoft.com/office/drawing/2014/main" id="{921B17C7-3AD7-514F-2232-97A6245DB0CE}"/>
              </a:ext>
            </a:extLst>
          </p:cNvPr>
          <p:cNvPicPr>
            <a:picLocks noChangeAspect="1"/>
          </p:cNvPicPr>
          <p:nvPr/>
        </p:nvPicPr>
        <p:blipFill>
          <a:blip r:embed="rId2"/>
          <a:stretch>
            <a:fillRect/>
          </a:stretch>
        </p:blipFill>
        <p:spPr>
          <a:xfrm>
            <a:off x="594182" y="904933"/>
            <a:ext cx="7822211" cy="5057028"/>
          </a:xfrm>
          <a:prstGeom prst="rect">
            <a:avLst/>
          </a:prstGeom>
        </p:spPr>
      </p:pic>
    </p:spTree>
    <p:extLst>
      <p:ext uri="{BB962C8B-B14F-4D97-AF65-F5344CB8AC3E}">
        <p14:creationId xmlns:p14="http://schemas.microsoft.com/office/powerpoint/2010/main" val="385960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23A1A-3437-BD51-1B1E-053F86B9E276}"/>
              </a:ext>
            </a:extLst>
          </p:cNvPr>
          <p:cNvSpPr>
            <a:spLocks noGrp="1"/>
          </p:cNvSpPr>
          <p:nvPr>
            <p:ph type="sldNum" sz="quarter" idx="12"/>
          </p:nvPr>
        </p:nvSpPr>
        <p:spPr/>
        <p:txBody>
          <a:bodyPr/>
          <a:lstStyle/>
          <a:p>
            <a:fld id="{4D6FE00F-4EA6-4F83-96F9-388C9D5ECAF3}" type="slidenum">
              <a:rPr lang="en-GB" smtClean="0"/>
              <a:t>7</a:t>
            </a:fld>
            <a:endParaRPr lang="en-GB"/>
          </a:p>
        </p:txBody>
      </p:sp>
      <p:pic>
        <p:nvPicPr>
          <p:cNvPr id="3" name="Picture 2" descr="A black and white rectangular object with black text&#10;&#10;Description automatically generated">
            <a:extLst>
              <a:ext uri="{FF2B5EF4-FFF2-40B4-BE49-F238E27FC236}">
                <a16:creationId xmlns:a16="http://schemas.microsoft.com/office/drawing/2014/main" id="{9A8992BD-213D-F067-A4CC-4F5E8CB1DDC2}"/>
              </a:ext>
            </a:extLst>
          </p:cNvPr>
          <p:cNvPicPr>
            <a:picLocks noChangeAspect="1"/>
          </p:cNvPicPr>
          <p:nvPr/>
        </p:nvPicPr>
        <p:blipFill>
          <a:blip r:embed="rId2"/>
          <a:stretch>
            <a:fillRect/>
          </a:stretch>
        </p:blipFill>
        <p:spPr>
          <a:xfrm>
            <a:off x="523023" y="297836"/>
            <a:ext cx="7181775" cy="5657470"/>
          </a:xfrm>
          <a:prstGeom prst="rect">
            <a:avLst/>
          </a:prstGeom>
        </p:spPr>
      </p:pic>
    </p:spTree>
    <p:extLst>
      <p:ext uri="{BB962C8B-B14F-4D97-AF65-F5344CB8AC3E}">
        <p14:creationId xmlns:p14="http://schemas.microsoft.com/office/powerpoint/2010/main" val="46489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6"/>
                </a:solidFill>
                <a:latin typeface="Comic Sans MS" panose="030F0702030302020204" pitchFamily="66" charset="0"/>
                <a:cs typeface="Arial" panose="020B0604020202020204" pitchFamily="34" charset="0"/>
              </a:rPr>
              <a:t>Phonics at home</a:t>
            </a:r>
          </a:p>
        </p:txBody>
      </p:sp>
      <p:sp>
        <p:nvSpPr>
          <p:cNvPr id="3" name="Content Placeholder 2"/>
          <p:cNvSpPr>
            <a:spLocks noGrp="1"/>
          </p:cNvSpPr>
          <p:nvPr>
            <p:ph sz="half" idx="1"/>
          </p:nvPr>
        </p:nvSpPr>
        <p:spPr>
          <a:xfrm>
            <a:off x="228600" y="1473056"/>
            <a:ext cx="8458200" cy="4525963"/>
          </a:xfrm>
        </p:spPr>
        <p:txBody>
          <a:bodyPr vert="horz" lIns="91440" tIns="45720" rIns="91440" bIns="45720" rtlCol="0" anchor="t">
            <a:normAutofit/>
          </a:bodyPr>
          <a:lstStyle/>
          <a:p>
            <a:pPr marL="0" indent="0">
              <a:buNone/>
            </a:pPr>
            <a:r>
              <a:rPr lang="en-GB" sz="3600" b="1" dirty="0">
                <a:solidFill>
                  <a:schemeClr val="accent1"/>
                </a:solidFill>
                <a:latin typeface="Comic Sans MS" panose="030F0702030302020204" pitchFamily="66" charset="0"/>
                <a:cs typeface="Arial" panose="020B0604020202020204" pitchFamily="34" charset="0"/>
              </a:rPr>
              <a:t>Easy Games:</a:t>
            </a:r>
          </a:p>
          <a:p>
            <a:pPr>
              <a:buClr>
                <a:schemeClr val="accent6"/>
              </a:buClr>
              <a:buFont typeface="Wingdings" panose="05000000000000000000" pitchFamily="2" charset="2"/>
              <a:buChar char="ü"/>
            </a:pPr>
            <a:r>
              <a:rPr lang="en-GB" dirty="0">
                <a:solidFill>
                  <a:schemeClr val="tx1">
                    <a:lumMod val="65000"/>
                    <a:lumOff val="35000"/>
                  </a:schemeClr>
                </a:solidFill>
                <a:latin typeface="Comic Sans MS" panose="030F0702030302020204" pitchFamily="66" charset="0"/>
                <a:cs typeface="Arial" panose="020B0604020202020204" pitchFamily="34" charset="0"/>
              </a:rPr>
              <a:t>I spy games</a:t>
            </a:r>
          </a:p>
          <a:p>
            <a:pPr>
              <a:buClr>
                <a:schemeClr val="accent6"/>
              </a:buClr>
              <a:buFont typeface="Wingdings" panose="05000000000000000000" pitchFamily="2" charset="2"/>
              <a:buChar char="ü"/>
            </a:pPr>
            <a:r>
              <a:rPr lang="en-GB" dirty="0">
                <a:solidFill>
                  <a:schemeClr val="tx1">
                    <a:lumMod val="65000"/>
                    <a:lumOff val="35000"/>
                  </a:schemeClr>
                </a:solidFill>
                <a:latin typeface="Comic Sans MS"/>
                <a:cs typeface="Arial"/>
              </a:rPr>
              <a:t>Fred Talk</a:t>
            </a:r>
            <a:endParaRPr lang="en-GB" dirty="0">
              <a:solidFill>
                <a:schemeClr val="tx1">
                  <a:lumMod val="65000"/>
                  <a:lumOff val="35000"/>
                </a:schemeClr>
              </a:solidFill>
              <a:latin typeface="Comic Sans MS" panose="030F0702030302020204" pitchFamily="66" charset="0"/>
              <a:cs typeface="Arial" panose="020B0604020202020204" pitchFamily="34" charset="0"/>
            </a:endParaRPr>
          </a:p>
          <a:p>
            <a:pPr>
              <a:buClr>
                <a:schemeClr val="accent6"/>
              </a:buClr>
              <a:buFont typeface="Wingdings" panose="05000000000000000000" pitchFamily="2" charset="2"/>
              <a:buChar char="ü"/>
            </a:pPr>
            <a:r>
              <a:rPr lang="en-GB" dirty="0">
                <a:solidFill>
                  <a:schemeClr val="tx1">
                    <a:lumMod val="65000"/>
                    <a:lumOff val="35000"/>
                  </a:schemeClr>
                </a:solidFill>
                <a:latin typeface="Comic Sans MS" panose="030F0702030302020204" pitchFamily="66" charset="0"/>
                <a:cs typeface="Arial" panose="020B0604020202020204" pitchFamily="34" charset="0"/>
              </a:rPr>
              <a:t>Looking at print in the environment </a:t>
            </a:r>
          </a:p>
          <a:p>
            <a:pPr>
              <a:buClr>
                <a:schemeClr val="accent6"/>
              </a:buClr>
              <a:buFont typeface="Wingdings" panose="05000000000000000000" pitchFamily="2" charset="2"/>
              <a:buChar char="ü"/>
            </a:pPr>
            <a:r>
              <a:rPr lang="en-GB" dirty="0">
                <a:solidFill>
                  <a:schemeClr val="tx1">
                    <a:lumMod val="65000"/>
                    <a:lumOff val="35000"/>
                  </a:schemeClr>
                </a:solidFill>
                <a:latin typeface="Comic Sans MS" panose="030F0702030302020204" pitchFamily="66" charset="0"/>
                <a:cs typeface="Arial" panose="020B0604020202020204" pitchFamily="34" charset="0"/>
              </a:rPr>
              <a:t>Comprehension of what was read</a:t>
            </a:r>
          </a:p>
          <a:p>
            <a:pPr>
              <a:buClr>
                <a:schemeClr val="accent6"/>
              </a:buClr>
              <a:buFont typeface="Wingdings" panose="05000000000000000000" pitchFamily="2" charset="2"/>
              <a:buChar char="ü"/>
            </a:pPr>
            <a:r>
              <a:rPr lang="en-GB" dirty="0" err="1">
                <a:solidFill>
                  <a:schemeClr val="tx1">
                    <a:lumMod val="65000"/>
                    <a:lumOff val="35000"/>
                  </a:schemeClr>
                </a:solidFill>
                <a:latin typeface="Comic Sans MS"/>
                <a:cs typeface="Arial"/>
              </a:rPr>
              <a:t>Alpbhablocks</a:t>
            </a:r>
            <a:r>
              <a:rPr lang="en-GB" dirty="0">
                <a:solidFill>
                  <a:schemeClr val="tx1">
                    <a:lumMod val="65000"/>
                    <a:lumOff val="35000"/>
                  </a:schemeClr>
                </a:solidFill>
                <a:latin typeface="Comic Sans MS"/>
                <a:cs typeface="Arial"/>
              </a:rPr>
              <a:t> </a:t>
            </a:r>
            <a:endParaRPr lang="en-GB">
              <a:solidFill>
                <a:schemeClr val="tx1">
                  <a:lumMod val="65000"/>
                  <a:lumOff val="35000"/>
                </a:schemeClr>
              </a:solidFill>
              <a:latin typeface="Comic Sans MS" panose="030F0702030302020204" pitchFamily="66" charset="0"/>
              <a:cs typeface="Arial" panose="020B0604020202020204" pitchFamily="34" charset="0"/>
            </a:endParaRPr>
          </a:p>
          <a:p>
            <a:pPr>
              <a:buClr>
                <a:schemeClr val="accent6"/>
              </a:buClr>
              <a:buFont typeface="Wingdings" panose="05000000000000000000" pitchFamily="2" charset="2"/>
              <a:buChar char="ü"/>
            </a:pPr>
            <a:r>
              <a:rPr lang="en-GB" dirty="0">
                <a:solidFill>
                  <a:schemeClr val="tx1">
                    <a:lumMod val="65000"/>
                    <a:lumOff val="35000"/>
                  </a:schemeClr>
                </a:solidFill>
                <a:latin typeface="Comic Sans MS"/>
                <a:cs typeface="Arial"/>
              </a:rPr>
              <a:t>Video links via Tapestry</a:t>
            </a:r>
            <a:endParaRPr lang="en-GB" dirty="0">
              <a:solidFill>
                <a:schemeClr val="tx1">
                  <a:lumMod val="65000"/>
                  <a:lumOff val="35000"/>
                </a:schemeClr>
              </a:solidFill>
              <a:latin typeface="Comic Sans MS" panose="030F0702030302020204" pitchFamily="66"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4D6FE00F-4EA6-4F83-96F9-388C9D5ECAF3}" type="slidenum">
              <a:rPr lang="en-GB" smtClean="0"/>
              <a:t>8</a:t>
            </a:fld>
            <a:endParaRPr lang="en-GB"/>
          </a:p>
        </p:txBody>
      </p:sp>
      <p:pic>
        <p:nvPicPr>
          <p:cNvPr id="7" name="Picture 6"/>
          <p:cNvPicPr>
            <a:picLocks noChangeAspect="1"/>
          </p:cNvPicPr>
          <p:nvPr/>
        </p:nvPicPr>
        <p:blipFill>
          <a:blip r:embed="rId3"/>
          <a:stretch>
            <a:fillRect/>
          </a:stretch>
        </p:blipFill>
        <p:spPr>
          <a:xfrm>
            <a:off x="5138608" y="4542041"/>
            <a:ext cx="2914650" cy="1609725"/>
          </a:xfrm>
          <a:prstGeom prst="rect">
            <a:avLst/>
          </a:prstGeom>
        </p:spPr>
      </p:pic>
    </p:spTree>
    <p:extLst>
      <p:ext uri="{BB962C8B-B14F-4D97-AF65-F5344CB8AC3E}">
        <p14:creationId xmlns:p14="http://schemas.microsoft.com/office/powerpoint/2010/main" val="420713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8EE71-F210-9F7A-EE15-04DD789F7692}"/>
              </a:ext>
            </a:extLst>
          </p:cNvPr>
          <p:cNvSpPr>
            <a:spLocks noGrp="1"/>
          </p:cNvSpPr>
          <p:nvPr>
            <p:ph type="sldNum" sz="quarter" idx="12"/>
          </p:nvPr>
        </p:nvSpPr>
        <p:spPr/>
        <p:txBody>
          <a:bodyPr/>
          <a:lstStyle/>
          <a:p>
            <a:fld id="{4D6FE00F-4EA6-4F83-96F9-388C9D5ECAF3}" type="slidenum">
              <a:rPr lang="en-GB" smtClean="0"/>
              <a:t>9</a:t>
            </a:fld>
            <a:endParaRPr lang="en-GB"/>
          </a:p>
        </p:txBody>
      </p:sp>
      <p:pic>
        <p:nvPicPr>
          <p:cNvPr id="3" name="Picture 2" descr="A black screen with white text&#10;&#10;Description automatically generated">
            <a:extLst>
              <a:ext uri="{FF2B5EF4-FFF2-40B4-BE49-F238E27FC236}">
                <a16:creationId xmlns:a16="http://schemas.microsoft.com/office/drawing/2014/main" id="{69098038-4DBD-EE9F-D18D-05CD62D61256}"/>
              </a:ext>
            </a:extLst>
          </p:cNvPr>
          <p:cNvPicPr>
            <a:picLocks noChangeAspect="1"/>
          </p:cNvPicPr>
          <p:nvPr/>
        </p:nvPicPr>
        <p:blipFill>
          <a:blip r:embed="rId2"/>
          <a:stretch>
            <a:fillRect/>
          </a:stretch>
        </p:blipFill>
        <p:spPr>
          <a:xfrm>
            <a:off x="256174" y="408260"/>
            <a:ext cx="8845129" cy="6228274"/>
          </a:xfrm>
          <a:prstGeom prst="rect">
            <a:avLst/>
          </a:prstGeom>
        </p:spPr>
      </p:pic>
    </p:spTree>
    <p:extLst>
      <p:ext uri="{BB962C8B-B14F-4D97-AF65-F5344CB8AC3E}">
        <p14:creationId xmlns:p14="http://schemas.microsoft.com/office/powerpoint/2010/main" val="3436894984"/>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9AA80867A9F45A260D426560E93F5" ma:contentTypeVersion="18" ma:contentTypeDescription="Create a new document." ma:contentTypeScope="" ma:versionID="fe0066eb00028ace177fabbb1f38ac77">
  <xsd:schema xmlns:xsd="http://www.w3.org/2001/XMLSchema" xmlns:xs="http://www.w3.org/2001/XMLSchema" xmlns:p="http://schemas.microsoft.com/office/2006/metadata/properties" xmlns:ns2="6f49690c-def7-4262-a2a7-c674cb9a0db9" xmlns:ns3="54d3de96-1e39-49c4-81c1-27b5a60193ca" xmlns:ns4="b42ab54c-3ccc-420f-9dec-d8557292fef6" targetNamespace="http://schemas.microsoft.com/office/2006/metadata/properties" ma:root="true" ma:fieldsID="ba0a647050ff7622092045cf23519849" ns2:_="" ns3:_="" ns4:_="">
    <xsd:import namespace="6f49690c-def7-4262-a2a7-c674cb9a0db9"/>
    <xsd:import namespace="54d3de96-1e39-49c4-81c1-27b5a60193ca"/>
    <xsd:import namespace="b42ab54c-3ccc-420f-9dec-d8557292f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9690c-def7-4262-a2a7-c674cb9a0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ee9a29-5d3b-47f4-bb28-73bb36778aa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3de96-1e39-49c4-81c1-27b5a60193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2ab54c-3ccc-420f-9dec-d8557292fe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debb01f-d3d0-4d37-b937-29c69ee7f5be}" ma:internalName="TaxCatchAll" ma:showField="CatchAllData" ma:web="b42ab54c-3ccc-420f-9dec-d8557292f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2ab54c-3ccc-420f-9dec-d8557292fef6" xsi:nil="true"/>
    <lcf76f155ced4ddcb4097134ff3c332f xmlns="6f49690c-def7-4262-a2a7-c674cb9a0db9">
      <Terms xmlns="http://schemas.microsoft.com/office/infopath/2007/PartnerControls"/>
    </lcf76f155ced4ddcb4097134ff3c332f>
    <_Flow_SignoffStatus xmlns="6f49690c-def7-4262-a2a7-c674cb9a0db9" xsi:nil="true"/>
  </documentManagement>
</p:properties>
</file>

<file path=customXml/itemProps1.xml><?xml version="1.0" encoding="utf-8"?>
<ds:datastoreItem xmlns:ds="http://schemas.openxmlformats.org/officeDocument/2006/customXml" ds:itemID="{DCB69836-D485-4CDB-A665-8C6A954EB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9690c-def7-4262-a2a7-c674cb9a0db9"/>
    <ds:schemaRef ds:uri="54d3de96-1e39-49c4-81c1-27b5a60193ca"/>
    <ds:schemaRef ds:uri="b42ab54c-3ccc-420f-9dec-d8557292fe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4D896-5774-4A0F-889B-0B62D551ED2A}">
  <ds:schemaRefs>
    <ds:schemaRef ds:uri="http://schemas.microsoft.com/sharepoint/v3/contenttype/forms"/>
  </ds:schemaRefs>
</ds:datastoreItem>
</file>

<file path=customXml/itemProps3.xml><?xml version="1.0" encoding="utf-8"?>
<ds:datastoreItem xmlns:ds="http://schemas.openxmlformats.org/officeDocument/2006/customXml" ds:itemID="{1F0D640E-3EC2-4980-8FC2-EC663A83B48C}">
  <ds:schemaRefs>
    <ds:schemaRef ds:uri="http://schemas.microsoft.com/office/2006/metadata/properties"/>
    <ds:schemaRef ds:uri="http://schemas.microsoft.com/office/infopath/2007/PartnerControls"/>
    <ds:schemaRef ds:uri="b42ab54c-3ccc-420f-9dec-d8557292fef6"/>
    <ds:schemaRef ds:uri="6f49690c-def7-4262-a2a7-c674cb9a0db9"/>
  </ds:schemaRefs>
</ds:datastoreItem>
</file>

<file path=docProps/app.xml><?xml version="1.0" encoding="utf-8"?>
<Properties xmlns="http://schemas.openxmlformats.org/officeDocument/2006/extended-properties" xmlns:vt="http://schemas.openxmlformats.org/officeDocument/2006/docPropsVTypes">
  <Template>Solstice</Template>
  <TotalTime>2523</TotalTime>
  <Words>431</Words>
  <Application>Microsoft Office PowerPoint</Application>
  <PresentationFormat>On-screen Show (4:3)</PresentationFormat>
  <Paragraphs>74</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Colonna MT</vt:lpstr>
      <vt:lpstr>Comic Sans MS</vt:lpstr>
      <vt:lpstr>Wingdings</vt:lpstr>
      <vt:lpstr>Office Theme</vt:lpstr>
      <vt:lpstr>Phonics Workshop</vt:lpstr>
      <vt:lpstr>Early Reading</vt:lpstr>
      <vt:lpstr>PowerPoint Presentation</vt:lpstr>
      <vt:lpstr>PowerPoint Presentation</vt:lpstr>
      <vt:lpstr>PowerPoint Presentation</vt:lpstr>
      <vt:lpstr>PowerPoint Presentation</vt:lpstr>
      <vt:lpstr>PowerPoint Presentation</vt:lpstr>
      <vt:lpstr>Phonics at home</vt:lpstr>
      <vt:lpstr>PowerPoint Presentation</vt:lpstr>
      <vt:lpstr>PowerPoint Presentation</vt:lpstr>
      <vt:lpstr>PowerPoint Presentation</vt:lpstr>
      <vt:lpstr>PowerPoint Presentation</vt:lpstr>
      <vt:lpstr>PowerPoint Presentation</vt:lpstr>
      <vt:lpstr>Thank you for attending our Phonics Workshop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dc:title>
  <dc:creator>Helen Walsh</dc:creator>
  <cp:lastModifiedBy>Helen Walsh</cp:lastModifiedBy>
  <cp:revision>117</cp:revision>
  <cp:lastPrinted>2014-10-07T16:17:52Z</cp:lastPrinted>
  <dcterms:created xsi:type="dcterms:W3CDTF">2014-10-05T09:43:11Z</dcterms:created>
  <dcterms:modified xsi:type="dcterms:W3CDTF">2023-11-17T10:03:33Z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0x010100B8D9AA80867A9F45A260D426560E93F5</vt:lpwstr>
  </property>
  <property fmtid="{D5CDD505-2E9C-101B-9397-08002B2CF9AE}" pid="3" name="Order">
    <vt:r8>2474600</vt:r8>
  </property>
  <property fmtid="{D5CDD505-2E9C-101B-9397-08002B2CF9AE}" pid="4" name="MediaServiceImageTags">
    <vt:lpwstr/>
  </property>
</Properties>
</file>