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9" r:id="rId4"/>
  </p:sldMasterIdLst>
  <p:notesMasterIdLst>
    <p:notesMasterId r:id="rId17"/>
  </p:notesMasterIdLst>
  <p:handoutMasterIdLst>
    <p:handoutMasterId r:id="rId18"/>
  </p:handoutMasterIdLst>
  <p:sldIdLst>
    <p:sldId id="368" r:id="rId5"/>
    <p:sldId id="408" r:id="rId6"/>
    <p:sldId id="274" r:id="rId7"/>
    <p:sldId id="351" r:id="rId8"/>
    <p:sldId id="391" r:id="rId9"/>
    <p:sldId id="417" r:id="rId10"/>
    <p:sldId id="425" r:id="rId11"/>
    <p:sldId id="424" r:id="rId12"/>
    <p:sldId id="416" r:id="rId13"/>
    <p:sldId id="426" r:id="rId14"/>
    <p:sldId id="423" r:id="rId15"/>
    <p:sldId id="395" r:id="rId16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6700CD-B4E0-D683-4F64-D5A00B569C6C}" v="333" dt="2022-06-27T09:28:40.558"/>
    <p1510:client id="{14E6BE95-1136-CFE0-01EF-3331766A27B4}" v="627" dt="2022-06-27T10:59:08.012"/>
    <p1510:client id="{74B854C3-7581-F30A-2976-979A53AD85C2}" v="3" dt="2023-10-26T09:26:00.035"/>
    <p1510:client id="{C6C5AC20-61F9-7471-F11C-BCF99A339BE9}" v="18" dt="2023-07-17T10:48:19.1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617" autoAdjust="0"/>
  </p:normalViewPr>
  <p:slideViewPr>
    <p:cSldViewPr>
      <p:cViewPr varScale="1">
        <p:scale>
          <a:sx n="108" d="100"/>
          <a:sy n="108" d="100"/>
        </p:scale>
        <p:origin x="178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67B3A73-EDDF-4171-AE75-40ADFAF191D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defTabSz="91429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3351D75-0B9D-4117-8F6F-892F4218138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algn="r" defTabSz="91429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282E3F3D-91B0-4EA8-AAAE-59CF1159728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8" tIns="45718" rIns="91438" bIns="45718" numCol="1" anchor="b" anchorCtr="0" compatLnSpc="1">
            <a:prstTxWarp prst="textNoShape">
              <a:avLst/>
            </a:prstTxWarp>
          </a:bodyPr>
          <a:lstStyle>
            <a:lvl1pPr defTabSz="91429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7D80B079-F9BA-4308-BCD6-A2638E443D5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8" tIns="45718" rIns="91438" bIns="45718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/>
            </a:lvl1pPr>
          </a:lstStyle>
          <a:p>
            <a:pPr>
              <a:defRPr/>
            </a:pPr>
            <a:fld id="{7A4AF572-880D-4255-A315-E99D744A82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7E7A6D4-7703-4179-837A-21FF3495473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defTabSz="91429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A8DF7FA-7DD9-4D14-9085-ABC6F67D1A0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algn="r" defTabSz="91429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CD709E5-A715-49BF-B04B-211252862D4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9E6F795-921A-4458-BF3D-FCE220AD291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4309A478-D462-440E-8762-F1AF3D30E38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8" tIns="45718" rIns="91438" bIns="45718" numCol="1" anchor="b" anchorCtr="0" compatLnSpc="1">
            <a:prstTxWarp prst="textNoShape">
              <a:avLst/>
            </a:prstTxWarp>
          </a:bodyPr>
          <a:lstStyle>
            <a:lvl1pPr defTabSz="91429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7BAAB3D1-3C54-46B3-B104-DA9242AE6A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8" tIns="45718" rIns="91438" bIns="45718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/>
            </a:lvl1pPr>
          </a:lstStyle>
          <a:p>
            <a:pPr>
              <a:defRPr/>
            </a:pPr>
            <a:fld id="{CFE604EC-7632-45BF-A111-51FF854FFD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870DE90-5B50-45D3-8E99-88F8ED6804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14D6F6-FD90-42C0-9D59-745A0784AE43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577901B-C20C-4DD2-9345-5181726F51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BE0EBEA-3870-4A0F-BF41-CCE38F723A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BF0A0-F205-4D45-9301-4E9EAB05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0F727-99D9-4B7A-A712-47E42B6D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A739E-1072-4525-997C-FEAD46E9B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2913D-A005-4D60-B352-A75B5268AC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81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06C15-AF26-4E7F-BDBE-EA628CE4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52476-90DD-4FB5-8152-2F7AB3CD7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E729D-152A-4775-B53F-F3BAFB17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652A1-109D-4AB5-8215-6AEDB05DF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62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934CF-B3AB-42A1-A7ED-BE740ADC1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8C4A6-C5C4-45D8-81FC-4819486C9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A9981-B724-4525-868B-0F277473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1D50E-3DDB-4D40-9A42-1AE60001F5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03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98B72-0440-4576-844E-20CEA3C2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712C6-FCDC-4926-8B4E-D2CB2AEA1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9A049-73E8-422D-80C0-0F79213C7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3AF54-8A6E-4D17-814A-E710F0F2F1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78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16C1B-5CE8-4283-AF83-51312E3AE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EADA0-832A-4D75-B936-E5C7E8916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8B154-15FE-4829-91D3-4CEA69E3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F78CC-BF3C-415D-90EB-992C77C86F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71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207555-91FD-4BE7-A079-BD92EA3EF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CE680D-12A7-47E2-BEF7-514A13C0B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E54A13-69FE-4AE0-9E08-6284E698A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A4708-7BF6-4757-A5C8-32764CC391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6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DAD549-6210-400A-AE8D-67FBC216E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8249901-44B7-4F96-B362-8664BB74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7729F8-6FB1-49F5-8BCC-54DD0449A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94894-F74B-46D1-9A37-83817F2C99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00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B6B2A46-F797-4D81-A4F7-A2665FE87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C885A9E-CAA7-4DC2-944E-44574EAB4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6B07838-2B65-455B-9D3B-93DAC0EE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A83E4-05A4-4803-A21A-2927B7DC50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36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B9E7236-8C00-4D71-A7B7-F29E1399C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964FAA9-7083-43F9-971D-413B59DF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29CC1B-73A9-46C6-A60D-A8A2DBAF9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11C6-C286-4C37-96F7-E29B00E5FA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041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8295C7-AF12-415F-878A-EE8BF3567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EC0638-4CCE-4B76-972B-9A57C0C30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4CCEED-C82B-4196-B968-ED581E4D0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4D8A0-CDF2-4D80-8B07-1125FFC3EC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78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3AE1F6-2CEF-40A0-AF42-FC3DF6139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1A06E5-AD2C-4A3D-91F4-F1662A43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D77F5E-D1B6-4D32-AC2E-2A1F7567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4CF05-8AE7-4BF9-A1C3-B8787CCB3C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97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7FAFD"/>
            </a:gs>
            <a:gs pos="74001">
              <a:srgbClr val="FFF2CC"/>
            </a:gs>
            <a:gs pos="83000">
              <a:srgbClr val="00B0F0"/>
            </a:gs>
            <a:gs pos="100000">
              <a:srgbClr val="CEE1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3802E2A-3DEB-4A69-B06B-826C8A4EB8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A0D552C-0182-47E7-A06C-ADAC6FA791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FBCD9-61B3-4FF7-B09A-83082875D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9E90A-D86B-4A12-92AA-6CFE34037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AECC2-9E40-4CF0-932E-D970B2597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5D01930-4E0B-43CA-91F9-E124D7A4A4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E0980C11-3603-4C81-B19B-3C71ACAA1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827088"/>
            <a:ext cx="7632700" cy="1655762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Welcome to Rotherhithe Primary School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GB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9" name="Picture 7" descr="Ofsted_Good_GP_Colour">
            <a:extLst>
              <a:ext uri="{FF2B5EF4-FFF2-40B4-BE49-F238E27FC236}">
                <a16:creationId xmlns:a16="http://schemas.microsoft.com/office/drawing/2014/main" id="{6AD5CAF3-A757-4433-878F-230A3CD39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79888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5D307B-44AD-4899-AEEA-5F39CAB2315B}"/>
              </a:ext>
            </a:extLst>
          </p:cNvPr>
          <p:cNvSpPr/>
          <p:nvPr/>
        </p:nvSpPr>
        <p:spPr>
          <a:xfrm>
            <a:off x="3212471" y="4724400"/>
            <a:ext cx="28889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Reception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Starting September 2023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altLang="en-US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" name="Picture 5" descr="\\rotherhithe-dc1\Staff\MWalters\Pictures\RHFEDLOGO.PNG">
            <a:extLst>
              <a:ext uri="{FF2B5EF4-FFF2-40B4-BE49-F238E27FC236}">
                <a16:creationId xmlns:a16="http://schemas.microsoft.com/office/drawing/2014/main" id="{16960DAE-711D-4DC3-8B05-9E8DBCC91EC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925" y="5538636"/>
            <a:ext cx="1149531" cy="130628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0"/>
          </a:effectLst>
        </p:spPr>
      </p:pic>
      <p:pic>
        <p:nvPicPr>
          <p:cNvPr id="4102" name="Picture 6" descr="rotherhithe-logo">
            <a:extLst>
              <a:ext uri="{FF2B5EF4-FFF2-40B4-BE49-F238E27FC236}">
                <a16:creationId xmlns:a16="http://schemas.microsoft.com/office/drawing/2014/main" id="{486B18FE-D207-4AE5-ABE3-B84D2DCCB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67"/>
          <a:stretch>
            <a:fillRect/>
          </a:stretch>
        </p:blipFill>
        <p:spPr bwMode="auto">
          <a:xfrm>
            <a:off x="7885113" y="5538788"/>
            <a:ext cx="1060450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" descr="http://content.mycutegraphics.com/graphics/kids/children-happy.png">
            <a:extLst>
              <a:ext uri="{FF2B5EF4-FFF2-40B4-BE49-F238E27FC236}">
                <a16:creationId xmlns:a16="http://schemas.microsoft.com/office/drawing/2014/main" id="{370D1C33-C880-4785-9276-C80ED4787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52641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796E3-AD6D-43B5-B949-2A160DC8A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4929" y="-3488"/>
            <a:ext cx="6730428" cy="9937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ヒラギノ角ゴ Pro W3"/>
              </a:rPr>
              <a:t>Ways to help at home: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ヒラギノ角ゴ Pro W3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956196-D94C-D00F-EC2E-1440E963873B}"/>
              </a:ext>
            </a:extLst>
          </p:cNvPr>
          <p:cNvSpPr txBox="1"/>
          <p:nvPr/>
        </p:nvSpPr>
        <p:spPr>
          <a:xfrm>
            <a:off x="354532" y="861050"/>
            <a:ext cx="7817867" cy="18774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accent1"/>
                </a:solidFill>
                <a:latin typeface="Comic Sans MS"/>
                <a:cs typeface="Arial"/>
              </a:rPr>
              <a:t>Reading and Writing  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</a:rPr>
              <a:t>Read lots of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</a:rPr>
              <a:t>stories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</a:rPr>
              <a:t>. Ask lots of questions and introduce new words to them regularly 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</a:rPr>
              <a:t>Lower case letters only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</a:rPr>
              <a:t>Practise writing their name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</a:rPr>
              <a:t>Practise recognising and reading their name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</a:rPr>
              <a:t>Phonics: sounds of letters not the names 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7F4947-45B2-F65A-E583-8B81EE7B6C8B}"/>
              </a:ext>
            </a:extLst>
          </p:cNvPr>
          <p:cNvSpPr txBox="1"/>
          <p:nvPr/>
        </p:nvSpPr>
        <p:spPr>
          <a:xfrm>
            <a:off x="281129" y="3717032"/>
            <a:ext cx="6910465" cy="15081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accent1"/>
                </a:solidFill>
                <a:latin typeface="Comic Sans MS"/>
                <a:cs typeface="Arial"/>
              </a:rPr>
              <a:t>Maths </a:t>
            </a:r>
            <a:endParaRPr lang="en-GB" sz="2000" b="1" dirty="0">
              <a:solidFill>
                <a:schemeClr val="accent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</a:rPr>
              <a:t>Count a small number of items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</a:rPr>
              <a:t>Singing number rhymes and songs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</a:rPr>
              <a:t>Learn to say numbers to ten and recognise some numbers </a:t>
            </a:r>
          </a:p>
          <a:p>
            <a:pPr>
              <a:defRPr/>
            </a:pPr>
            <a:endParaRPr lang="en-GB" sz="2400" b="1" dirty="0">
              <a:solidFill>
                <a:schemeClr val="accent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17422874-AA76-D502-A4DE-55342C94A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/>
          <a:stretch>
            <a:fillRect/>
          </a:stretch>
        </p:blipFill>
        <p:spPr bwMode="auto">
          <a:xfrm>
            <a:off x="5906655" y="1597564"/>
            <a:ext cx="2569877" cy="128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62AB55-1814-1A81-3DC1-D961336C1F72}"/>
              </a:ext>
            </a:extLst>
          </p:cNvPr>
          <p:cNvSpPr txBox="1"/>
          <p:nvPr/>
        </p:nvSpPr>
        <p:spPr>
          <a:xfrm>
            <a:off x="4281056" y="3059668"/>
            <a:ext cx="4862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Arial"/>
              </a:rPr>
              <a:t>Phonics webinar on our school website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</a:rPr>
              <a:t>. 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12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C242C55-1F65-4D2C-48D4-6A10BB58CD5F}"/>
              </a:ext>
            </a:extLst>
          </p:cNvPr>
          <p:cNvSpPr txBox="1">
            <a:spLocks/>
          </p:cNvSpPr>
          <p:nvPr/>
        </p:nvSpPr>
        <p:spPr>
          <a:xfrm>
            <a:off x="467544" y="971128"/>
            <a:ext cx="7886700" cy="491574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altLang="en-US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6C8063-B4B7-9BDA-DE65-4B56B74D416C}"/>
              </a:ext>
            </a:extLst>
          </p:cNvPr>
          <p:cNvSpPr txBox="1"/>
          <p:nvPr/>
        </p:nvSpPr>
        <p:spPr>
          <a:xfrm>
            <a:off x="467544" y="271838"/>
            <a:ext cx="5976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Meetings</a:t>
            </a:r>
            <a:endParaRPr lang="en-GB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888B1-B4C8-9F82-74DB-3D008D63D10A}"/>
              </a:ext>
            </a:extLst>
          </p:cNvPr>
          <p:cNvSpPr txBox="1"/>
          <p:nvPr/>
        </p:nvSpPr>
        <p:spPr>
          <a:xfrm>
            <a:off x="245745" y="1340768"/>
            <a:ext cx="865251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Between Monday 4</a:t>
            </a:r>
            <a:r>
              <a:rPr lang="en-GB" sz="2800" baseline="30000" dirty="0">
                <a:latin typeface="Century Gothic" panose="020B0502020202020204" pitchFamily="34" charset="0"/>
              </a:rPr>
              <a:t>th</a:t>
            </a:r>
            <a:r>
              <a:rPr lang="en-GB" sz="2800" dirty="0">
                <a:latin typeface="Century Gothic" panose="020B0502020202020204" pitchFamily="34" charset="0"/>
              </a:rPr>
              <a:t> – Friday 8</a:t>
            </a:r>
            <a:r>
              <a:rPr lang="en-GB" sz="2800" baseline="30000" dirty="0">
                <a:latin typeface="Century Gothic" panose="020B0502020202020204" pitchFamily="34" charset="0"/>
              </a:rPr>
              <a:t>th</a:t>
            </a:r>
            <a:r>
              <a:rPr lang="en-GB" sz="2800" dirty="0">
                <a:latin typeface="Century Gothic" panose="020B0502020202020204" pitchFamily="34" charset="0"/>
              </a:rPr>
              <a:t> September</a:t>
            </a:r>
          </a:p>
          <a:p>
            <a:pPr algn="ctr"/>
            <a:r>
              <a:rPr lang="en-GB" sz="2800" dirty="0">
                <a:latin typeface="Century Gothic" panose="020B0502020202020204" pitchFamily="34" charset="0"/>
              </a:rPr>
              <a:t>Children begin Monday 11</a:t>
            </a:r>
            <a:r>
              <a:rPr lang="en-GB" sz="2800" baseline="30000" dirty="0">
                <a:latin typeface="Century Gothic" panose="020B0502020202020204" pitchFamily="34" charset="0"/>
              </a:rPr>
              <a:t>th</a:t>
            </a:r>
            <a:r>
              <a:rPr lang="en-GB" sz="2800" dirty="0">
                <a:latin typeface="Century Gothic" panose="020B0502020202020204" pitchFamily="34" charset="0"/>
              </a:rPr>
              <a:t> September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latin typeface="Century Gothic" panose="020B0502020202020204" pitchFamily="34" charset="0"/>
              </a:rPr>
              <a:t>Meeting with class teacher to go through all the paper work 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latin typeface="Century Gothic" panose="020B0502020202020204" pitchFamily="34" charset="0"/>
              </a:rPr>
              <a:t>Additional meeting may be arranged if your child requires additional support 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 panose="020B0502020202020204" pitchFamily="34" charset="0"/>
              </a:rPr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33547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5FE9E-33AA-4332-90F4-83A21654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Thank you!</a:t>
            </a:r>
            <a:endParaRPr lang="en-GB" dirty="0"/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01C42279-CC68-4EB7-B8B2-57ADD3415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914" y="1415870"/>
            <a:ext cx="7886700" cy="4351338"/>
          </a:xfrm>
        </p:spPr>
        <p:txBody>
          <a:bodyPr/>
          <a:lstStyle/>
          <a:p>
            <a:pPr marL="0" indent="0" algn="ctr">
              <a:lnSpc>
                <a:spcPct val="109000"/>
              </a:lnSpc>
              <a:buFont typeface="Arial" panose="020B0604020202020204" pitchFamily="34" charset="0"/>
              <a:buNone/>
            </a:pPr>
            <a:r>
              <a:rPr lang="en-GB" altLang="en-US" sz="4000" dirty="0">
                <a:latin typeface="Century Gothic"/>
              </a:rPr>
              <a:t>Thank you for attending the meeting.</a:t>
            </a:r>
          </a:p>
          <a:p>
            <a:pPr marL="0" indent="0" algn="ctr">
              <a:lnSpc>
                <a:spcPct val="109000"/>
              </a:lnSpc>
              <a:buFont typeface="Arial" panose="020B0604020202020204" pitchFamily="34" charset="0"/>
              <a:buNone/>
            </a:pPr>
            <a:r>
              <a:rPr lang="en-GB" altLang="en-US" sz="4000" dirty="0">
                <a:latin typeface="Century Gothic"/>
              </a:rPr>
              <a:t>Are there any questions?</a:t>
            </a:r>
          </a:p>
          <a:p>
            <a:pPr marL="0" indent="0" algn="ctr">
              <a:lnSpc>
                <a:spcPct val="109000"/>
              </a:lnSpc>
              <a:buNone/>
            </a:pPr>
            <a:endParaRPr lang="en-GB" altLang="en-US" sz="4000" dirty="0">
              <a:latin typeface="Century Gothic" panose="020B0502020202020204" pitchFamily="34" charset="0"/>
            </a:endParaRPr>
          </a:p>
          <a:p>
            <a:pPr marL="0" indent="0" algn="ctr">
              <a:lnSpc>
                <a:spcPct val="109000"/>
              </a:lnSpc>
              <a:buNone/>
            </a:pPr>
            <a:r>
              <a:rPr lang="en-GB" altLang="en-US" sz="3200" dirty="0">
                <a:latin typeface="Century Gothic"/>
              </a:rPr>
              <a:t>Hwalsh@rotherhithe.southwark.sch.uk</a:t>
            </a:r>
            <a:endParaRPr lang="en-GB" altLang="en-US" sz="32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42029802-AB84-48C9-9523-552EA750E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16" y="446981"/>
            <a:ext cx="8120062" cy="92598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School Staff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F313718B-F280-45C2-B190-C41B57565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616" y="1268759"/>
            <a:ext cx="8604250" cy="5142259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GB" altLang="en-US" sz="3200" b="1" dirty="0">
                <a:latin typeface="Century Gothic"/>
              </a:rPr>
              <a:t>Executive Headteacher: </a:t>
            </a:r>
          </a:p>
          <a:p>
            <a:pPr marL="0" indent="0" eaLnBrk="1" hangingPunct="1">
              <a:buNone/>
              <a:defRPr/>
            </a:pPr>
            <a:r>
              <a:rPr lang="en-GB" altLang="en-US" sz="3200" dirty="0" err="1">
                <a:latin typeface="Century Gothic"/>
              </a:rPr>
              <a:t>Gaelima</a:t>
            </a:r>
            <a:r>
              <a:rPr lang="en-GB" altLang="en-US" sz="3200" dirty="0">
                <a:latin typeface="Century Gothic"/>
              </a:rPr>
              <a:t> </a:t>
            </a:r>
            <a:r>
              <a:rPr lang="en-GB" altLang="en-US" sz="3200" dirty="0" err="1">
                <a:latin typeface="Century Gothic"/>
              </a:rPr>
              <a:t>Amien</a:t>
            </a:r>
            <a:r>
              <a:rPr lang="en-GB" altLang="en-US" sz="3200" dirty="0">
                <a:latin typeface="Century Gothic"/>
              </a:rPr>
              <a:t>-Cloete</a:t>
            </a:r>
          </a:p>
          <a:p>
            <a:pPr marL="0" indent="0" eaLnBrk="1" hangingPunct="1">
              <a:buNone/>
              <a:defRPr/>
            </a:pPr>
            <a:r>
              <a:rPr lang="en-GB" altLang="en-US" sz="3200" b="1" dirty="0">
                <a:latin typeface="Century Gothic" panose="020B0502020202020204" pitchFamily="34" charset="0"/>
              </a:rPr>
              <a:t>Head Teacher: </a:t>
            </a:r>
            <a:r>
              <a:rPr lang="en-GB" altLang="en-US" sz="3200" dirty="0">
                <a:latin typeface="Century Gothic" panose="020B0502020202020204" pitchFamily="34" charset="0"/>
              </a:rPr>
              <a:t>Lisa Christiansen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3200" b="1" dirty="0">
                <a:latin typeface="Century Gothic" panose="020B0502020202020204" pitchFamily="34" charset="0"/>
              </a:rPr>
              <a:t>Office: </a:t>
            </a:r>
            <a:r>
              <a:rPr lang="en-GB" altLang="en-US" sz="3200" dirty="0">
                <a:latin typeface="Century Gothic" panose="020B0502020202020204" pitchFamily="34" charset="0"/>
              </a:rPr>
              <a:t>Maxine &amp; Sharon</a:t>
            </a:r>
            <a:endParaRPr lang="en-GB" altLang="en-US" sz="3200" b="1" dirty="0">
              <a:latin typeface="Century Gothic" panose="020B0502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GB" altLang="en-US" sz="3200" b="1" dirty="0">
                <a:latin typeface="Century Gothic" panose="020B0502020202020204" pitchFamily="34" charset="0"/>
              </a:rPr>
              <a:t>Assistant Head Teachers: </a:t>
            </a:r>
            <a:r>
              <a:rPr lang="en-GB" altLang="en-US" sz="3200" dirty="0">
                <a:latin typeface="Century Gothic" panose="020B0502020202020204" pitchFamily="34" charset="0"/>
              </a:rPr>
              <a:t>Annalise &amp; Nina</a:t>
            </a:r>
          </a:p>
          <a:p>
            <a:pPr marL="0" indent="0" eaLnBrk="1" hangingPunct="1">
              <a:buNone/>
              <a:defRPr/>
            </a:pPr>
            <a:r>
              <a:rPr lang="en-GB" altLang="en-US" sz="3200" b="1" dirty="0">
                <a:latin typeface="Century Gothic" panose="020B0502020202020204" pitchFamily="34" charset="0"/>
              </a:rPr>
              <a:t>EYFS Lead: </a:t>
            </a:r>
            <a:r>
              <a:rPr lang="en-GB" altLang="en-US" sz="3200" dirty="0">
                <a:latin typeface="Century Gothic" panose="020B0502020202020204" pitchFamily="34" charset="0"/>
              </a:rPr>
              <a:t>Helen</a:t>
            </a:r>
            <a:endParaRPr lang="en-GB" altLang="en-US" sz="3200" dirty="0">
              <a:latin typeface="Century Gothic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3200" b="1" dirty="0">
                <a:latin typeface="Century Gothic" panose="020B0502020202020204" pitchFamily="34" charset="0"/>
              </a:rPr>
              <a:t>Safeguarding Lead: </a:t>
            </a:r>
            <a:r>
              <a:rPr lang="en-GB" altLang="en-US" sz="3200" dirty="0">
                <a:latin typeface="Century Gothic" panose="020B0502020202020204" pitchFamily="34" charset="0"/>
              </a:rPr>
              <a:t>Kofi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3200" b="1" dirty="0">
                <a:latin typeface="Century Gothic" panose="020B0502020202020204" pitchFamily="34" charset="0"/>
              </a:rPr>
              <a:t>SENDCO: </a:t>
            </a:r>
            <a:r>
              <a:rPr lang="en-GB" altLang="en-US" sz="3200" dirty="0">
                <a:latin typeface="Century Gothic" panose="020B0502020202020204" pitchFamily="34" charset="0"/>
              </a:rPr>
              <a:t>Jennifer</a:t>
            </a:r>
            <a:endParaRPr lang="en-GB" altLang="en-US" sz="3600" dirty="0">
              <a:latin typeface="Century Gothic" panose="020B0502020202020204" pitchFamily="34" charset="0"/>
            </a:endParaRPr>
          </a:p>
          <a:p>
            <a:pPr eaLnBrk="1" hangingPunct="1">
              <a:defRPr/>
            </a:pPr>
            <a:endParaRPr lang="en-GB" altLang="en-US" sz="3600" dirty="0"/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2A6A7B2B-7223-4A0D-8992-2CD621458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576" y="5661248"/>
            <a:ext cx="1139062" cy="100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234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AA3D10D9-AF11-43E3-B177-85BE633A9F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842" y="21497"/>
            <a:ext cx="6799262" cy="6842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Aims: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41C0775-0797-4B01-88B8-804538C01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66" y="836712"/>
            <a:ext cx="8362950" cy="4732704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latin typeface="Century Gothic"/>
              </a:rPr>
              <a:t>Complete initial paper work</a:t>
            </a:r>
          </a:p>
          <a:p>
            <a:pPr eaLnBrk="1" hangingPunct="1"/>
            <a:r>
              <a:rPr lang="en-GB" altLang="en-US" sz="3200" dirty="0">
                <a:latin typeface="Century Gothic" panose="020B0502020202020204" pitchFamily="34" charset="0"/>
              </a:rPr>
              <a:t>Introduction to staff &amp; Safeguarding</a:t>
            </a:r>
          </a:p>
          <a:p>
            <a:pPr eaLnBrk="1" hangingPunct="1"/>
            <a:r>
              <a:rPr lang="en-GB" altLang="en-US" sz="3200" dirty="0">
                <a:latin typeface="Century Gothic" panose="020B0502020202020204" pitchFamily="34" charset="0"/>
              </a:rPr>
              <a:t>Classes</a:t>
            </a:r>
          </a:p>
          <a:p>
            <a:pPr eaLnBrk="1" hangingPunct="1"/>
            <a:r>
              <a:rPr lang="en-GB" altLang="en-US" sz="3200" dirty="0">
                <a:latin typeface="Century Gothic" panose="020B0502020202020204" pitchFamily="34" charset="0"/>
              </a:rPr>
              <a:t>Uniform</a:t>
            </a:r>
          </a:p>
          <a:p>
            <a:pPr eaLnBrk="1" hangingPunct="1"/>
            <a:r>
              <a:rPr lang="en-GB" altLang="en-US" sz="3200" dirty="0">
                <a:latin typeface="Century Gothic" panose="020B0502020202020204" pitchFamily="34" charset="0"/>
              </a:rPr>
              <a:t>Healthy Schools</a:t>
            </a:r>
          </a:p>
          <a:p>
            <a:pPr eaLnBrk="1" hangingPunct="1"/>
            <a:r>
              <a:rPr lang="en-GB" altLang="en-US" sz="3200" dirty="0">
                <a:latin typeface="Century Gothic" panose="020B0502020202020204" pitchFamily="34" charset="0"/>
              </a:rPr>
              <a:t>Settling in Process / Home Visits</a:t>
            </a:r>
          </a:p>
          <a:p>
            <a:pPr eaLnBrk="1" hangingPunct="1"/>
            <a:endParaRPr lang="en-GB" altLang="en-US" sz="3200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endParaRPr lang="en-GB" altLang="en-US" sz="3600" dirty="0"/>
          </a:p>
        </p:txBody>
      </p:sp>
      <p:pic>
        <p:nvPicPr>
          <p:cNvPr id="5" name="Picture 4" descr="\\rotherhithe-dc1\Staff\MWalters\Pictures\RHFEDLOGO.PNG">
            <a:extLst>
              <a:ext uri="{FF2B5EF4-FFF2-40B4-BE49-F238E27FC236}">
                <a16:creationId xmlns:a16="http://schemas.microsoft.com/office/drawing/2014/main" id="{ECB5042C-6BFD-4198-B356-F1FBB3CA582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42" y="5569416"/>
            <a:ext cx="1149531" cy="130628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0"/>
          </a:effectLst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42029802-AB84-48C9-9523-552EA750E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35" y="0"/>
            <a:ext cx="8120062" cy="92598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Reception Team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F313718B-F280-45C2-B190-C41B57565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75" y="857870"/>
            <a:ext cx="8772889" cy="5142259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GB" altLang="en-US" sz="3200" b="1" dirty="0">
                <a:latin typeface="Century Gothic"/>
              </a:rPr>
              <a:t>EYFS Lead: </a:t>
            </a:r>
            <a:r>
              <a:rPr lang="en-GB" altLang="en-US" sz="3200" dirty="0">
                <a:latin typeface="Century Gothic"/>
              </a:rPr>
              <a:t>Helen Walsh</a:t>
            </a:r>
            <a:endParaRPr lang="en-GB" altLang="en-US" sz="3200" b="1" dirty="0">
              <a:latin typeface="Century Gothic" panose="020B0502020202020204" pitchFamily="34" charset="0"/>
            </a:endParaRPr>
          </a:p>
          <a:p>
            <a:pPr marL="0" indent="0">
              <a:buNone/>
              <a:defRPr/>
            </a:pPr>
            <a:r>
              <a:rPr lang="en-GB" altLang="en-US" sz="3200" b="1" dirty="0">
                <a:latin typeface="Century Gothic"/>
              </a:rPr>
              <a:t>Class Teachers: </a:t>
            </a:r>
            <a:r>
              <a:rPr lang="en-GB" altLang="en-US" sz="3200" dirty="0">
                <a:latin typeface="Century Gothic"/>
              </a:rPr>
              <a:t>Helen &amp; Conor </a:t>
            </a:r>
          </a:p>
          <a:p>
            <a:pPr marL="0" indent="0">
              <a:buNone/>
              <a:defRPr/>
            </a:pPr>
            <a:r>
              <a:rPr lang="en-GB" altLang="en-US" sz="3200" b="1" dirty="0">
                <a:latin typeface="Century Gothic"/>
              </a:rPr>
              <a:t>Support staff: </a:t>
            </a:r>
            <a:r>
              <a:rPr lang="en-GB" altLang="en-US" sz="3200" dirty="0">
                <a:latin typeface="Century Gothic"/>
              </a:rPr>
              <a:t>Olga, Jo/Maria</a:t>
            </a:r>
            <a:endParaRPr lang="en-GB" altLang="en-US" sz="3200" dirty="0">
              <a:latin typeface="Century Gothic" panose="020B0502020202020204" pitchFamily="34" charset="0"/>
            </a:endParaRPr>
          </a:p>
          <a:p>
            <a:pPr marL="0" indent="0">
              <a:buNone/>
              <a:defRPr/>
            </a:pPr>
            <a:endParaRPr lang="en-GB" altLang="en-US" sz="3200" dirty="0">
              <a:latin typeface="Century Gothic"/>
            </a:endParaRPr>
          </a:p>
          <a:p>
            <a:pPr marL="0" indent="0" eaLnBrk="1" hangingPunct="1">
              <a:buNone/>
              <a:defRPr/>
            </a:pPr>
            <a:r>
              <a:rPr lang="en-GB" altLang="en-US" sz="2400" b="1" dirty="0">
                <a:latin typeface="Century Gothic"/>
              </a:rPr>
              <a:t>PE Coach: </a:t>
            </a:r>
            <a:r>
              <a:rPr lang="en-GB" altLang="en-US" sz="2400" dirty="0">
                <a:latin typeface="Century Gothic"/>
              </a:rPr>
              <a:t>James</a:t>
            </a:r>
          </a:p>
          <a:p>
            <a:pPr marL="0" indent="0" eaLnBrk="1" hangingPunct="1">
              <a:buNone/>
              <a:defRPr/>
            </a:pPr>
            <a:r>
              <a:rPr lang="en-GB" altLang="en-US" sz="2400" b="1" dirty="0">
                <a:latin typeface="Century Gothic"/>
              </a:rPr>
              <a:t>Forest School Lead: </a:t>
            </a:r>
            <a:r>
              <a:rPr lang="en-GB" altLang="en-US" sz="2400" dirty="0">
                <a:latin typeface="Century Gothic"/>
              </a:rPr>
              <a:t>Laura</a:t>
            </a:r>
          </a:p>
          <a:p>
            <a:pPr marL="0" indent="0" eaLnBrk="1" hangingPunct="1">
              <a:buNone/>
              <a:defRPr/>
            </a:pPr>
            <a:r>
              <a:rPr lang="en-GB" altLang="en-US" sz="2400" b="1" dirty="0">
                <a:latin typeface="Century Gothic"/>
              </a:rPr>
              <a:t>PTA lead: </a:t>
            </a:r>
            <a:r>
              <a:rPr lang="en-GB" altLang="en-US" sz="2400" dirty="0">
                <a:latin typeface="Century Gothic"/>
              </a:rPr>
              <a:t>Alex Montgomery </a:t>
            </a:r>
            <a:endParaRPr lang="en-GB" altLang="en-US" sz="2400" dirty="0">
              <a:latin typeface="Century Gothic" panose="020B0502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GB" altLang="en-US" sz="2000" b="1" dirty="0">
              <a:latin typeface="Century Gothic" panose="020B0502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GB" altLang="en-US" sz="3600" dirty="0">
              <a:latin typeface="Century Gothic" panose="020B0502020202020204" pitchFamily="34" charset="0"/>
            </a:endParaRPr>
          </a:p>
          <a:p>
            <a:pPr eaLnBrk="1" hangingPunct="1">
              <a:defRPr/>
            </a:pPr>
            <a:endParaRPr lang="en-GB" altLang="en-US" sz="3600" dirty="0">
              <a:latin typeface="Century Gothic" panose="020B0502020202020204" pitchFamily="34" charset="0"/>
            </a:endParaRPr>
          </a:p>
          <a:p>
            <a:pPr eaLnBrk="1" hangingPunct="1">
              <a:defRPr/>
            </a:pPr>
            <a:endParaRPr lang="en-GB" alt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AB67D4-C994-92A1-EEF1-2AD9EDD6B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338" y="400153"/>
            <a:ext cx="1584176" cy="2036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97AB95-857A-FB85-6199-ECF5AB506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2894668"/>
            <a:ext cx="1804376" cy="20388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1B12CE5-2B11-4D3B-B4FD-906C14D8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71" y="116632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 alt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ヒラギノ角ゴ Pro W3" pitchFamily="-84" charset="-128"/>
              </a:rPr>
              <a:t>Uniform</a:t>
            </a:r>
            <a:endParaRPr lang="en-GB" altLang="en-US" sz="5400" b="1" dirty="0">
              <a:latin typeface="Century Gothic" panose="020B0502020202020204" pitchFamily="34" charset="0"/>
            </a:endParaRPr>
          </a:p>
        </p:txBody>
      </p:sp>
      <p:sp>
        <p:nvSpPr>
          <p:cNvPr id="14339" name="Content Placeholder 4">
            <a:extLst>
              <a:ext uri="{FF2B5EF4-FFF2-40B4-BE49-F238E27FC236}">
                <a16:creationId xmlns:a16="http://schemas.microsoft.com/office/drawing/2014/main" id="{D5CE542A-CFC4-45A7-9887-4E9DA8B78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81" y="980728"/>
            <a:ext cx="8047037" cy="4351338"/>
          </a:xfrm>
        </p:spPr>
        <p:txBody>
          <a:bodyPr/>
          <a:lstStyle/>
          <a:p>
            <a:pPr>
              <a:defRPr/>
            </a:pPr>
            <a:endParaRPr lang="en-GB" altLang="en-US" dirty="0"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Bring your uniform order to the office, you can pay in cash.</a:t>
            </a:r>
          </a:p>
          <a:p>
            <a:pPr algn="just">
              <a:defRPr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Please label </a:t>
            </a:r>
            <a:r>
              <a:rPr lang="en-GB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everything!!</a:t>
            </a: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Winter – same for gloves etc.</a:t>
            </a:r>
          </a:p>
          <a:p>
            <a:pPr>
              <a:defRPr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Everyone needs a book bag. </a:t>
            </a:r>
            <a:endParaRPr lang="en-GB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GB" altLang="en-US" sz="2200" dirty="0">
                <a:latin typeface="Century Gothic" panose="020B0502020202020204" pitchFamily="34" charset="0"/>
              </a:rPr>
              <a:t>Water Bottles: Please label your free water bottle!</a:t>
            </a:r>
          </a:p>
          <a:p>
            <a:pPr>
              <a:defRPr/>
            </a:pPr>
            <a:r>
              <a:rPr lang="en-GB" altLang="en-US" sz="2200" dirty="0">
                <a:latin typeface="Century Gothic" panose="020B0502020202020204" pitchFamily="34" charset="0"/>
              </a:rPr>
              <a:t>Shoes Velcro </a:t>
            </a: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/>
            </a:pP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altLang="en-US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1B12CE5-2B11-4D3B-B4FD-906C14D8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29" y="131866"/>
            <a:ext cx="5432061" cy="1241244"/>
          </a:xfrm>
        </p:spPr>
        <p:txBody>
          <a:bodyPr/>
          <a:lstStyle/>
          <a:p>
            <a:pPr algn="ctr">
              <a:defRPr/>
            </a:pPr>
            <a:r>
              <a:rPr lang="en-US" altLang="en-US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ヒラギノ角ゴ Pro W3"/>
              </a:rPr>
              <a:t>Healthy School</a:t>
            </a:r>
            <a:endParaRPr lang="en-GB" alt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14339" name="Content Placeholder 4">
            <a:extLst>
              <a:ext uri="{FF2B5EF4-FFF2-40B4-BE49-F238E27FC236}">
                <a16:creationId xmlns:a16="http://schemas.microsoft.com/office/drawing/2014/main" id="{D5CE542A-CFC4-45A7-9887-4E9DA8B78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3848" y="1373110"/>
            <a:ext cx="4458766" cy="3311396"/>
          </a:xfrm>
        </p:spPr>
        <p:txBody>
          <a:bodyPr/>
          <a:lstStyle/>
          <a:p>
            <a:pPr marL="0" indent="0">
              <a:buNone/>
              <a:defRPr/>
            </a:pPr>
            <a:endParaRPr lang="en-GB" altLang="en-US" sz="2200" dirty="0"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en-GB" altLang="en-US" sz="2200" dirty="0">
                <a:latin typeface="Century Gothic"/>
              </a:rPr>
              <a:t>Fruit is provided every day</a:t>
            </a:r>
          </a:p>
          <a:p>
            <a:pPr algn="just">
              <a:defRPr/>
            </a:pPr>
            <a:r>
              <a:rPr lang="en-GB" altLang="en-US" sz="2200" b="1" dirty="0">
                <a:latin typeface="Century Gothic"/>
              </a:rPr>
              <a:t>Water only </a:t>
            </a:r>
            <a:r>
              <a:rPr lang="en-GB" altLang="en-US" sz="2200" dirty="0">
                <a:latin typeface="Century Gothic"/>
              </a:rPr>
              <a:t>in water bottles</a:t>
            </a:r>
            <a:endParaRPr lang="en-GB" altLang="en-US" sz="2200" dirty="0"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en-GB" altLang="en-US" sz="2200" dirty="0">
                <a:latin typeface="Century Gothic"/>
              </a:rPr>
              <a:t>Hot lunch is provided daily </a:t>
            </a:r>
            <a:endParaRPr lang="en-GB" altLang="en-US" sz="2200" dirty="0"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en-GB" altLang="en-US" sz="2200" dirty="0">
                <a:solidFill>
                  <a:srgbClr val="000000"/>
                </a:solidFill>
                <a:latin typeface="Century Gothic"/>
              </a:rPr>
              <a:t>Please do not send any food in with your child </a:t>
            </a:r>
            <a:endParaRPr lang="en-GB" altLang="en-US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>
              <a:defRPr/>
            </a:pPr>
            <a:endParaRPr lang="en-GB" altLang="en-US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  <a:defRPr/>
            </a:pPr>
            <a:r>
              <a:rPr lang="en-GB" altLang="en-US" sz="1600" i="1" dirty="0">
                <a:solidFill>
                  <a:srgbClr val="000000"/>
                </a:solidFill>
                <a:latin typeface="Century Gothic"/>
              </a:rPr>
              <a:t>If you have concerns about eating you can discuss this with the teacher during your meeting in September </a:t>
            </a:r>
          </a:p>
          <a:p>
            <a:pPr marL="0" indent="0" algn="just">
              <a:buNone/>
              <a:defRPr/>
            </a:pPr>
            <a:endParaRPr lang="en-GB" altLang="en-US" sz="1600" i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altLang="en-US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altLang="en-US" sz="2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>
              <a:defRPr/>
            </a:pPr>
            <a:endParaRPr lang="en-GB" sz="220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algn="just">
              <a:defRPr/>
            </a:pPr>
            <a:endParaRPr lang="en-GB" sz="2400" dirty="0">
              <a:solidFill>
                <a:srgbClr val="595959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defRPr/>
            </a:pPr>
            <a:endParaRPr lang="en-GB" altLang="en-US" dirty="0">
              <a:latin typeface="Century Gothic" panose="020B0502020202020204" pitchFamily="34" charset="0"/>
            </a:endParaRPr>
          </a:p>
        </p:txBody>
      </p:sp>
      <p:pic>
        <p:nvPicPr>
          <p:cNvPr id="2" name="Picture 2" descr="A picture containing fruit, container, plant, plastic&#10;&#10;Description automatically generated">
            <a:extLst>
              <a:ext uri="{FF2B5EF4-FFF2-40B4-BE49-F238E27FC236}">
                <a16:creationId xmlns:a16="http://schemas.microsoft.com/office/drawing/2014/main" id="{B71FFB77-60AE-6E61-E24A-A68117E80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31" y="1242380"/>
            <a:ext cx="209740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2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42029802-AB84-48C9-9523-552EA750E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35" y="0"/>
            <a:ext cx="8120062" cy="92598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Transition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F313718B-F280-45C2-B190-C41B57565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75" y="857870"/>
            <a:ext cx="8772889" cy="5142259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en-GB" altLang="en-US" sz="2400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GB" altLang="en-US" sz="2000" dirty="0">
                <a:latin typeface="Century Gothic" panose="020B0502020202020204" pitchFamily="34" charset="0"/>
              </a:rPr>
              <a:t>Visits to Nurseries</a:t>
            </a:r>
          </a:p>
          <a:p>
            <a:pPr eaLnBrk="1" hangingPunct="1">
              <a:buFontTx/>
              <a:buChar char="-"/>
              <a:defRPr/>
            </a:pPr>
            <a:r>
              <a:rPr lang="en-GB" altLang="en-US" sz="2000" dirty="0">
                <a:latin typeface="Century Gothic" panose="020B0502020202020204" pitchFamily="34" charset="0"/>
              </a:rPr>
              <a:t>Key worker and child to visit the setting</a:t>
            </a:r>
          </a:p>
          <a:p>
            <a:pPr eaLnBrk="1" hangingPunct="1">
              <a:buFontTx/>
              <a:buChar char="-"/>
              <a:defRPr/>
            </a:pPr>
            <a:r>
              <a:rPr lang="en-GB" altLang="en-US" sz="2000" dirty="0">
                <a:latin typeface="Century Gothic" panose="020B0502020202020204" pitchFamily="34" charset="0"/>
              </a:rPr>
              <a:t>Settling in Period in September</a:t>
            </a:r>
          </a:p>
          <a:p>
            <a:pPr eaLnBrk="1" hangingPunct="1">
              <a:buFontTx/>
              <a:buChar char="-"/>
              <a:defRPr/>
            </a:pPr>
            <a:r>
              <a:rPr lang="en-GB" altLang="en-US" sz="2000" dirty="0">
                <a:latin typeface="Century Gothic" panose="020B0502020202020204" pitchFamily="34" charset="0"/>
              </a:rPr>
              <a:t>Provide them with pictures, social stories, spare uniforms so that they can help prepare </a:t>
            </a:r>
          </a:p>
          <a:p>
            <a:pPr eaLnBrk="1" hangingPunct="1">
              <a:buFontTx/>
              <a:buChar char="-"/>
              <a:defRPr/>
            </a:pPr>
            <a:r>
              <a:rPr lang="en-GB" altLang="en-US" sz="2000" dirty="0">
                <a:latin typeface="Century Gothic" panose="020B0502020202020204" pitchFamily="34" charset="0"/>
              </a:rPr>
              <a:t>Home Visits</a:t>
            </a:r>
          </a:p>
          <a:p>
            <a:pPr eaLnBrk="1" hangingPunct="1">
              <a:buFontTx/>
              <a:buChar char="-"/>
              <a:defRPr/>
            </a:pPr>
            <a:r>
              <a:rPr lang="en-GB" altLang="en-US" sz="2000" dirty="0">
                <a:latin typeface="Century Gothic" panose="020B0502020202020204" pitchFamily="34" charset="0"/>
              </a:rPr>
              <a:t>Additional meetings to discuss needs if required </a:t>
            </a:r>
          </a:p>
          <a:p>
            <a:pPr eaLnBrk="1" hangingPunct="1">
              <a:buFontTx/>
              <a:buChar char="-"/>
              <a:defRPr/>
            </a:pPr>
            <a:r>
              <a:rPr lang="en-GB" altLang="en-US" sz="2000" dirty="0">
                <a:latin typeface="Century Gothic" panose="020B0502020202020204" pitchFamily="34" charset="0"/>
              </a:rPr>
              <a:t>Reception Experience Day</a:t>
            </a:r>
          </a:p>
          <a:p>
            <a:pPr eaLnBrk="1" hangingPunct="1">
              <a:buFontTx/>
              <a:buChar char="-"/>
              <a:defRPr/>
            </a:pPr>
            <a:r>
              <a:rPr lang="en-GB" altLang="en-US" sz="2000" dirty="0">
                <a:latin typeface="Century Gothic" panose="020B0502020202020204" pitchFamily="34" charset="0"/>
              </a:rPr>
              <a:t>Practise putting on the uniform over the holiday</a:t>
            </a:r>
          </a:p>
          <a:p>
            <a:pPr eaLnBrk="1" hangingPunct="1">
              <a:buFontTx/>
              <a:buChar char="-"/>
              <a:defRPr/>
            </a:pPr>
            <a:r>
              <a:rPr lang="en-GB" altLang="en-US" sz="2000" dirty="0">
                <a:latin typeface="Century Gothic" panose="020B0502020202020204" pitchFamily="34" charset="0"/>
              </a:rPr>
              <a:t>Take walks to the school and practise morning routines </a:t>
            </a:r>
          </a:p>
          <a:p>
            <a:pPr eaLnBrk="1" hangingPunct="1">
              <a:buFontTx/>
              <a:buChar char="-"/>
              <a:defRPr/>
            </a:pPr>
            <a:r>
              <a:rPr lang="en-GB" altLang="en-US" sz="2000" dirty="0">
                <a:latin typeface="Century Gothic" panose="020B0502020202020204" pitchFamily="34" charset="0"/>
              </a:rPr>
              <a:t>Of course speak positively about starting school </a:t>
            </a:r>
          </a:p>
          <a:p>
            <a:pPr eaLnBrk="1" hangingPunct="1">
              <a:buFontTx/>
              <a:buChar char="-"/>
              <a:defRPr/>
            </a:pPr>
            <a:r>
              <a:rPr lang="en-GB" altLang="en-US" sz="2000" dirty="0">
                <a:latin typeface="Century Gothic" panose="020B0502020202020204" pitchFamily="34" charset="0"/>
              </a:rPr>
              <a:t>Arrange play dates with other children who are joining at the same time </a:t>
            </a:r>
            <a:endParaRPr lang="en-GB" altLang="en-US" sz="3600" dirty="0">
              <a:latin typeface="Century Gothic" panose="020B0502020202020204" pitchFamily="34" charset="0"/>
            </a:endParaRPr>
          </a:p>
          <a:p>
            <a:pPr eaLnBrk="1" hangingPunct="1">
              <a:defRPr/>
            </a:pPr>
            <a:endParaRPr lang="en-GB" altLang="en-US" sz="3600" dirty="0">
              <a:latin typeface="Century Gothic" panose="020B0502020202020204" pitchFamily="34" charset="0"/>
            </a:endParaRPr>
          </a:p>
          <a:p>
            <a:pPr eaLnBrk="1" hangingPunct="1">
              <a:defRPr/>
            </a:pPr>
            <a:endParaRPr lang="en-GB" alt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97AB95-857A-FB85-6199-ECF5AB506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721" y="188640"/>
            <a:ext cx="1804376" cy="203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08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93968-F48A-05C9-DD6F-39B6D768F922}"/>
              </a:ext>
            </a:extLst>
          </p:cNvPr>
          <p:cNvSpPr txBox="1">
            <a:spLocks/>
          </p:cNvSpPr>
          <p:nvPr/>
        </p:nvSpPr>
        <p:spPr>
          <a:xfrm>
            <a:off x="700211" y="267197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en-US" alt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ヒラギノ角ゴ Pro W3" pitchFamily="-84" charset="-128"/>
              </a:rPr>
              <a:t>Reception Experience </a:t>
            </a:r>
            <a:endParaRPr lang="en-GB" altLang="en-US" sz="54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942C667-730D-CDB3-83E1-005CE5431681}"/>
              </a:ext>
            </a:extLst>
          </p:cNvPr>
          <p:cNvSpPr txBox="1">
            <a:spLocks/>
          </p:cNvSpPr>
          <p:nvPr/>
        </p:nvSpPr>
        <p:spPr>
          <a:xfrm>
            <a:off x="323081" y="677713"/>
            <a:ext cx="8424936" cy="590465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sz="4800" dirty="0">
              <a:latin typeface="Century Gothic" panose="020B0502020202020204" pitchFamily="34" charset="0"/>
              <a:cs typeface="Roboto" panose="02000000000000000000" pitchFamily="2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sz="4800" dirty="0">
                <a:latin typeface="Century Gothic" panose="020B0502020202020204" pitchFamily="34" charset="0"/>
                <a:cs typeface="Roboto" panose="02000000000000000000" pitchFamily="2" charset="0"/>
              </a:rPr>
              <a:t>Tuesday 16</a:t>
            </a:r>
            <a:r>
              <a:rPr lang="en-GB" sz="4800" baseline="30000" dirty="0">
                <a:latin typeface="Century Gothic" panose="020B0502020202020204" pitchFamily="34" charset="0"/>
                <a:cs typeface="Roboto" panose="02000000000000000000" pitchFamily="2" charset="0"/>
              </a:rPr>
              <a:t>th</a:t>
            </a:r>
            <a:r>
              <a:rPr lang="en-GB" sz="4800" dirty="0">
                <a:latin typeface="Century Gothic" panose="020B0502020202020204" pitchFamily="34" charset="0"/>
                <a:cs typeface="Roboto" panose="02000000000000000000" pitchFamily="2" charset="0"/>
              </a:rPr>
              <a:t> May 3.30 </a:t>
            </a:r>
            <a:endParaRPr lang="en-US" sz="4800" dirty="0">
              <a:solidFill>
                <a:srgbClr val="202124"/>
              </a:solidFill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altLang="en-US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D5126-4D9D-97F3-7212-59949F755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334" y="2708920"/>
            <a:ext cx="6379331" cy="304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62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796E3-AD6D-43B5-B949-2A160DC8A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4929" y="-3488"/>
            <a:ext cx="6730428" cy="9937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ヒラギノ角ゴ Pro W3"/>
              </a:rPr>
              <a:t>Ways to help at home: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ヒラギノ角ゴ Pro W3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956196-D94C-D00F-EC2E-1440E963873B}"/>
              </a:ext>
            </a:extLst>
          </p:cNvPr>
          <p:cNvSpPr txBox="1"/>
          <p:nvPr/>
        </p:nvSpPr>
        <p:spPr>
          <a:xfrm>
            <a:off x="354533" y="861050"/>
            <a:ext cx="4000500" cy="18774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accent1"/>
                </a:solidFill>
                <a:latin typeface="Comic Sans MS"/>
                <a:cs typeface="Arial"/>
              </a:rPr>
              <a:t>PSED 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</a:rPr>
              <a:t>Encourage your child to try new activities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</a:rPr>
              <a:t>Talk about how things make you and your child feel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</a:rPr>
              <a:t>Play games which involve turn taking and sharing 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B89A1-330C-2791-9856-A37073097FED}"/>
              </a:ext>
            </a:extLst>
          </p:cNvPr>
          <p:cNvSpPr txBox="1"/>
          <p:nvPr/>
        </p:nvSpPr>
        <p:spPr>
          <a:xfrm>
            <a:off x="4359614" y="772124"/>
            <a:ext cx="4572000" cy="2123658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accent1"/>
                </a:solidFill>
                <a:latin typeface="Comic Sans MS"/>
                <a:cs typeface="Arial"/>
              </a:rPr>
              <a:t>Communication &amp; Language </a:t>
            </a:r>
            <a:endParaRPr lang="en-GB" sz="2000" b="1" dirty="0">
              <a:solidFill>
                <a:schemeClr val="accent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</a:rPr>
              <a:t>Encourage your child to always speak in full sentences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</a:rPr>
              <a:t>Read lots of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</a:rPr>
              <a:t>stories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</a:rPr>
              <a:t>. Ask lots of questions and introduce new words to them regularly 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</a:rPr>
              <a:t>Play “Simon Says” “I Spy” “Guess who”</a:t>
            </a:r>
          </a:p>
          <a:p>
            <a:pPr marL="285750" indent="-285750">
              <a:buFont typeface="Arial"/>
              <a:buChar char="•"/>
              <a:defRPr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7F4947-45B2-F65A-E583-8B81EE7B6C8B}"/>
              </a:ext>
            </a:extLst>
          </p:cNvPr>
          <p:cNvSpPr txBox="1"/>
          <p:nvPr/>
        </p:nvSpPr>
        <p:spPr>
          <a:xfrm>
            <a:off x="227950" y="3107700"/>
            <a:ext cx="4572000" cy="2985433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accent1"/>
                </a:solidFill>
                <a:latin typeface="Comic Sans MS"/>
                <a:cs typeface="Arial"/>
              </a:rPr>
              <a:t>Physical Development</a:t>
            </a:r>
            <a:endParaRPr lang="en-GB" sz="2000" b="1" dirty="0">
              <a:solidFill>
                <a:schemeClr val="accent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</a:rPr>
              <a:t>Play ball games and get physical in the park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</a:rPr>
              <a:t>Ensure they good hygiene practises are embedded in their daily routine, brushing teeth &amp; washing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</a:rPr>
              <a:t>Encourage your child to dress and undress independently. 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</a:rPr>
              <a:t>Allow them to help to prepare meals using scissors, knives, forks, spoons, rolling/kneading dough with precision.</a:t>
            </a:r>
          </a:p>
          <a:p>
            <a:pPr>
              <a:defRPr/>
            </a:pPr>
            <a:endParaRPr lang="en-GB" sz="2400" b="1" dirty="0">
              <a:solidFill>
                <a:schemeClr val="accent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4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047BCD9B-6D34-3F0C-30D7-661213B15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826" y="2871370"/>
            <a:ext cx="2902861" cy="141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EDA4907-1215-8995-C8AE-85887B3EA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50" y="5146546"/>
            <a:ext cx="22098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492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9AA80867A9F45A260D426560E93F5" ma:contentTypeVersion="18" ma:contentTypeDescription="Create a new document." ma:contentTypeScope="" ma:versionID="fe0066eb00028ace177fabbb1f38ac77">
  <xsd:schema xmlns:xsd="http://www.w3.org/2001/XMLSchema" xmlns:xs="http://www.w3.org/2001/XMLSchema" xmlns:p="http://schemas.microsoft.com/office/2006/metadata/properties" xmlns:ns2="6f49690c-def7-4262-a2a7-c674cb9a0db9" xmlns:ns3="54d3de96-1e39-49c4-81c1-27b5a60193ca" xmlns:ns4="b42ab54c-3ccc-420f-9dec-d8557292fef6" targetNamespace="http://schemas.microsoft.com/office/2006/metadata/properties" ma:root="true" ma:fieldsID="ba0a647050ff7622092045cf23519849" ns2:_="" ns3:_="" ns4:_="">
    <xsd:import namespace="6f49690c-def7-4262-a2a7-c674cb9a0db9"/>
    <xsd:import namespace="54d3de96-1e39-49c4-81c1-27b5a60193ca"/>
    <xsd:import namespace="b42ab54c-3ccc-420f-9dec-d8557292fe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9690c-def7-4262-a2a7-c674cb9a0d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2ee9a29-5d3b-47f4-bb28-73bb36778a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3de96-1e39-49c4-81c1-27b5a60193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ab54c-3ccc-420f-9dec-d8557292fef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debb01f-d3d0-4d37-b937-29c69ee7f5be}" ma:internalName="TaxCatchAll" ma:showField="CatchAllData" ma:web="b42ab54c-3ccc-420f-9dec-d8557292f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2ab54c-3ccc-420f-9dec-d8557292fef6" xsi:nil="true"/>
    <lcf76f155ced4ddcb4097134ff3c332f xmlns="6f49690c-def7-4262-a2a7-c674cb9a0db9">
      <Terms xmlns="http://schemas.microsoft.com/office/infopath/2007/PartnerControls"/>
    </lcf76f155ced4ddcb4097134ff3c332f>
    <_Flow_SignoffStatus xmlns="6f49690c-def7-4262-a2a7-c674cb9a0db9" xsi:nil="true"/>
  </documentManagement>
</p:properties>
</file>

<file path=customXml/itemProps1.xml><?xml version="1.0" encoding="utf-8"?>
<ds:datastoreItem xmlns:ds="http://schemas.openxmlformats.org/officeDocument/2006/customXml" ds:itemID="{10DD1939-DD5C-4B60-A455-5C02B3FC7C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49690c-def7-4262-a2a7-c674cb9a0db9"/>
    <ds:schemaRef ds:uri="54d3de96-1e39-49c4-81c1-27b5a60193ca"/>
    <ds:schemaRef ds:uri="b42ab54c-3ccc-420f-9dec-d8557292fe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BDAC9C-9DAF-4A51-8180-CD885D4D84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D81896-CFA9-4E66-A6F9-E1C897698A24}">
  <ds:schemaRefs>
    <ds:schemaRef ds:uri="http://schemas.microsoft.com/office/2006/metadata/properties"/>
    <ds:schemaRef ds:uri="http://schemas.microsoft.com/office/infopath/2007/PartnerControls"/>
    <ds:schemaRef ds:uri="b42ab54c-3ccc-420f-9dec-d8557292fef6"/>
    <ds:schemaRef ds:uri="6f49690c-def7-4262-a2a7-c674cb9a0db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6355</TotalTime>
  <Words>546</Words>
  <Application>Microsoft Office PowerPoint</Application>
  <PresentationFormat>On-screen Show (4:3)</PresentationFormat>
  <Paragraphs>111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Comic Sans MS</vt:lpstr>
      <vt:lpstr>Wingdings 3</vt:lpstr>
      <vt:lpstr>Office Theme</vt:lpstr>
      <vt:lpstr>PowerPoint Presentation</vt:lpstr>
      <vt:lpstr>School Staff</vt:lpstr>
      <vt:lpstr>Aims:</vt:lpstr>
      <vt:lpstr>Reception Team</vt:lpstr>
      <vt:lpstr>Uniform</vt:lpstr>
      <vt:lpstr>Healthy School</vt:lpstr>
      <vt:lpstr>Transition</vt:lpstr>
      <vt:lpstr>PowerPoint Presentation</vt:lpstr>
      <vt:lpstr>Ways to help at home:</vt:lpstr>
      <vt:lpstr>Ways to help at home: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LFT User</dc:creator>
  <cp:lastModifiedBy>Tomi NoThanksJeff</cp:lastModifiedBy>
  <cp:revision>409</cp:revision>
  <cp:lastPrinted>2020-09-04T10:23:06Z</cp:lastPrinted>
  <dcterms:created xsi:type="dcterms:W3CDTF">2007-09-02T10:05:59Z</dcterms:created>
  <dcterms:modified xsi:type="dcterms:W3CDTF">2023-10-26T09:30:32Z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0x010100B8D9AA80867A9F45A260D426560E93F5</vt:lpwstr>
  </property>
  <property fmtid="{D5CDD505-2E9C-101B-9397-08002B2CF9AE}" pid="3" name="MediaServiceImageTags">
    <vt:lpwstr/>
  </property>
</Properties>
</file>