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59" r:id="rId7"/>
    <p:sldId id="283" r:id="rId8"/>
    <p:sldId id="292" r:id="rId9"/>
    <p:sldId id="291" r:id="rId10"/>
    <p:sldId id="293" r:id="rId11"/>
    <p:sldId id="273" r:id="rId12"/>
    <p:sldId id="295" r:id="rId13"/>
    <p:sldId id="299" r:id="rId14"/>
    <p:sldId id="296" r:id="rId15"/>
    <p:sldId id="297" r:id="rId16"/>
    <p:sldId id="294" r:id="rId17"/>
    <p:sldId id="285" r:id="rId18"/>
    <p:sldId id="300" r:id="rId19"/>
    <p:sldId id="301" r:id="rId20"/>
    <p:sldId id="279" r:id="rId21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3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E7279517-3792-4468-B1B5-A2A52A52D2B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069C0575-3F58-492A-9451-41FC667BF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44D5739A-91DF-4B13-AA82-8033164DE4E1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E14B9687-FB4F-4893-887F-8E09BAAB6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2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7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7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5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2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19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79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1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2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C3B-755D-488C-BDC7-0B48D04793C5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EB3-E268-4DB2-BFE3-DA05D8510014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5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AF5E-AC32-44BB-91D5-B95577466B13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7A27-BBC8-4A9C-A031-56BAB5F2A7D1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14-0A07-4512-91AF-86BE3E51B8A9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9A5F-14D3-4516-AEDD-163207937E39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3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0C21-5D1C-465F-BE69-49DF507E4B40}" type="datetime1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536-45B9-4697-BAB7-281C8FB4C515}" type="datetime1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A872-7D4F-4C28-B102-E71E38A9E56B}" type="datetime1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B861-AAE2-4095-8225-94572446087C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0946-A8BE-4756-8F12-824CD37BDECB}" type="datetime1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65252" l="0" r="100000">
                        <a14:foregroundMark x1="29100" y1="35439" x2="29100" y2="35439"/>
                        <a14:foregroundMark x1="45100" y1="25962" x2="45100" y2="25962"/>
                        <a14:foregroundMark x1="67900" y1="38401" x2="67900" y2="38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391400" y="0"/>
            <a:ext cx="1752600" cy="88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73DB-5567-4458-8839-97B82989AE35}" type="datetime1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6410" y="4006061"/>
            <a:ext cx="7530901" cy="2743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239807" y="962729"/>
            <a:ext cx="6984603" cy="647700"/>
          </a:xfrm>
        </p:spPr>
        <p:txBody>
          <a:bodyPr>
            <a:noAutofit/>
          </a:bodyPr>
          <a:lstStyle/>
          <a:p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Next </a:t>
            </a: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Steps</a:t>
            </a: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 in </a:t>
            </a: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Reception</a:t>
            </a:r>
            <a:br>
              <a:rPr lang="es-UY" altLang="en-US" b="1" dirty="0">
                <a:solidFill>
                  <a:schemeClr val="accent6"/>
                </a:solidFill>
                <a:latin typeface="Comic Sans MS"/>
              </a:rPr>
            </a:b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2023</a:t>
            </a:r>
            <a:endParaRPr lang="es-ES" altLang="en-US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://content.mycutegraphics.com/graphics/kids/children-hap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134545" cy="19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http://rotherhitheprimary.co.uk/wp-content/uploads/2017/06/roth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8" y="4144846"/>
            <a:ext cx="72580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5791199" cy="70767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Timetable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BC9290E-FF77-1E99-766E-4B9348C13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74661"/>
              </p:ext>
            </p:extLst>
          </p:nvPr>
        </p:nvGraphicFramePr>
        <p:xfrm>
          <a:off x="391887" y="1752600"/>
          <a:ext cx="8305799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640">
                  <a:extLst>
                    <a:ext uri="{9D8B030D-6E8A-4147-A177-3AD203B41FA5}">
                      <a16:colId xmlns:a16="http://schemas.microsoft.com/office/drawing/2014/main" val="363484475"/>
                    </a:ext>
                  </a:extLst>
                </a:gridCol>
                <a:gridCol w="1125160">
                  <a:extLst>
                    <a:ext uri="{9D8B030D-6E8A-4147-A177-3AD203B41FA5}">
                      <a16:colId xmlns:a16="http://schemas.microsoft.com/office/drawing/2014/main" val="19329301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12712685"/>
                    </a:ext>
                  </a:extLst>
                </a:gridCol>
                <a:gridCol w="1822183">
                  <a:extLst>
                    <a:ext uri="{9D8B030D-6E8A-4147-A177-3AD203B41FA5}">
                      <a16:colId xmlns:a16="http://schemas.microsoft.com/office/drawing/2014/main" val="1562220816"/>
                    </a:ext>
                  </a:extLst>
                </a:gridCol>
                <a:gridCol w="1687423">
                  <a:extLst>
                    <a:ext uri="{9D8B030D-6E8A-4147-A177-3AD203B41FA5}">
                      <a16:colId xmlns:a16="http://schemas.microsoft.com/office/drawing/2014/main" val="660739477"/>
                    </a:ext>
                  </a:extLst>
                </a:gridCol>
                <a:gridCol w="1443393">
                  <a:extLst>
                    <a:ext uri="{9D8B030D-6E8A-4147-A177-3AD203B41FA5}">
                      <a16:colId xmlns:a16="http://schemas.microsoft.com/office/drawing/2014/main" val="4137112308"/>
                    </a:ext>
                  </a:extLst>
                </a:gridCol>
              </a:tblGrid>
              <a:tr h="462272">
                <a:tc>
                  <a:txBody>
                    <a:bodyPr/>
                    <a:lstStyle/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Thursday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3154"/>
                  </a:ext>
                </a:extLst>
              </a:tr>
              <a:tr h="125659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Forest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Penguin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Jellyfish 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Art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Reading Café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29458"/>
                  </a:ext>
                </a:extLst>
              </a:tr>
              <a:tr h="682149">
                <a:tc>
                  <a:txBody>
                    <a:bodyPr/>
                    <a:lstStyle/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620684"/>
                  </a:ext>
                </a:extLst>
              </a:tr>
              <a:tr h="125659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Penguin</a:t>
                      </a:r>
                      <a:r>
                        <a:rPr lang="en-GB" sz="1800" baseline="0" dirty="0">
                          <a:latin typeface="Comic Sans MS" panose="030F0702030302020204" pitchFamily="66" charset="0"/>
                        </a:rPr>
                        <a:t> Music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Forest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Jellyfish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Comic Sans MS" panose="030F0702030302020204" pitchFamily="66" charset="0"/>
                        </a:rPr>
                        <a:t>Art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1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39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5791199" cy="70767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  <a:latin typeface="Comic Sans MS" panose="030F0702030302020204" pitchFamily="66" charset="0"/>
              </a:rPr>
              <a:t>Forest School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24744"/>
            <a:ext cx="4648200" cy="52316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Classes alternate each half term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6 week block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Half a class morning other half afternoon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Literacy learning linked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Southwark Park facility and on site 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E48EF-0094-C20A-FF47-0BFFAACF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1" y="2590800"/>
            <a:ext cx="3848947" cy="2839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58B5C4-7F40-7E91-807D-3C5337FE6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272" y="965488"/>
            <a:ext cx="3924933" cy="2707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A04B2-3FCB-92D6-4288-B36591871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811" y="3893048"/>
            <a:ext cx="2384778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5791199" cy="70767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  <a:latin typeface="Comic Sans MS" panose="030F0702030302020204" pitchFamily="66" charset="0"/>
              </a:rPr>
              <a:t>Reading Books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24744"/>
            <a:ext cx="6019800" cy="52316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Purple Sticker – a book to share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Read Write Inc – matched to their phonic band/level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Please keep reading book in book bag everyday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Epic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Reading Café every Friday Morning 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3D01C-7F65-1680-51D7-4D0FBCB15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733800"/>
            <a:ext cx="4214103" cy="2491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C22C4-1B39-435D-7F4A-1AC1FE25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425" y="2690764"/>
            <a:ext cx="1933575" cy="1952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27A766-ECB2-C794-6320-A0EB394C5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05" y="4628149"/>
            <a:ext cx="3773095" cy="160134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3474A50-CB20-004B-D01E-60B9BF4FAFDF}"/>
              </a:ext>
            </a:extLst>
          </p:cNvPr>
          <p:cNvSpPr/>
          <p:nvPr/>
        </p:nvSpPr>
        <p:spPr>
          <a:xfrm>
            <a:off x="4899905" y="828588"/>
            <a:ext cx="662695" cy="5923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7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73050"/>
            <a:ext cx="4267199" cy="70767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Behaviour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8915400" cy="52316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Sun &amp; Rainbow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Conflict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Golden Globes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Brain Breaks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Calm Areas 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Thrive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See School Website for Behaviour Policy 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900CF-CEB6-F5CD-708F-9EA76420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390" y="563961"/>
            <a:ext cx="4940010" cy="2788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60388-068D-2FDC-DF7B-CF597741E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643711"/>
            <a:ext cx="5437584" cy="15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Homework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1500" y="1417638"/>
            <a:ext cx="8001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Learning with parents </a:t>
            </a:r>
          </a:p>
          <a:p>
            <a:pPr>
              <a:buClr>
                <a:schemeClr val="accent6"/>
              </a:buClr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topics set every week alternating between a language task and a maths task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Phonics videos on Tapestry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Moving forward these video links will be tailored to the group your child is in and based on their next steps 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Reading 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Purple sticker for – Book to Share </a:t>
            </a:r>
          </a:p>
          <a:p>
            <a:pPr>
              <a:buClr>
                <a:schemeClr val="accent6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Book matched to their phonic level 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8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37E48-A655-6260-A0D3-3FB348E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7676F-170D-C630-B65E-D9AB46E4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62" y="1072597"/>
            <a:ext cx="3973930" cy="5480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39C0F-5ED2-7808-EADF-B1DF191C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43917"/>
            <a:ext cx="3320374" cy="1459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70613-2C68-275C-CA90-960529F46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742" y="1981200"/>
            <a:ext cx="3030832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E6C687-C705-00BE-40E8-CE92F11B9B80}"/>
              </a:ext>
            </a:extLst>
          </p:cNvPr>
          <p:cNvSpPr txBox="1"/>
          <p:nvPr/>
        </p:nvSpPr>
        <p:spPr>
          <a:xfrm>
            <a:off x="417851" y="401304"/>
            <a:ext cx="8964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Learning with Parents </a:t>
            </a: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07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37E48-A655-6260-A0D3-3FB348E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6C687-C705-00BE-40E8-CE92F11B9B80}"/>
              </a:ext>
            </a:extLst>
          </p:cNvPr>
          <p:cNvSpPr txBox="1"/>
          <p:nvPr/>
        </p:nvSpPr>
        <p:spPr>
          <a:xfrm>
            <a:off x="417851" y="40130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Phonics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D30DA-315E-1CC2-2548-483AB45BA247}"/>
              </a:ext>
            </a:extLst>
          </p:cNvPr>
          <p:cNvSpPr txBox="1"/>
          <p:nvPr/>
        </p:nvSpPr>
        <p:spPr>
          <a:xfrm>
            <a:off x="699247" y="1972235"/>
            <a:ext cx="7543800" cy="1538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Parent Workshop </a:t>
            </a:r>
          </a:p>
          <a:p>
            <a:pPr>
              <a:buClr>
                <a:schemeClr val="accent6"/>
              </a:buClr>
            </a:pPr>
            <a:endParaRPr lang="en-GB" sz="2400" b="1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Please join us on 14th November 3.30</a:t>
            </a:r>
          </a:p>
          <a:p>
            <a:pPr>
              <a:buClr>
                <a:schemeClr val="accent6"/>
              </a:buClr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7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6553200" cy="14700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Thank you for attending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76600"/>
            <a:ext cx="6400800" cy="1752600"/>
          </a:xfrm>
        </p:spPr>
        <p:txBody>
          <a:bodyPr/>
          <a:lstStyle/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Any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2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43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Aims of this Workshop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Overview of our Curriculum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Timetables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 day in the life of your child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Learning With Parents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Reading Books</a:t>
            </a:r>
          </a:p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Forest School </a:t>
            </a:r>
          </a:p>
          <a:p>
            <a:pPr lvl="0"/>
            <a:endParaRPr lang="en-GB" sz="2800" dirty="0"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4" descr="http://rotherhitheprimary.co.uk/wp-content/uploads/2017/06/rivehillf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86662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1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3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Foundation Stage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4190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Prime Areas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prime areas are those most essential for your child’s healthy development and future learning.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Communication and Language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Physical Development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Personal, Social and Emotional Development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447800"/>
            <a:ext cx="419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Specific Areas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 children grow, the prime areas will help them to develop skills in four specific areas.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Literacy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Mathematics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Understanding the World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Expressive Arts and Design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http://content.mycutegraphics.com/graphics/kids/children-hap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72000"/>
            <a:ext cx="4610101" cy="21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8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Characteristics of Effective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24705-C5A8-D692-170B-3D02091E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70" y="990600"/>
            <a:ext cx="5105400" cy="54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1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0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Programmes</a:t>
            </a:r>
            <a:r>
              <a:rPr lang="en-GB" sz="4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3728"/>
            <a:ext cx="4343400" cy="4689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PSE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Jigsaw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MindUp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Zones of Regulation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Thrive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Maths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Maths Mastery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NCTEM – Mastery of Number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Language &amp; Literacy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Read Write Inc Phonics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B3C17A-4272-22E4-9BCA-9D5882BBA948}"/>
              </a:ext>
            </a:extLst>
          </p:cNvPr>
          <p:cNvSpPr txBox="1">
            <a:spLocks/>
          </p:cNvSpPr>
          <p:nvPr/>
        </p:nvSpPr>
        <p:spPr>
          <a:xfrm>
            <a:off x="4178635" y="4195919"/>
            <a:ext cx="4419600" cy="203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Understanding of the World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Developing Experts Science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Art &amp; Design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Kapow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70C29-BD4F-A653-1777-5167A8F7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302459"/>
            <a:ext cx="1600200" cy="1010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FF7A1-19DE-A068-7771-5E861744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54" y="946199"/>
            <a:ext cx="1676400" cy="585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DAAC4-B527-2AAE-FD6C-ABE7C2DE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50" y="87019"/>
            <a:ext cx="2286000" cy="747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B1A202-4EFD-CCA8-35F7-E3EEEB256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323" y="101043"/>
            <a:ext cx="2257425" cy="852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B71FDA-4AD2-2591-6435-3A8A3E49E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500" y="1054454"/>
            <a:ext cx="1500603" cy="10834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78F853-479B-0228-D7FC-0664C4048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580" y="1627430"/>
            <a:ext cx="1848747" cy="604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3719C8-9C11-18DF-15D3-D30ACB35D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621" y="1001878"/>
            <a:ext cx="1748929" cy="834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23F5BA-9E3B-5C0F-2072-72D147C6B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8676" y="2413893"/>
            <a:ext cx="2095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3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D944F-A1C7-6C94-083B-3DDFF977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F255D-6775-3124-331F-6CDED070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74"/>
            <a:ext cx="9144000" cy="65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ECFB-0CF7-13DE-D0EF-8870B122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Termly Overviews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A40E9-FFA7-F6B9-3491-8061933B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07FE5-C4A0-6E32-6F81-BD5F2D9E6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446320" cy="3873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CD055-AEBB-8CC8-C31E-5AB14486C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24185">
            <a:off x="4551596" y="3730001"/>
            <a:ext cx="4191000" cy="22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4267199" cy="70767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  <a:latin typeface="Comic Sans MS" panose="030F0702030302020204" pitchFamily="66" charset="0"/>
              </a:rPr>
              <a:t>A Day in the life of...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24744"/>
            <a:ext cx="8915400" cy="5231606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Morning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9.00 whiteboard work, register, calendar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9.10 Maths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9.40 Free flow play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10.45 Tidy up time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11.00 Phonics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11.30 Lunch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12.15 Lunch Play &amp; Book Club</a:t>
            </a:r>
          </a:p>
          <a:p>
            <a:r>
              <a:rPr lang="en-GB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Afternoon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1.00 carpet time: literacy/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uw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1.30 Free Flow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2.30 tidy up time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2.45 carpet time: maths/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pse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uw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/story 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3.00 getting ready for home 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8</a:t>
            </a:fld>
            <a:endParaRPr lang="en-GB"/>
          </a:p>
        </p:txBody>
      </p:sp>
      <p:pic>
        <p:nvPicPr>
          <p:cNvPr id="13" name="Picture 2" descr="http://media-cache-ec0.pinimg.com/736x/08/33/bd/0833bd5a80c8ad2c40f52d95f27dcd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93708"/>
            <a:ext cx="2971800" cy="21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7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5791199" cy="707678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/>
                </a:solidFill>
                <a:latin typeface="Comic Sans MS" panose="030F0702030302020204" pitchFamily="66" charset="0"/>
              </a:rPr>
              <a:t>What happens in Free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24744"/>
            <a:ext cx="8915400" cy="5231606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Child directed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Split provision across the rooms: role play, creative, construction, small world, science, writing, reading, maths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Open ended activities for children to choose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Adult Challenges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Activities linked to our core learning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Adult directed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Writing task in book once a week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ross curricular activity linked to story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Reading 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Maths activity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D5E45F8B-BC15-4AC5-A536-65FF9B3EDA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D32DD-2B30-4B2C-8192-3EAE5CDDD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7D9F7-7C86-4DCF-BEC3-01B93526433D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1402</TotalTime>
  <Words>475</Words>
  <Application>Microsoft Office PowerPoint</Application>
  <PresentationFormat>On-screen Show (4:3)</PresentationFormat>
  <Paragraphs>155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Wingdings</vt:lpstr>
      <vt:lpstr>Office Theme</vt:lpstr>
      <vt:lpstr>Next Steps in Reception 2023</vt:lpstr>
      <vt:lpstr>Aims of this Workshop</vt:lpstr>
      <vt:lpstr>Foundation Stage Profile</vt:lpstr>
      <vt:lpstr>Characteristics of Effective Learning </vt:lpstr>
      <vt:lpstr>Programmes </vt:lpstr>
      <vt:lpstr>PowerPoint Presentation</vt:lpstr>
      <vt:lpstr>Termly Overviews</vt:lpstr>
      <vt:lpstr>A Day in the life of...</vt:lpstr>
      <vt:lpstr>What happens in Free Flow</vt:lpstr>
      <vt:lpstr>Timetable</vt:lpstr>
      <vt:lpstr>Forest School </vt:lpstr>
      <vt:lpstr>Reading Books</vt:lpstr>
      <vt:lpstr>Behaviour</vt:lpstr>
      <vt:lpstr>Homework </vt:lpstr>
      <vt:lpstr>PowerPoint Presentation</vt:lpstr>
      <vt:lpstr>PowerPoint Presentation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</dc:title>
  <dc:creator>Helen Walsh</dc:creator>
  <cp:lastModifiedBy>Tomi NoThanksJeff</cp:lastModifiedBy>
  <cp:revision>73</cp:revision>
  <cp:lastPrinted>2014-10-07T16:17:52Z</cp:lastPrinted>
  <dcterms:created xsi:type="dcterms:W3CDTF">2014-10-05T09:43:11Z</dcterms:created>
  <dcterms:modified xsi:type="dcterms:W3CDTF">2023-10-26T09:30:43Z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Order">
    <vt:r8>14400</vt:r8>
  </property>
  <property fmtid="{D5CDD505-2E9C-101B-9397-08002B2CF9AE}" pid="4" name="MediaServiceImageTags">
    <vt:lpwstr/>
  </property>
</Properties>
</file>