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1012" y="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46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63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30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7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94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89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6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06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7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3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96042"/>
              </p:ext>
            </p:extLst>
          </p:nvPr>
        </p:nvGraphicFramePr>
        <p:xfrm>
          <a:off x="200562" y="234536"/>
          <a:ext cx="9486983" cy="44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6983">
                  <a:extLst>
                    <a:ext uri="{9D8B030D-6E8A-4147-A177-3AD203B41FA5}">
                      <a16:colId xmlns:a16="http://schemas.microsoft.com/office/drawing/2014/main" val="271007690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Rotherhithe Primary- Year 2 – </a:t>
                      </a: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Female</a:t>
                      </a:r>
                      <a:r>
                        <a:rPr lang="en-GB" sz="2400" b="1" i="1" baseline="0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 Pioneers</a:t>
                      </a:r>
                      <a:endParaRPr lang="en-GB" sz="2400" b="1" i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marL="74295" marR="74295" marT="37148" marB="37148" anchor="ctr">
                    <a:lnL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507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92693"/>
              </p:ext>
            </p:extLst>
          </p:nvPr>
        </p:nvGraphicFramePr>
        <p:xfrm>
          <a:off x="184865" y="792665"/>
          <a:ext cx="2695354" cy="1413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354">
                  <a:extLst>
                    <a:ext uri="{9D8B030D-6E8A-4147-A177-3AD203B41FA5}">
                      <a16:colId xmlns:a16="http://schemas.microsoft.com/office/drawing/2014/main" val="4007857086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should already know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976555512"/>
                  </a:ext>
                </a:extLst>
              </a:tr>
              <a:tr h="767715"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local history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Rotherhithe</a:t>
                      </a:r>
                    </a:p>
                    <a:p>
                      <a:pPr marL="285750" indent="-28575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How people and events in the past have changed how we live today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13711"/>
              </p:ext>
            </p:extLst>
          </p:nvPr>
        </p:nvGraphicFramePr>
        <p:xfrm>
          <a:off x="2984420" y="792666"/>
          <a:ext cx="3842944" cy="1691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2944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5702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will I learn in this unit?</a:t>
                      </a:r>
                    </a:p>
                  </a:txBody>
                  <a:tcPr marL="74295" marR="74295" marT="37148" marB="37148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140380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Study Florence Nightingale’s life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know h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ow Florence Nightingale changed modern nursing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study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the life of Edith Cavell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To know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why Edith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Cavell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sacrificed  her life</a:t>
                      </a:r>
                    </a:p>
                  </a:txBody>
                  <a:tcPr marL="74295" marR="74295" marT="37148" marB="37148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816091"/>
              </p:ext>
            </p:extLst>
          </p:nvPr>
        </p:nvGraphicFramePr>
        <p:xfrm>
          <a:off x="6931564" y="751457"/>
          <a:ext cx="2752136" cy="585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136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6177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will learn next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323245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Queen Elizabeth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1st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C5B0CF2A-F3F6-0888-A936-8424959D3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86966"/>
              </p:ext>
            </p:extLst>
          </p:nvPr>
        </p:nvGraphicFramePr>
        <p:xfrm>
          <a:off x="6958725" y="1623159"/>
          <a:ext cx="2737890" cy="4654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036">
                  <a:extLst>
                    <a:ext uri="{9D8B030D-6E8A-4147-A177-3AD203B41FA5}">
                      <a16:colId xmlns:a16="http://schemas.microsoft.com/office/drawing/2014/main" val="2563406102"/>
                    </a:ext>
                  </a:extLst>
                </a:gridCol>
                <a:gridCol w="1424854">
                  <a:extLst>
                    <a:ext uri="{9D8B030D-6E8A-4147-A177-3AD203B41FA5}">
                      <a16:colId xmlns:a16="http://schemas.microsoft.com/office/drawing/2014/main" val="2125979668"/>
                    </a:ext>
                  </a:extLst>
                </a:gridCol>
              </a:tblGrid>
              <a:tr h="2936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b="1" kern="12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Key Words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71014"/>
                  </a:ext>
                </a:extLst>
              </a:tr>
              <a:tr h="520268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 err="1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Crimenan</a:t>
                      </a:r>
                      <a:r>
                        <a:rPr lang="en-US" sz="900" b="1" baseline="0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Century Gothic" pitchFamily="34" charset="0"/>
                        </a:rPr>
                        <a:t>A war that was fought between 1853 and 1856 in Russia. On one side were Britain, France, and Turkey, and on the other side was Russia</a:t>
                      </a:r>
                      <a:endParaRPr lang="en-US" sz="10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0067645"/>
                  </a:ext>
                </a:extLst>
              </a:tr>
              <a:tr h="28116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cleanliness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Century Gothic" pitchFamily="34" charset="0"/>
                        </a:rPr>
                        <a:t>When there is no dirt, dust, stains or smells</a:t>
                      </a:r>
                      <a:endParaRPr lang="en-US" sz="10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872117"/>
                  </a:ext>
                </a:extLst>
              </a:tr>
              <a:tr h="353961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executed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Century Gothic" panose="020B0502020202020204" pitchFamily="34" charset="0"/>
                        </a:rPr>
                        <a:t>To be sentenced</a:t>
                      </a:r>
                      <a:r>
                        <a:rPr lang="en-US" sz="900" b="0" baseline="0" dirty="0">
                          <a:latin typeface="Century Gothic" panose="020B0502020202020204" pitchFamily="34" charset="0"/>
                        </a:rPr>
                        <a:t> to death</a:t>
                      </a:r>
                      <a:endParaRPr lang="en-US" sz="900" b="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239337"/>
                  </a:ext>
                </a:extLst>
              </a:tr>
              <a:tr h="35343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heroine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Century Gothic" panose="020B0502020202020204" pitchFamily="34" charset="0"/>
                        </a:rPr>
                        <a:t>A brave woman who is admired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506427"/>
                  </a:ext>
                </a:extLst>
              </a:tr>
              <a:tr h="520268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injured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latin typeface="Century Gothic" panose="020B0502020202020204" pitchFamily="34" charset="0"/>
                        </a:rPr>
                        <a:t>Hurt or harmed by something or someone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48934834"/>
                  </a:ext>
                </a:extLst>
              </a:tr>
              <a:tr h="37205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medicine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Century Gothic" pitchFamily="34" charset="0"/>
                        </a:rPr>
                        <a:t>A pill or liquid taken to prevent or cure an illness</a:t>
                      </a:r>
                      <a:endParaRPr lang="en-US" sz="1000" b="0" dirty="0"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2603860"/>
                  </a:ext>
                </a:extLst>
              </a:tr>
              <a:tr h="520268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Nurse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Chelsea Market" panose="02000000000000000000" pitchFamily="2" charset="0"/>
                        <a:ea typeface="Chelsea Market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i="0" u="none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A person trained to care for the sick, especially in a hospital</a:t>
                      </a:r>
                      <a:endParaRPr lang="en-US" sz="300" b="0" u="none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0216334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7AE7D514-243F-04E5-C8FB-471861D16AC0}"/>
              </a:ext>
            </a:extLst>
          </p:cNvPr>
          <p:cNvSpPr txBox="1"/>
          <p:nvPr/>
        </p:nvSpPr>
        <p:spPr>
          <a:xfrm>
            <a:off x="2203692" y="2688983"/>
            <a:ext cx="159494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Edith Cavell</a:t>
            </a:r>
            <a:endParaRPr lang="en-GB" sz="1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3A40BD-38AE-C66F-73D9-33E941D9D507}"/>
              </a:ext>
            </a:extLst>
          </p:cNvPr>
          <p:cNvSpPr txBox="1"/>
          <p:nvPr/>
        </p:nvSpPr>
        <p:spPr>
          <a:xfrm>
            <a:off x="141680" y="2389367"/>
            <a:ext cx="22212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Florence Nightingale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18759" y="1374613"/>
            <a:ext cx="2822769" cy="54158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116" y="2707330"/>
            <a:ext cx="1660163" cy="212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9929" y="3037247"/>
            <a:ext cx="1423670" cy="1833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" name="Table 34">
            <a:extLst>
              <a:ext uri="{FF2B5EF4-FFF2-40B4-BE49-F238E27FC236}">
                <a16:creationId xmlns:a16="http://schemas.microsoft.com/office/drawing/2014/main" id="{5F9BEE5B-AF38-2657-1DC4-16F395CF9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87185"/>
              </p:ext>
            </p:extLst>
          </p:nvPr>
        </p:nvGraphicFramePr>
        <p:xfrm>
          <a:off x="230129" y="5123080"/>
          <a:ext cx="6523752" cy="11272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15469">
                  <a:extLst>
                    <a:ext uri="{9D8B030D-6E8A-4147-A177-3AD203B41FA5}">
                      <a16:colId xmlns:a16="http://schemas.microsoft.com/office/drawing/2014/main" val="4123191111"/>
                    </a:ext>
                  </a:extLst>
                </a:gridCol>
                <a:gridCol w="815469">
                  <a:extLst>
                    <a:ext uri="{9D8B030D-6E8A-4147-A177-3AD203B41FA5}">
                      <a16:colId xmlns:a16="http://schemas.microsoft.com/office/drawing/2014/main" val="2501104345"/>
                    </a:ext>
                  </a:extLst>
                </a:gridCol>
                <a:gridCol w="815469">
                  <a:extLst>
                    <a:ext uri="{9D8B030D-6E8A-4147-A177-3AD203B41FA5}">
                      <a16:colId xmlns:a16="http://schemas.microsoft.com/office/drawing/2014/main" val="3173808009"/>
                    </a:ext>
                  </a:extLst>
                </a:gridCol>
                <a:gridCol w="815469">
                  <a:extLst>
                    <a:ext uri="{9D8B030D-6E8A-4147-A177-3AD203B41FA5}">
                      <a16:colId xmlns:a16="http://schemas.microsoft.com/office/drawing/2014/main" val="4291261142"/>
                    </a:ext>
                  </a:extLst>
                </a:gridCol>
                <a:gridCol w="815469">
                  <a:extLst>
                    <a:ext uri="{9D8B030D-6E8A-4147-A177-3AD203B41FA5}">
                      <a16:colId xmlns:a16="http://schemas.microsoft.com/office/drawing/2014/main" val="2909732564"/>
                    </a:ext>
                  </a:extLst>
                </a:gridCol>
                <a:gridCol w="815469">
                  <a:extLst>
                    <a:ext uri="{9D8B030D-6E8A-4147-A177-3AD203B41FA5}">
                      <a16:colId xmlns:a16="http://schemas.microsoft.com/office/drawing/2014/main" val="1197703374"/>
                    </a:ext>
                  </a:extLst>
                </a:gridCol>
                <a:gridCol w="815469">
                  <a:extLst>
                    <a:ext uri="{9D8B030D-6E8A-4147-A177-3AD203B41FA5}">
                      <a16:colId xmlns:a16="http://schemas.microsoft.com/office/drawing/2014/main" val="610383245"/>
                    </a:ext>
                  </a:extLst>
                </a:gridCol>
                <a:gridCol w="815469">
                  <a:extLst>
                    <a:ext uri="{9D8B030D-6E8A-4147-A177-3AD203B41FA5}">
                      <a16:colId xmlns:a16="http://schemas.microsoft.com/office/drawing/2014/main" val="2390227944"/>
                    </a:ext>
                  </a:extLst>
                </a:gridCol>
              </a:tblGrid>
              <a:tr h="222636">
                <a:tc gridSpan="8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300" b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TIMELINE- Florence Nightingale</a:t>
                      </a: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72233"/>
                  </a:ext>
                </a:extLst>
              </a:tr>
              <a:tr h="19772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1820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1837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1851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1853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1854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1856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1860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1910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814831066"/>
                  </a:ext>
                </a:extLst>
              </a:tr>
              <a:tr h="612914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Florence is born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on the 12</a:t>
                      </a:r>
                      <a:r>
                        <a:rPr lang="en-GB" sz="700" b="1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700" b="1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of May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She campaigned for better hospitals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She became a nurse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Crimean war broke out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Florence went to Turkey and ensured hospitals were clean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Crimean war ended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Nightingale training school for nurses was opened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Florence died on the 13</a:t>
                      </a:r>
                      <a:r>
                        <a:rPr lang="en-US" sz="700" b="1" i="0" u="none" strike="noStrike" kern="1200" baseline="300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August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129281315"/>
                  </a:ext>
                </a:extLst>
              </a:tr>
            </a:tbl>
          </a:graphicData>
        </a:graphic>
      </p:graphicFrame>
      <p:graphicFrame>
        <p:nvGraphicFramePr>
          <p:cNvPr id="22" name="Table 34">
            <a:extLst>
              <a:ext uri="{FF2B5EF4-FFF2-40B4-BE49-F238E27FC236}">
                <a16:creationId xmlns:a16="http://schemas.microsoft.com/office/drawing/2014/main" id="{5F9BEE5B-AF38-2657-1DC4-16F395CF9C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687185"/>
              </p:ext>
            </p:extLst>
          </p:nvPr>
        </p:nvGraphicFramePr>
        <p:xfrm>
          <a:off x="3715716" y="3005751"/>
          <a:ext cx="3083440" cy="15817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16688">
                  <a:extLst>
                    <a:ext uri="{9D8B030D-6E8A-4147-A177-3AD203B41FA5}">
                      <a16:colId xmlns:a16="http://schemas.microsoft.com/office/drawing/2014/main" val="4123191111"/>
                    </a:ext>
                  </a:extLst>
                </a:gridCol>
                <a:gridCol w="616688">
                  <a:extLst>
                    <a:ext uri="{9D8B030D-6E8A-4147-A177-3AD203B41FA5}">
                      <a16:colId xmlns:a16="http://schemas.microsoft.com/office/drawing/2014/main" val="2501104345"/>
                    </a:ext>
                  </a:extLst>
                </a:gridCol>
                <a:gridCol w="616688">
                  <a:extLst>
                    <a:ext uri="{9D8B030D-6E8A-4147-A177-3AD203B41FA5}">
                      <a16:colId xmlns:a16="http://schemas.microsoft.com/office/drawing/2014/main" val="3173808009"/>
                    </a:ext>
                  </a:extLst>
                </a:gridCol>
                <a:gridCol w="616688">
                  <a:extLst>
                    <a:ext uri="{9D8B030D-6E8A-4147-A177-3AD203B41FA5}">
                      <a16:colId xmlns:a16="http://schemas.microsoft.com/office/drawing/2014/main" val="4291261142"/>
                    </a:ext>
                  </a:extLst>
                </a:gridCol>
                <a:gridCol w="616688">
                  <a:extLst>
                    <a:ext uri="{9D8B030D-6E8A-4147-A177-3AD203B41FA5}">
                      <a16:colId xmlns:a16="http://schemas.microsoft.com/office/drawing/2014/main" val="2909732564"/>
                    </a:ext>
                  </a:extLst>
                </a:gridCol>
              </a:tblGrid>
              <a:tr h="371186">
                <a:tc gridSpan="5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300" b="1" u="non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  <a:cs typeface="+mn-cs"/>
                        </a:rPr>
                        <a:t>TIMELINE- Edith Cavell</a:t>
                      </a:r>
                    </a:p>
                  </a:txBody>
                  <a:tcPr marL="74295" marR="74295" marT="37148" marB="37148"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272233"/>
                  </a:ext>
                </a:extLst>
              </a:tr>
              <a:tr h="32965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1865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1897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1914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1915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D72A07"/>
                          </a:solidFill>
                          <a:latin typeface="Century Gothic" panose="020B0502020202020204" pitchFamily="34" charset="0"/>
                        </a:rPr>
                        <a:t>1915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814831066"/>
                  </a:ext>
                </a:extLst>
              </a:tr>
              <a:tr h="880902"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Born 4</a:t>
                      </a:r>
                      <a:r>
                        <a:rPr lang="en-GB" sz="700" b="1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</a:t>
                      </a:r>
                      <a:r>
                        <a:rPr lang="en-GB" sz="7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December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She worked as a nurse during a deadly typhoid outbreak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She went to Belgium to help WW1 victims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She was discovered sheltering allied soldiers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Executed for treason 12</a:t>
                      </a:r>
                      <a:r>
                        <a:rPr lang="en-US" sz="700" b="1" i="0" u="none" strike="noStrike" kern="1200" baseline="3000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700" b="1" i="0" u="none" strike="noStrike" kern="1200" baseline="0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October</a:t>
                      </a:r>
                      <a:endParaRPr lang="en-GB" sz="7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129281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04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Props1.xml><?xml version="1.0" encoding="utf-8"?>
<ds:datastoreItem xmlns:ds="http://schemas.openxmlformats.org/officeDocument/2006/customXml" ds:itemID="{78216259-654B-4239-965F-9F7CD48C5A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A3231D-8489-4BA4-ABDF-0B64D6C46F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9690c-def7-4262-a2a7-c674cb9a0db9"/>
    <ds:schemaRef ds:uri="54d3de96-1e39-49c4-81c1-27b5a60193ca"/>
    <ds:schemaRef ds:uri="b42ab54c-3ccc-420f-9dec-d8557292f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958B5B-1CEF-4AF3-BA62-A982056F8A2A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912</TotalTime>
  <Words>272</Words>
  <Application>Microsoft Office PowerPoint</Application>
  <PresentationFormat>A4 Paper (210x297 mm)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75</cp:revision>
  <dcterms:created xsi:type="dcterms:W3CDTF">2023-06-04T13:12:37Z</dcterms:created>
  <dcterms:modified xsi:type="dcterms:W3CDTF">2023-09-29T16:37:33Z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</Properties>
</file>