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333" r:id="rId3"/>
    <p:sldId id="298" r:id="rId4"/>
    <p:sldId id="280" r:id="rId5"/>
    <p:sldId id="285" r:id="rId6"/>
    <p:sldId id="306" r:id="rId7"/>
    <p:sldId id="324" r:id="rId8"/>
    <p:sldId id="328" r:id="rId9"/>
    <p:sldId id="322" r:id="rId10"/>
    <p:sldId id="308" r:id="rId11"/>
    <p:sldId id="309" r:id="rId12"/>
    <p:sldId id="305" r:id="rId13"/>
    <p:sldId id="329" r:id="rId14"/>
    <p:sldId id="335" r:id="rId15"/>
    <p:sldId id="296" r:id="rId16"/>
    <p:sldId id="311" r:id="rId17"/>
    <p:sldId id="326" r:id="rId18"/>
    <p:sldId id="323" r:id="rId19"/>
    <p:sldId id="310" r:id="rId20"/>
    <p:sldId id="258" r:id="rId21"/>
    <p:sldId id="284" r:id="rId22"/>
    <p:sldId id="288" r:id="rId23"/>
    <p:sldId id="259" r:id="rId24"/>
    <p:sldId id="265" r:id="rId25"/>
    <p:sldId id="268" r:id="rId26"/>
    <p:sldId id="270" r:id="rId27"/>
    <p:sldId id="301" r:id="rId28"/>
    <p:sldId id="317" r:id="rId29"/>
    <p:sldId id="334" r:id="rId30"/>
    <p:sldId id="271" r:id="rId31"/>
    <p:sldId id="321" r:id="rId32"/>
    <p:sldId id="314" r:id="rId33"/>
    <p:sldId id="289" r:id="rId34"/>
    <p:sldId id="290" r:id="rId35"/>
    <p:sldId id="338" r:id="rId36"/>
    <p:sldId id="336" r:id="rId37"/>
    <p:sldId id="275" r:id="rId38"/>
    <p:sldId id="292" r:id="rId39"/>
    <p:sldId id="319" r:id="rId40"/>
    <p:sldId id="273" r:id="rId41"/>
    <p:sldId id="276" r:id="rId42"/>
    <p:sldId id="337" r:id="rId43"/>
    <p:sldId id="28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B54DA-33B1-4AA5-AD9F-B8A33A361BC8}" v="36" dt="2022-09-07T11:54:30.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4"/>
    <p:restoredTop sz="91339" autoAdjust="0"/>
  </p:normalViewPr>
  <p:slideViewPr>
    <p:cSldViewPr>
      <p:cViewPr varScale="1">
        <p:scale>
          <a:sx n="104" d="100"/>
          <a:sy n="104" d="100"/>
        </p:scale>
        <p:origin x="16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7FAB8-576D-41FC-8D20-14A9F74220D8}" type="datetimeFigureOut">
              <a:rPr lang="en-GB" smtClean="0"/>
              <a:t>10/09/2023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D104F-6B2C-4115-A21E-ED365DDFE385}" type="slidenum">
              <a:rPr lang="en-GB" smtClean="0"/>
              <a:t>‹#›</a:t>
            </a:fld>
            <a:endParaRPr lang="en-GB"/>
          </a:p>
        </p:txBody>
      </p:sp>
    </p:spTree>
    <p:extLst>
      <p:ext uri="{BB962C8B-B14F-4D97-AF65-F5344CB8AC3E}">
        <p14:creationId xmlns:p14="http://schemas.microsoft.com/office/powerpoint/2010/main" val="131984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D104F-6B2C-4115-A21E-ED365DDFE385}" type="slidenum">
              <a:rPr lang="en-GB" smtClean="0"/>
              <a:t>9</a:t>
            </a:fld>
            <a:endParaRPr lang="en-GB"/>
          </a:p>
        </p:txBody>
      </p:sp>
    </p:spTree>
    <p:extLst>
      <p:ext uri="{BB962C8B-B14F-4D97-AF65-F5344CB8AC3E}">
        <p14:creationId xmlns:p14="http://schemas.microsoft.com/office/powerpoint/2010/main" val="401406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D104F-6B2C-4115-A21E-ED365DDFE385}" type="slidenum">
              <a:rPr lang="en-GB" smtClean="0"/>
              <a:t>12</a:t>
            </a:fld>
            <a:endParaRPr lang="en-GB"/>
          </a:p>
        </p:txBody>
      </p:sp>
    </p:spTree>
    <p:extLst>
      <p:ext uri="{BB962C8B-B14F-4D97-AF65-F5344CB8AC3E}">
        <p14:creationId xmlns:p14="http://schemas.microsoft.com/office/powerpoint/2010/main" val="262354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69006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A1E8D5-C650-4A7E-ACC2-81701090AAE4}" type="datetimeFigureOut">
              <a:rPr lang="en-GB" smtClean="0"/>
              <a:t>10/09/2023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42879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427592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0408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63823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11824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69391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10671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4927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56825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83638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9A1E8D5-C650-4A7E-ACC2-81701090AAE4}" type="datetimeFigureOut">
              <a:rPr lang="en-GB" smtClean="0"/>
              <a:t>10/09/2023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248345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9A1E8D5-C650-4A7E-ACC2-81701090AAE4}" type="datetimeFigureOut">
              <a:rPr lang="en-GB" smtClean="0"/>
              <a:t>10/09/2023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25930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06736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73701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D9A1E8D5-C650-4A7E-ACC2-81701090AAE4}" type="datetimeFigureOut">
              <a:rPr lang="en-GB" smtClean="0"/>
              <a:t>10/09/2023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16007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A1E8D5-C650-4A7E-ACC2-81701090AAE4}" type="datetimeFigureOut">
              <a:rPr lang="en-GB" smtClean="0"/>
              <a:t>10/09/2023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424409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A1E8D5-C650-4A7E-ACC2-81701090AAE4}" type="datetimeFigureOut">
              <a:rPr lang="en-GB" smtClean="0"/>
              <a:t>10/09/2023</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F663A3-E86E-4552-8745-37262ED61572}" type="slidenum">
              <a:rPr lang="en-GB" smtClean="0"/>
              <a:t>‹#›</a:t>
            </a:fld>
            <a:endParaRPr lang="en-GB"/>
          </a:p>
        </p:txBody>
      </p:sp>
    </p:spTree>
    <p:extLst>
      <p:ext uri="{BB962C8B-B14F-4D97-AF65-F5344CB8AC3E}">
        <p14:creationId xmlns:p14="http://schemas.microsoft.com/office/powerpoint/2010/main" val="69955962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ewisham.gov.uk/myservices/education/schools/school-admission/applying-to-start-secondary-schoo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lewisham.gov.uk/myservices/education/schools/school-admission/applying-to-start-secondary-school/essential-tip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ewisham.gov.uk/myservices/education/schools/school-admission" TargetMode="External"/><Relationship Id="rId2" Type="http://schemas.openxmlformats.org/officeDocument/2006/relationships/hyperlink" Target="http://www.southwark.gov.uk/schooladmissions"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eadmissions.org.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bing.com/images/search?q=choice&amp;view=detailv2&amp;&amp;id=77B7E849636606A3D0D11F1DA5F123E6264CD01C&amp;selectedIndex=40&amp;ccid=cvX0bxu1&amp;simid=607996503614819584&amp;thid=OIP.M72f5f46f1bb55b9e508741e214ce82f0o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ias@southwark.gov.uk" TargetMode="External"/><Relationship Id="rId2" Type="http://schemas.openxmlformats.org/officeDocument/2006/relationships/hyperlink" Target="https://calendly.com/southwarkiass"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localoffer.southwark.gov.u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v.uk/government/organisations/ofste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schools.admissions@southwark.gov.u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schooladmissions@lewisham.gov.u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outhwark.gov.uk/schools-and-education/school-admissions/secondary-admissions/secondary-schools-open-days-and-evening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836712"/>
            <a:ext cx="7772400" cy="1470025"/>
          </a:xfrm>
          <a:solidFill>
            <a:schemeClr val="bg2">
              <a:lumMod val="90000"/>
            </a:schemeClr>
          </a:solidFill>
        </p:spPr>
        <p:txBody>
          <a:bodyPr>
            <a:normAutofit fontScale="90000"/>
          </a:bodyPr>
          <a:lstStyle/>
          <a:p>
            <a:r>
              <a:rPr lang="en-GB" dirty="0">
                <a:latin typeface="Century Gothic" panose="020B0502020202020204" pitchFamily="34" charset="0"/>
              </a:rPr>
              <a:t>Secondary School Applications </a:t>
            </a:r>
          </a:p>
        </p:txBody>
      </p:sp>
      <p:sp>
        <p:nvSpPr>
          <p:cNvPr id="3" name="Subtitle 2"/>
          <p:cNvSpPr>
            <a:spLocks noGrp="1"/>
          </p:cNvSpPr>
          <p:nvPr>
            <p:ph type="subTitle" idx="1"/>
          </p:nvPr>
        </p:nvSpPr>
        <p:spPr>
          <a:xfrm>
            <a:off x="1403648" y="4725144"/>
            <a:ext cx="6400800" cy="1201688"/>
          </a:xfrm>
        </p:spPr>
        <p:txBody>
          <a:bodyPr>
            <a:normAutofit/>
          </a:bodyPr>
          <a:lstStyle/>
          <a:p>
            <a:r>
              <a:rPr lang="en-GB" sz="2800" dirty="0">
                <a:solidFill>
                  <a:schemeClr val="tx1"/>
                </a:solidFill>
                <a:latin typeface="Century Gothic" panose="020B0502020202020204" pitchFamily="34" charset="0"/>
              </a:rPr>
              <a:t>Transfer date September 2023</a:t>
            </a:r>
          </a:p>
        </p:txBody>
      </p:sp>
      <p:pic>
        <p:nvPicPr>
          <p:cNvPr id="7170" name="Picture 2" descr="School ad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4572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2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Picture 6">
            <a:extLst>
              <a:ext uri="{FF2B5EF4-FFF2-40B4-BE49-F238E27FC236}">
                <a16:creationId xmlns:a16="http://schemas.microsoft.com/office/drawing/2014/main" id="{457B4A7B-AEEE-D19F-1561-8332AF9D83C2}"/>
              </a:ext>
            </a:extLst>
          </p:cNvPr>
          <p:cNvPicPr>
            <a:picLocks noChangeAspect="1"/>
          </p:cNvPicPr>
          <p:nvPr/>
        </p:nvPicPr>
        <p:blipFill>
          <a:blip r:embed="rId2"/>
          <a:stretch>
            <a:fillRect/>
          </a:stretch>
        </p:blipFill>
        <p:spPr>
          <a:xfrm>
            <a:off x="179512" y="404664"/>
            <a:ext cx="8712968" cy="6178698"/>
          </a:xfrm>
          <a:prstGeom prst="rect">
            <a:avLst/>
          </a:prstGeom>
        </p:spPr>
      </p:pic>
      <p:sp>
        <p:nvSpPr>
          <p:cNvPr id="3" name="TextBox 2">
            <a:extLst>
              <a:ext uri="{FF2B5EF4-FFF2-40B4-BE49-F238E27FC236}">
                <a16:creationId xmlns:a16="http://schemas.microsoft.com/office/drawing/2014/main" id="{EC589388-C891-2194-FB00-D8ADAE367F23}"/>
              </a:ext>
            </a:extLst>
          </p:cNvPr>
          <p:cNvSpPr txBox="1"/>
          <p:nvPr/>
        </p:nvSpPr>
        <p:spPr>
          <a:xfrm>
            <a:off x="4283968" y="5229200"/>
            <a:ext cx="2592288" cy="369332"/>
          </a:xfrm>
          <a:prstGeom prst="rect">
            <a:avLst/>
          </a:prstGeom>
          <a:solidFill>
            <a:srgbClr val="C00000"/>
          </a:solidFill>
        </p:spPr>
        <p:txBody>
          <a:bodyPr wrap="square" rtlCol="0">
            <a:spAutoFit/>
          </a:bodyPr>
          <a:lstStyle/>
          <a:p>
            <a:r>
              <a:rPr lang="en-GB" dirty="0"/>
              <a:t>Or ask you to register</a:t>
            </a:r>
          </a:p>
        </p:txBody>
      </p:sp>
      <p:cxnSp>
        <p:nvCxnSpPr>
          <p:cNvPr id="5" name="Straight Arrow Connector 4">
            <a:extLst>
              <a:ext uri="{FF2B5EF4-FFF2-40B4-BE49-F238E27FC236}">
                <a16:creationId xmlns:a16="http://schemas.microsoft.com/office/drawing/2014/main" id="{53C4B825-70A7-1B76-ADD3-D79033484910}"/>
              </a:ext>
            </a:extLst>
          </p:cNvPr>
          <p:cNvCxnSpPr/>
          <p:nvPr/>
        </p:nvCxnSpPr>
        <p:spPr>
          <a:xfrm flipH="1">
            <a:off x="1619672" y="5661248"/>
            <a:ext cx="2664296" cy="3600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879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732239" y="3429000"/>
            <a:ext cx="2194145"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Some websites have admissions video- </a:t>
            </a:r>
            <a:r>
              <a:rPr lang="en-GB" sz="2000" dirty="0" err="1">
                <a:latin typeface="Century Gothic" panose="020B0502020202020204" pitchFamily="34" charset="0"/>
              </a:rPr>
              <a:t>e.g</a:t>
            </a:r>
            <a:r>
              <a:rPr lang="en-GB" sz="2000" dirty="0">
                <a:latin typeface="Century Gothic" panose="020B0502020202020204" pitchFamily="34" charset="0"/>
              </a:rPr>
              <a:t> Haberdasher’s Academy Trust</a:t>
            </a:r>
          </a:p>
        </p:txBody>
      </p:sp>
      <p:pic>
        <p:nvPicPr>
          <p:cNvPr id="4" name="Picture 3">
            <a:extLst>
              <a:ext uri="{FF2B5EF4-FFF2-40B4-BE49-F238E27FC236}">
                <a16:creationId xmlns:a16="http://schemas.microsoft.com/office/drawing/2014/main" id="{9A44D280-8504-BA1C-8753-18DF8A1EF38D}"/>
              </a:ext>
            </a:extLst>
          </p:cNvPr>
          <p:cNvPicPr>
            <a:picLocks noChangeAspect="1"/>
          </p:cNvPicPr>
          <p:nvPr/>
        </p:nvPicPr>
        <p:blipFill>
          <a:blip r:embed="rId2"/>
          <a:stretch>
            <a:fillRect/>
          </a:stretch>
        </p:blipFill>
        <p:spPr>
          <a:xfrm>
            <a:off x="257841" y="116632"/>
            <a:ext cx="6419052" cy="5751839"/>
          </a:xfrm>
          <a:prstGeom prst="rect">
            <a:avLst/>
          </a:prstGeom>
        </p:spPr>
      </p:pic>
    </p:spTree>
    <p:extLst>
      <p:ext uri="{BB962C8B-B14F-4D97-AF65-F5344CB8AC3E}">
        <p14:creationId xmlns:p14="http://schemas.microsoft.com/office/powerpoint/2010/main" val="405496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DFCB9-5610-B8FB-B422-20F0A9EC470C}"/>
              </a:ext>
            </a:extLst>
          </p:cNvPr>
          <p:cNvPicPr>
            <a:picLocks noChangeAspect="1"/>
          </p:cNvPicPr>
          <p:nvPr/>
        </p:nvPicPr>
        <p:blipFill>
          <a:blip r:embed="rId3"/>
          <a:stretch>
            <a:fillRect/>
          </a:stretch>
        </p:blipFill>
        <p:spPr>
          <a:xfrm>
            <a:off x="45546" y="739572"/>
            <a:ext cx="9144000" cy="6125750"/>
          </a:xfrm>
          <a:prstGeom prst="rect">
            <a:avLst/>
          </a:prstGeom>
        </p:spPr>
      </p:pic>
      <p:sp>
        <p:nvSpPr>
          <p:cNvPr id="6" name="Rounded Rectangle 2">
            <a:extLst>
              <a:ext uri="{FF2B5EF4-FFF2-40B4-BE49-F238E27FC236}">
                <a16:creationId xmlns:a16="http://schemas.microsoft.com/office/drawing/2014/main" id="{224FE46C-38D4-C317-3983-537A0C27FBB1}"/>
              </a:ext>
            </a:extLst>
          </p:cNvPr>
          <p:cNvSpPr/>
          <p:nvPr/>
        </p:nvSpPr>
        <p:spPr>
          <a:xfrm>
            <a:off x="179512" y="3068960"/>
            <a:ext cx="2016224"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Page 53 of the brochure provides a map setting out the secondary schools within the borough.</a:t>
            </a:r>
          </a:p>
        </p:txBody>
      </p:sp>
      <p:sp>
        <p:nvSpPr>
          <p:cNvPr id="2" name="TextBox 1">
            <a:extLst>
              <a:ext uri="{FF2B5EF4-FFF2-40B4-BE49-F238E27FC236}">
                <a16:creationId xmlns:a16="http://schemas.microsoft.com/office/drawing/2014/main" id="{0FDA8137-EE1E-386F-ED4C-A00BF441F7B3}"/>
              </a:ext>
            </a:extLst>
          </p:cNvPr>
          <p:cNvSpPr txBox="1"/>
          <p:nvPr/>
        </p:nvSpPr>
        <p:spPr>
          <a:xfrm>
            <a:off x="589730" y="286361"/>
            <a:ext cx="8712968" cy="369332"/>
          </a:xfrm>
          <a:prstGeom prst="rect">
            <a:avLst/>
          </a:prstGeom>
          <a:noFill/>
        </p:spPr>
        <p:txBody>
          <a:bodyPr wrap="square" rtlCol="0">
            <a:spAutoFit/>
          </a:bodyPr>
          <a:lstStyle/>
          <a:p>
            <a:r>
              <a:rPr lang="en-GB" dirty="0"/>
              <a:t>Consider how your child is going to travel to their new school.</a:t>
            </a:r>
          </a:p>
        </p:txBody>
      </p:sp>
    </p:spTree>
    <p:extLst>
      <p:ext uri="{BB962C8B-B14F-4D97-AF65-F5344CB8AC3E}">
        <p14:creationId xmlns:p14="http://schemas.microsoft.com/office/powerpoint/2010/main" val="284998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7DC800-6271-FF40-9626-1ABBDF057635}"/>
              </a:ext>
            </a:extLst>
          </p:cNvPr>
          <p:cNvPicPr>
            <a:picLocks noChangeAspect="1"/>
          </p:cNvPicPr>
          <p:nvPr/>
        </p:nvPicPr>
        <p:blipFill>
          <a:blip r:embed="rId2"/>
          <a:stretch>
            <a:fillRect/>
          </a:stretch>
        </p:blipFill>
        <p:spPr>
          <a:xfrm>
            <a:off x="0" y="16380"/>
            <a:ext cx="5508104" cy="6941012"/>
          </a:xfrm>
          <a:prstGeom prst="rect">
            <a:avLst/>
          </a:prstGeom>
        </p:spPr>
      </p:pic>
      <p:sp>
        <p:nvSpPr>
          <p:cNvPr id="8" name="Rounded Rectangle 2">
            <a:extLst>
              <a:ext uri="{FF2B5EF4-FFF2-40B4-BE49-F238E27FC236}">
                <a16:creationId xmlns:a16="http://schemas.microsoft.com/office/drawing/2014/main" id="{364350AA-59FB-7C0A-4C8A-3459B845DB37}"/>
              </a:ext>
            </a:extLst>
          </p:cNvPr>
          <p:cNvSpPr/>
          <p:nvPr/>
        </p:nvSpPr>
        <p:spPr>
          <a:xfrm>
            <a:off x="6156176" y="1628800"/>
            <a:ext cx="201622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Page 1 of the Lewisham brochure.</a:t>
            </a:r>
          </a:p>
        </p:txBody>
      </p:sp>
    </p:spTree>
    <p:extLst>
      <p:ext uri="{BB962C8B-B14F-4D97-AF65-F5344CB8AC3E}">
        <p14:creationId xmlns:p14="http://schemas.microsoft.com/office/powerpoint/2010/main" val="44062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C0D3-4B14-A60B-5541-4122D3F18E74}"/>
              </a:ext>
            </a:extLst>
          </p:cNvPr>
          <p:cNvSpPr>
            <a:spLocks noGrp="1"/>
          </p:cNvSpPr>
          <p:nvPr>
            <p:ph type="title"/>
          </p:nvPr>
        </p:nvSpPr>
        <p:spPr>
          <a:xfrm>
            <a:off x="683568" y="52725"/>
            <a:ext cx="8352928" cy="648072"/>
          </a:xfrm>
        </p:spPr>
        <p:txBody>
          <a:bodyPr>
            <a:normAutofit fontScale="90000"/>
          </a:bodyPr>
          <a:lstStyle/>
          <a:p>
            <a:r>
              <a:rPr lang="en-GB" dirty="0"/>
              <a:t>You can find schools across the country using the link on </a:t>
            </a:r>
            <a:r>
              <a:rPr lang="en-GB" dirty="0" err="1"/>
              <a:t>eAdmissions</a:t>
            </a:r>
            <a:endParaRPr lang="en-GB" dirty="0"/>
          </a:p>
        </p:txBody>
      </p:sp>
      <p:pic>
        <p:nvPicPr>
          <p:cNvPr id="5" name="Content Placeholder 4">
            <a:extLst>
              <a:ext uri="{FF2B5EF4-FFF2-40B4-BE49-F238E27FC236}">
                <a16:creationId xmlns:a16="http://schemas.microsoft.com/office/drawing/2014/main" id="{DD136D9E-47C8-C628-03EE-8EC9F8B9FB0E}"/>
              </a:ext>
            </a:extLst>
          </p:cNvPr>
          <p:cNvPicPr>
            <a:picLocks noGrp="1" noChangeAspect="1"/>
          </p:cNvPicPr>
          <p:nvPr>
            <p:ph idx="1"/>
          </p:nvPr>
        </p:nvPicPr>
        <p:blipFill>
          <a:blip r:embed="rId2"/>
          <a:stretch>
            <a:fillRect/>
          </a:stretch>
        </p:blipFill>
        <p:spPr>
          <a:xfrm>
            <a:off x="827584" y="2780928"/>
            <a:ext cx="6710056" cy="4195762"/>
          </a:xfrm>
        </p:spPr>
      </p:pic>
      <p:pic>
        <p:nvPicPr>
          <p:cNvPr id="7" name="Picture 6">
            <a:extLst>
              <a:ext uri="{FF2B5EF4-FFF2-40B4-BE49-F238E27FC236}">
                <a16:creationId xmlns:a16="http://schemas.microsoft.com/office/drawing/2014/main" id="{75D6F8E3-30D6-CD78-C0AA-90685C359CDC}"/>
              </a:ext>
            </a:extLst>
          </p:cNvPr>
          <p:cNvPicPr>
            <a:picLocks noChangeAspect="1"/>
          </p:cNvPicPr>
          <p:nvPr/>
        </p:nvPicPr>
        <p:blipFill>
          <a:blip r:embed="rId3"/>
          <a:stretch>
            <a:fillRect/>
          </a:stretch>
        </p:blipFill>
        <p:spPr>
          <a:xfrm>
            <a:off x="179512" y="2209019"/>
            <a:ext cx="6840760" cy="1376463"/>
          </a:xfrm>
          <a:prstGeom prst="rect">
            <a:avLst/>
          </a:prstGeom>
        </p:spPr>
      </p:pic>
      <p:cxnSp>
        <p:nvCxnSpPr>
          <p:cNvPr id="9" name="Straight Arrow Connector 8">
            <a:extLst>
              <a:ext uri="{FF2B5EF4-FFF2-40B4-BE49-F238E27FC236}">
                <a16:creationId xmlns:a16="http://schemas.microsoft.com/office/drawing/2014/main" id="{E63BCA12-4FAB-73AA-9722-9C2E4124766B}"/>
              </a:ext>
            </a:extLst>
          </p:cNvPr>
          <p:cNvCxnSpPr/>
          <p:nvPr/>
        </p:nvCxnSpPr>
        <p:spPr>
          <a:xfrm flipH="1">
            <a:off x="6012160" y="1404465"/>
            <a:ext cx="1656184" cy="4403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6549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D31A77-782A-4162-AA71-B300B613A6E4}"/>
              </a:ext>
            </a:extLst>
          </p:cNvPr>
          <p:cNvSpPr txBox="1"/>
          <p:nvPr/>
        </p:nvSpPr>
        <p:spPr>
          <a:xfrm>
            <a:off x="289713" y="229375"/>
            <a:ext cx="7550888" cy="1200329"/>
          </a:xfrm>
          <a:prstGeom prst="rect">
            <a:avLst/>
          </a:prstGeom>
          <a:noFill/>
        </p:spPr>
        <p:txBody>
          <a:bodyPr wrap="square" rtlCol="0">
            <a:spAutoFit/>
          </a:bodyPr>
          <a:lstStyle/>
          <a:p>
            <a:pPr algn="ctr"/>
            <a:r>
              <a:rPr lang="en-GB" sz="3600" dirty="0">
                <a:latin typeface="Century Gothic" panose="020B0502020202020204" pitchFamily="34" charset="0"/>
              </a:rPr>
              <a:t>Local Authority Websites and contact details</a:t>
            </a:r>
          </a:p>
        </p:txBody>
      </p:sp>
      <p:sp>
        <p:nvSpPr>
          <p:cNvPr id="4" name="Rounded Rectangle 3"/>
          <p:cNvSpPr/>
          <p:nvPr/>
        </p:nvSpPr>
        <p:spPr>
          <a:xfrm>
            <a:off x="227784" y="1415067"/>
            <a:ext cx="4104456" cy="2445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latin typeface="Century Gothic" panose="020B0502020202020204" pitchFamily="34" charset="0"/>
              </a:rPr>
              <a:t>Website link for Lewisham secondary school admissions:</a:t>
            </a:r>
          </a:p>
          <a:p>
            <a:pPr algn="ctr"/>
            <a:r>
              <a:rPr lang="en-GB" sz="2000" dirty="0">
                <a:solidFill>
                  <a:schemeClr val="tx1"/>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https://lewisham.gov.uk/myservices/education/schools/school-admission/applying-to-start-secondary-school</a:t>
            </a:r>
            <a:endParaRPr lang="en-GB" sz="2000" dirty="0">
              <a:solidFill>
                <a:schemeClr val="tx1"/>
              </a:solidFill>
              <a:latin typeface="Century Gothic" panose="020B0502020202020204" pitchFamily="34" charset="0"/>
            </a:endParaRPr>
          </a:p>
          <a:p>
            <a:pPr algn="ctr"/>
            <a:endParaRPr lang="en-GB" sz="2000" dirty="0">
              <a:latin typeface="Century Gothic" panose="020B0502020202020204" pitchFamily="34" charset="0"/>
            </a:endParaRPr>
          </a:p>
        </p:txBody>
      </p:sp>
      <p:pic>
        <p:nvPicPr>
          <p:cNvPr id="5" name="Picture 4">
            <a:extLst>
              <a:ext uri="{FF2B5EF4-FFF2-40B4-BE49-F238E27FC236}">
                <a16:creationId xmlns:a16="http://schemas.microsoft.com/office/drawing/2014/main" id="{B7A8C470-CADC-98BF-1C06-1AA0782B0E51}"/>
              </a:ext>
            </a:extLst>
          </p:cNvPr>
          <p:cNvPicPr>
            <a:picLocks noChangeAspect="1"/>
          </p:cNvPicPr>
          <p:nvPr/>
        </p:nvPicPr>
        <p:blipFill>
          <a:blip r:embed="rId3"/>
          <a:stretch>
            <a:fillRect/>
          </a:stretch>
        </p:blipFill>
        <p:spPr>
          <a:xfrm>
            <a:off x="289713" y="4094621"/>
            <a:ext cx="4042527" cy="2534004"/>
          </a:xfrm>
          <a:prstGeom prst="rect">
            <a:avLst/>
          </a:prstGeom>
        </p:spPr>
      </p:pic>
      <p:pic>
        <p:nvPicPr>
          <p:cNvPr id="8" name="Picture 7">
            <a:extLst>
              <a:ext uri="{FF2B5EF4-FFF2-40B4-BE49-F238E27FC236}">
                <a16:creationId xmlns:a16="http://schemas.microsoft.com/office/drawing/2014/main" id="{6A6EBD1D-C927-12E3-73C6-6F13ADD4D941}"/>
              </a:ext>
            </a:extLst>
          </p:cNvPr>
          <p:cNvPicPr>
            <a:picLocks noChangeAspect="1"/>
          </p:cNvPicPr>
          <p:nvPr/>
        </p:nvPicPr>
        <p:blipFill>
          <a:blip r:embed="rId4"/>
          <a:stretch>
            <a:fillRect/>
          </a:stretch>
        </p:blipFill>
        <p:spPr>
          <a:xfrm>
            <a:off x="5464711" y="4002753"/>
            <a:ext cx="3328688" cy="2640509"/>
          </a:xfrm>
          <a:prstGeom prst="rect">
            <a:avLst/>
          </a:prstGeom>
        </p:spPr>
      </p:pic>
      <p:sp>
        <p:nvSpPr>
          <p:cNvPr id="9" name="Rounded Rectangle 3">
            <a:extLst>
              <a:ext uri="{FF2B5EF4-FFF2-40B4-BE49-F238E27FC236}">
                <a16:creationId xmlns:a16="http://schemas.microsoft.com/office/drawing/2014/main" id="{A2E1FD0B-0495-F5A5-87E6-D8841A81F4E1}"/>
              </a:ext>
            </a:extLst>
          </p:cNvPr>
          <p:cNvSpPr/>
          <p:nvPr/>
        </p:nvSpPr>
        <p:spPr>
          <a:xfrm>
            <a:off x="4937016" y="1415067"/>
            <a:ext cx="3979202" cy="2445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latin typeface="Century Gothic" panose="020B0502020202020204" pitchFamily="34" charset="0"/>
              </a:rPr>
              <a:t>Website link for Southwark secondary school admissions:</a:t>
            </a:r>
          </a:p>
          <a:p>
            <a:pPr algn="ctr"/>
            <a:r>
              <a:rPr lang="en-GB" sz="2000" dirty="0">
                <a:latin typeface="Century Gothic" panose="020B0502020202020204" pitchFamily="34" charset="0"/>
              </a:rPr>
              <a:t>https://www.southwark.gov.uk/schools-and-education/school-admissions/secondary-admissions</a:t>
            </a:r>
          </a:p>
        </p:txBody>
      </p:sp>
    </p:spTree>
    <p:extLst>
      <p:ext uri="{BB962C8B-B14F-4D97-AF65-F5344CB8AC3E}">
        <p14:creationId xmlns:p14="http://schemas.microsoft.com/office/powerpoint/2010/main" val="412400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33"/>
            <a:ext cx="8640960" cy="1143000"/>
          </a:xfrm>
        </p:spPr>
        <p:txBody>
          <a:bodyPr>
            <a:noAutofit/>
          </a:bodyPr>
          <a:lstStyle/>
          <a:p>
            <a:r>
              <a:rPr lang="en-GB" sz="3000" dirty="0">
                <a:latin typeface="Century Gothic" panose="020B0502020202020204" pitchFamily="34" charset="0"/>
              </a:rPr>
              <a:t>Links are easy to find on the LA website</a:t>
            </a:r>
          </a:p>
        </p:txBody>
      </p:sp>
      <p:pic>
        <p:nvPicPr>
          <p:cNvPr id="11" name="Picture 10">
            <a:extLst>
              <a:ext uri="{FF2B5EF4-FFF2-40B4-BE49-F238E27FC236}">
                <a16:creationId xmlns:a16="http://schemas.microsoft.com/office/drawing/2014/main" id="{96CEE958-D75C-6F56-DFE1-1F604CBBA05A}"/>
              </a:ext>
            </a:extLst>
          </p:cNvPr>
          <p:cNvPicPr>
            <a:picLocks noChangeAspect="1"/>
          </p:cNvPicPr>
          <p:nvPr/>
        </p:nvPicPr>
        <p:blipFill>
          <a:blip r:embed="rId2"/>
          <a:stretch>
            <a:fillRect/>
          </a:stretch>
        </p:blipFill>
        <p:spPr>
          <a:xfrm>
            <a:off x="176916" y="2344216"/>
            <a:ext cx="4757719" cy="4157686"/>
          </a:xfrm>
          <a:prstGeom prst="rect">
            <a:avLst/>
          </a:prstGeom>
        </p:spPr>
      </p:pic>
      <p:cxnSp>
        <p:nvCxnSpPr>
          <p:cNvPr id="13" name="Straight Arrow Connector 12">
            <a:extLst>
              <a:ext uri="{FF2B5EF4-FFF2-40B4-BE49-F238E27FC236}">
                <a16:creationId xmlns:a16="http://schemas.microsoft.com/office/drawing/2014/main" id="{7AF135DB-C446-02C2-568E-03E42E657EE1}"/>
              </a:ext>
            </a:extLst>
          </p:cNvPr>
          <p:cNvCxnSpPr/>
          <p:nvPr/>
        </p:nvCxnSpPr>
        <p:spPr>
          <a:xfrm flipH="1">
            <a:off x="301417" y="1714010"/>
            <a:ext cx="216024" cy="9361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7E02508F-5ECD-A362-F72E-AF2589EFFBE0}"/>
              </a:ext>
            </a:extLst>
          </p:cNvPr>
          <p:cNvSpPr txBox="1"/>
          <p:nvPr/>
        </p:nvSpPr>
        <p:spPr>
          <a:xfrm>
            <a:off x="0" y="1129408"/>
            <a:ext cx="5544616" cy="646331"/>
          </a:xfrm>
          <a:prstGeom prst="rect">
            <a:avLst/>
          </a:prstGeom>
          <a:noFill/>
        </p:spPr>
        <p:txBody>
          <a:bodyPr wrap="square" rtlCol="0">
            <a:spAutoFit/>
          </a:bodyPr>
          <a:lstStyle/>
          <a:p>
            <a:r>
              <a:rPr lang="en-GB" dirty="0"/>
              <a:t>This tab takes you to a list of all Lewisham schools and provides open day information</a:t>
            </a:r>
          </a:p>
        </p:txBody>
      </p:sp>
      <p:pic>
        <p:nvPicPr>
          <p:cNvPr id="16" name="Picture 15">
            <a:extLst>
              <a:ext uri="{FF2B5EF4-FFF2-40B4-BE49-F238E27FC236}">
                <a16:creationId xmlns:a16="http://schemas.microsoft.com/office/drawing/2014/main" id="{2F21B87E-F909-797F-C83C-947FB53CD6D1}"/>
              </a:ext>
            </a:extLst>
          </p:cNvPr>
          <p:cNvPicPr>
            <a:picLocks noChangeAspect="1"/>
          </p:cNvPicPr>
          <p:nvPr/>
        </p:nvPicPr>
        <p:blipFill>
          <a:blip r:embed="rId3"/>
          <a:stretch>
            <a:fillRect/>
          </a:stretch>
        </p:blipFill>
        <p:spPr>
          <a:xfrm>
            <a:off x="4934635" y="2344216"/>
            <a:ext cx="4173870" cy="4253136"/>
          </a:xfrm>
          <a:prstGeom prst="rect">
            <a:avLst/>
          </a:prstGeom>
        </p:spPr>
      </p:pic>
      <p:sp>
        <p:nvSpPr>
          <p:cNvPr id="18" name="TextBox 17">
            <a:extLst>
              <a:ext uri="{FF2B5EF4-FFF2-40B4-BE49-F238E27FC236}">
                <a16:creationId xmlns:a16="http://schemas.microsoft.com/office/drawing/2014/main" id="{5E84D0EA-0E60-7256-9075-F7F84E41D0EB}"/>
              </a:ext>
            </a:extLst>
          </p:cNvPr>
          <p:cNvSpPr txBox="1"/>
          <p:nvPr/>
        </p:nvSpPr>
        <p:spPr>
          <a:xfrm>
            <a:off x="6196736" y="1113845"/>
            <a:ext cx="2936348" cy="1200329"/>
          </a:xfrm>
          <a:prstGeom prst="rect">
            <a:avLst/>
          </a:prstGeom>
          <a:noFill/>
        </p:spPr>
        <p:txBody>
          <a:bodyPr wrap="square">
            <a:spAutoFit/>
          </a:bodyPr>
          <a:lstStyle/>
          <a:p>
            <a:r>
              <a:rPr lang="en-GB" dirty="0"/>
              <a:t>This tab takes you to a list of all Southwark schools and provides open day information</a:t>
            </a:r>
          </a:p>
        </p:txBody>
      </p:sp>
      <p:cxnSp>
        <p:nvCxnSpPr>
          <p:cNvPr id="20" name="Straight Arrow Connector 19">
            <a:extLst>
              <a:ext uri="{FF2B5EF4-FFF2-40B4-BE49-F238E27FC236}">
                <a16:creationId xmlns:a16="http://schemas.microsoft.com/office/drawing/2014/main" id="{16887166-BA5D-846C-1A7C-AD00FB5F9746}"/>
              </a:ext>
            </a:extLst>
          </p:cNvPr>
          <p:cNvCxnSpPr/>
          <p:nvPr/>
        </p:nvCxnSpPr>
        <p:spPr>
          <a:xfrm>
            <a:off x="8532440" y="2182062"/>
            <a:ext cx="144016" cy="2183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8778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6E7B-7BB1-7F96-2E78-A08BCDD4C0DA}"/>
              </a:ext>
            </a:extLst>
          </p:cNvPr>
          <p:cNvSpPr>
            <a:spLocks noGrp="1"/>
          </p:cNvSpPr>
          <p:nvPr>
            <p:ph type="title"/>
          </p:nvPr>
        </p:nvSpPr>
        <p:spPr/>
        <p:txBody>
          <a:bodyPr/>
          <a:lstStyle/>
          <a:p>
            <a:r>
              <a:rPr lang="en-GB" dirty="0"/>
              <a:t>Things to consider…….</a:t>
            </a:r>
          </a:p>
        </p:txBody>
      </p:sp>
      <p:sp>
        <p:nvSpPr>
          <p:cNvPr id="3" name="Content Placeholder 2">
            <a:extLst>
              <a:ext uri="{FF2B5EF4-FFF2-40B4-BE49-F238E27FC236}">
                <a16:creationId xmlns:a16="http://schemas.microsoft.com/office/drawing/2014/main" id="{D207ACB8-21AA-93F3-FC47-DE2945996874}"/>
              </a:ext>
            </a:extLst>
          </p:cNvPr>
          <p:cNvSpPr>
            <a:spLocks noGrp="1"/>
          </p:cNvSpPr>
          <p:nvPr>
            <p:ph idx="1"/>
          </p:nvPr>
        </p:nvSpPr>
        <p:spPr>
          <a:xfrm>
            <a:off x="611560" y="5517232"/>
            <a:ext cx="8229600" cy="4525963"/>
          </a:xfrm>
        </p:spPr>
        <p:txBody>
          <a:bodyPr/>
          <a:lstStyle/>
          <a:p>
            <a:r>
              <a:rPr lang="en-GB" sz="2400" dirty="0">
                <a:hlinkClick r:id="rId2">
                  <a:extLst>
                    <a:ext uri="{A12FA001-AC4F-418D-AE19-62706E023703}">
                      <ahyp:hlinkClr xmlns:ahyp="http://schemas.microsoft.com/office/drawing/2018/hyperlinkcolor" val="tx"/>
                    </a:ext>
                  </a:extLst>
                </a:hlinkClick>
              </a:rPr>
              <a:t>https://lewisham.gov.uk/myservices/education/schools/school-admission/applying-to-start-secondary-school/essential-tips</a:t>
            </a:r>
            <a:endParaRPr lang="en-GB" sz="2400" dirty="0"/>
          </a:p>
          <a:p>
            <a:endParaRPr lang="en-GB" dirty="0"/>
          </a:p>
        </p:txBody>
      </p:sp>
      <p:pic>
        <p:nvPicPr>
          <p:cNvPr id="5" name="Picture 4">
            <a:extLst>
              <a:ext uri="{FF2B5EF4-FFF2-40B4-BE49-F238E27FC236}">
                <a16:creationId xmlns:a16="http://schemas.microsoft.com/office/drawing/2014/main" id="{AACF276E-47AA-4D38-9AF8-45599089036B}"/>
              </a:ext>
            </a:extLst>
          </p:cNvPr>
          <p:cNvPicPr>
            <a:picLocks noChangeAspect="1"/>
          </p:cNvPicPr>
          <p:nvPr/>
        </p:nvPicPr>
        <p:blipFill>
          <a:blip r:embed="rId3"/>
          <a:stretch>
            <a:fillRect/>
          </a:stretch>
        </p:blipFill>
        <p:spPr>
          <a:xfrm>
            <a:off x="899592" y="1233181"/>
            <a:ext cx="7135221" cy="4140035"/>
          </a:xfrm>
          <a:prstGeom prst="rect">
            <a:avLst/>
          </a:prstGeom>
        </p:spPr>
      </p:pic>
    </p:spTree>
    <p:extLst>
      <p:ext uri="{BB962C8B-B14F-4D97-AF65-F5344CB8AC3E}">
        <p14:creationId xmlns:p14="http://schemas.microsoft.com/office/powerpoint/2010/main" val="41309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5C5-9ABB-7E6E-0077-B39C80DF7FF2}"/>
              </a:ext>
            </a:extLst>
          </p:cNvPr>
          <p:cNvSpPr>
            <a:spLocks noGrp="1"/>
          </p:cNvSpPr>
          <p:nvPr>
            <p:ph type="title"/>
          </p:nvPr>
        </p:nvSpPr>
        <p:spPr>
          <a:xfrm>
            <a:off x="457200" y="274638"/>
            <a:ext cx="8229600" cy="699475"/>
          </a:xfrm>
        </p:spPr>
        <p:txBody>
          <a:bodyPr>
            <a:noAutofit/>
          </a:bodyPr>
          <a:lstStyle/>
          <a:p>
            <a:r>
              <a:rPr lang="en-GB" sz="3200" dirty="0"/>
              <a:t>There is lots of additional info in the Southwark brochure do have a read</a:t>
            </a:r>
          </a:p>
        </p:txBody>
      </p:sp>
      <p:sp>
        <p:nvSpPr>
          <p:cNvPr id="3" name="Content Placeholder 2">
            <a:extLst>
              <a:ext uri="{FF2B5EF4-FFF2-40B4-BE49-F238E27FC236}">
                <a16:creationId xmlns:a16="http://schemas.microsoft.com/office/drawing/2014/main" id="{E34A35C9-49FF-F306-A1D4-4EC6CFA87A2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5A3C5B2-B3F8-8062-20A8-CAA12C023153}"/>
              </a:ext>
            </a:extLst>
          </p:cNvPr>
          <p:cNvPicPr>
            <a:picLocks noChangeAspect="1"/>
          </p:cNvPicPr>
          <p:nvPr/>
        </p:nvPicPr>
        <p:blipFill>
          <a:blip r:embed="rId2"/>
          <a:stretch>
            <a:fillRect/>
          </a:stretch>
        </p:blipFill>
        <p:spPr>
          <a:xfrm>
            <a:off x="457200" y="1412776"/>
            <a:ext cx="8280361" cy="5339474"/>
          </a:xfrm>
          <a:prstGeom prst="rect">
            <a:avLst/>
          </a:prstGeom>
        </p:spPr>
      </p:pic>
    </p:spTree>
    <p:extLst>
      <p:ext uri="{BB962C8B-B14F-4D97-AF65-F5344CB8AC3E}">
        <p14:creationId xmlns:p14="http://schemas.microsoft.com/office/powerpoint/2010/main" val="136613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2555776" y="411659"/>
            <a:ext cx="5927964" cy="6034682"/>
          </a:xfrm>
          <a:prstGeom prst="rect">
            <a:avLst/>
          </a:prstGeom>
        </p:spPr>
      </p:pic>
      <p:sp>
        <p:nvSpPr>
          <p:cNvPr id="3" name="Rectangle: Rounded Corners 2">
            <a:extLst>
              <a:ext uri="{FF2B5EF4-FFF2-40B4-BE49-F238E27FC236}">
                <a16:creationId xmlns:a16="http://schemas.microsoft.com/office/drawing/2014/main" id="{3933CC05-36A0-43C1-B025-3A9FB462CEF1}"/>
              </a:ext>
            </a:extLst>
          </p:cNvPr>
          <p:cNvSpPr/>
          <p:nvPr/>
        </p:nvSpPr>
        <p:spPr>
          <a:xfrm>
            <a:off x="457200" y="1772816"/>
            <a:ext cx="1738536"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In Lewisham you can also sign up to receive date reminders via an email alert</a:t>
            </a:r>
          </a:p>
        </p:txBody>
      </p:sp>
    </p:spTree>
    <p:extLst>
      <p:ext uri="{BB962C8B-B14F-4D97-AF65-F5344CB8AC3E}">
        <p14:creationId xmlns:p14="http://schemas.microsoft.com/office/powerpoint/2010/main" val="149054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0E28-4FCE-352C-6BFF-491100DA05C3}"/>
              </a:ext>
            </a:extLst>
          </p:cNvPr>
          <p:cNvSpPr>
            <a:spLocks noGrp="1"/>
          </p:cNvSpPr>
          <p:nvPr>
            <p:ph type="title"/>
          </p:nvPr>
        </p:nvSpPr>
        <p:spPr/>
        <p:txBody>
          <a:bodyPr/>
          <a:lstStyle/>
          <a:p>
            <a:r>
              <a:rPr lang="en-GB" dirty="0"/>
              <a:t>Think about….</a:t>
            </a:r>
          </a:p>
        </p:txBody>
      </p:sp>
      <p:sp>
        <p:nvSpPr>
          <p:cNvPr id="3" name="Content Placeholder 2">
            <a:extLst>
              <a:ext uri="{FF2B5EF4-FFF2-40B4-BE49-F238E27FC236}">
                <a16:creationId xmlns:a16="http://schemas.microsoft.com/office/drawing/2014/main" id="{50F4B113-7C33-1718-BF7C-BCBFD5B2B65F}"/>
              </a:ext>
            </a:extLst>
          </p:cNvPr>
          <p:cNvSpPr>
            <a:spLocks noGrp="1"/>
          </p:cNvSpPr>
          <p:nvPr>
            <p:ph idx="1"/>
          </p:nvPr>
        </p:nvSpPr>
        <p:spPr/>
        <p:txBody>
          <a:bodyPr>
            <a:normAutofit/>
          </a:bodyPr>
          <a:lstStyle/>
          <a:p>
            <a:r>
              <a:rPr lang="en-GB" dirty="0"/>
              <a:t>Specialisms:  Think about the strengths and interests of your child.  Schools sometimes have a specialism or strength. </a:t>
            </a:r>
          </a:p>
          <a:p>
            <a:r>
              <a:rPr lang="en-GB" dirty="0"/>
              <a:t>Grammar schools require children to take the 11+</a:t>
            </a:r>
          </a:p>
          <a:p>
            <a:r>
              <a:rPr lang="en-GB" dirty="0"/>
              <a:t>Religious school/non-religious.</a:t>
            </a:r>
          </a:p>
          <a:p>
            <a:r>
              <a:rPr lang="en-GB" dirty="0"/>
              <a:t>Mixed or single sex.</a:t>
            </a:r>
          </a:p>
          <a:p>
            <a:r>
              <a:rPr lang="en-GB" dirty="0"/>
              <a:t>Distance to travel.</a:t>
            </a:r>
          </a:p>
          <a:p>
            <a:r>
              <a:rPr lang="en-GB" dirty="0"/>
              <a:t>School’s criteria.</a:t>
            </a:r>
          </a:p>
          <a:p>
            <a:r>
              <a:rPr lang="en-GB" dirty="0"/>
              <a:t>SEND resource base or not?</a:t>
            </a:r>
          </a:p>
          <a:p>
            <a:r>
              <a:rPr lang="en-GB" dirty="0"/>
              <a:t>Friendships</a:t>
            </a:r>
          </a:p>
        </p:txBody>
      </p:sp>
      <p:pic>
        <p:nvPicPr>
          <p:cNvPr id="7" name="Picture 6">
            <a:extLst>
              <a:ext uri="{FF2B5EF4-FFF2-40B4-BE49-F238E27FC236}">
                <a16:creationId xmlns:a16="http://schemas.microsoft.com/office/drawing/2014/main" id="{4303E861-94D6-A753-A0F4-4CE9EE101CDF}"/>
              </a:ext>
            </a:extLst>
          </p:cNvPr>
          <p:cNvPicPr>
            <a:picLocks noChangeAspect="1"/>
          </p:cNvPicPr>
          <p:nvPr/>
        </p:nvPicPr>
        <p:blipFill>
          <a:blip r:embed="rId2"/>
          <a:stretch>
            <a:fillRect/>
          </a:stretch>
        </p:blipFill>
        <p:spPr>
          <a:xfrm>
            <a:off x="5549807" y="5027758"/>
            <a:ext cx="3563888" cy="1830242"/>
          </a:xfrm>
          <a:prstGeom prst="rect">
            <a:avLst/>
          </a:prstGeom>
        </p:spPr>
      </p:pic>
    </p:spTree>
    <p:extLst>
      <p:ext uri="{BB962C8B-B14F-4D97-AF65-F5344CB8AC3E}">
        <p14:creationId xmlns:p14="http://schemas.microsoft.com/office/powerpoint/2010/main" val="260263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11339"/>
            <a:ext cx="8229600" cy="836662"/>
          </a:xfrm>
        </p:spPr>
        <p:txBody>
          <a:bodyPr/>
          <a:lstStyle/>
          <a:p>
            <a:r>
              <a:rPr lang="en-GB" dirty="0">
                <a:latin typeface="Century Gothic" panose="020B0502020202020204" pitchFamily="34" charset="0"/>
              </a:rPr>
              <a:t>Key Dates to Remember</a:t>
            </a:r>
          </a:p>
        </p:txBody>
      </p:sp>
      <p:sp>
        <p:nvSpPr>
          <p:cNvPr id="3" name="Content Placeholder 2"/>
          <p:cNvSpPr>
            <a:spLocks noGrp="1"/>
          </p:cNvSpPr>
          <p:nvPr>
            <p:ph idx="1"/>
          </p:nvPr>
        </p:nvSpPr>
        <p:spPr>
          <a:xfrm>
            <a:off x="307975" y="1196752"/>
            <a:ext cx="8229600" cy="5091382"/>
          </a:xfrm>
        </p:spPr>
        <p:txBody>
          <a:bodyPr>
            <a:normAutofit/>
          </a:bodyPr>
          <a:lstStyle/>
          <a:p>
            <a:r>
              <a:rPr lang="en-GB" sz="2400" dirty="0">
                <a:latin typeface="Century Gothic" panose="020B0502020202020204" pitchFamily="34" charset="0"/>
              </a:rPr>
              <a:t>You can apply online from 1</a:t>
            </a:r>
            <a:r>
              <a:rPr lang="en-GB" sz="2400" baseline="30000" dirty="0">
                <a:latin typeface="Century Gothic" panose="020B0502020202020204" pitchFamily="34" charset="0"/>
              </a:rPr>
              <a:t>st</a:t>
            </a:r>
            <a:r>
              <a:rPr lang="en-GB" sz="2400" dirty="0">
                <a:latin typeface="Century Gothic" panose="020B0502020202020204" pitchFamily="34" charset="0"/>
              </a:rPr>
              <a:t> September 2023</a:t>
            </a:r>
          </a:p>
          <a:p>
            <a:r>
              <a:rPr lang="en-GB" sz="2400" dirty="0">
                <a:latin typeface="Century Gothic" panose="020B0502020202020204" pitchFamily="34" charset="0"/>
              </a:rPr>
              <a:t>Closing date </a:t>
            </a:r>
            <a:r>
              <a:rPr lang="en-GB" sz="2400" b="1" dirty="0">
                <a:latin typeface="Century Gothic" panose="020B0502020202020204" pitchFamily="34" charset="0"/>
              </a:rPr>
              <a:t>Tuesday 31</a:t>
            </a:r>
            <a:r>
              <a:rPr lang="en-GB" sz="2400" b="1" baseline="30000" dirty="0">
                <a:latin typeface="Century Gothic" panose="020B0502020202020204" pitchFamily="34" charset="0"/>
              </a:rPr>
              <a:t>st</a:t>
            </a:r>
            <a:r>
              <a:rPr lang="en-GB" sz="2400" b="1" dirty="0">
                <a:latin typeface="Century Gothic" panose="020B0502020202020204" pitchFamily="34" charset="0"/>
              </a:rPr>
              <a:t> October </a:t>
            </a:r>
            <a:r>
              <a:rPr lang="en-GB" sz="2400" dirty="0">
                <a:latin typeface="Century Gothic" panose="020B0502020202020204" pitchFamily="34" charset="0"/>
              </a:rPr>
              <a:t>2023 at 11:59pm</a:t>
            </a:r>
          </a:p>
          <a:p>
            <a:r>
              <a:rPr lang="en-GB" sz="2400" b="1" dirty="0">
                <a:latin typeface="Century Gothic" panose="020B0502020202020204" pitchFamily="34" charset="0"/>
              </a:rPr>
              <a:t>Aim to have completed your application by Friday 20th October</a:t>
            </a:r>
          </a:p>
        </p:txBody>
      </p:sp>
      <p:sp>
        <p:nvSpPr>
          <p:cNvPr id="5" name="AutoShape 2" descr="Image result for calendar october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91DC99B2-DB3C-F247-D9F8-AE73AC1793E5}"/>
              </a:ext>
            </a:extLst>
          </p:cNvPr>
          <p:cNvPicPr>
            <a:picLocks noChangeAspect="1"/>
          </p:cNvPicPr>
          <p:nvPr/>
        </p:nvPicPr>
        <p:blipFill>
          <a:blip r:embed="rId2"/>
          <a:stretch>
            <a:fillRect/>
          </a:stretch>
        </p:blipFill>
        <p:spPr>
          <a:xfrm>
            <a:off x="1897654" y="3248849"/>
            <a:ext cx="5740462" cy="3584593"/>
          </a:xfrm>
          <a:prstGeom prst="rect">
            <a:avLst/>
          </a:prstGeom>
        </p:spPr>
      </p:pic>
      <p:cxnSp>
        <p:nvCxnSpPr>
          <p:cNvPr id="10" name="Straight Arrow Connector 9">
            <a:extLst>
              <a:ext uri="{FF2B5EF4-FFF2-40B4-BE49-F238E27FC236}">
                <a16:creationId xmlns:a16="http://schemas.microsoft.com/office/drawing/2014/main" id="{3771D735-89B4-7A75-D61A-6E5389788ED7}"/>
              </a:ext>
            </a:extLst>
          </p:cNvPr>
          <p:cNvCxnSpPr>
            <a:cxnSpLocks/>
          </p:cNvCxnSpPr>
          <p:nvPr/>
        </p:nvCxnSpPr>
        <p:spPr>
          <a:xfrm flipH="1">
            <a:off x="6265052" y="2911328"/>
            <a:ext cx="1008112" cy="23322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F813C9F6-77EE-BFE1-E07D-603A7B52863C}"/>
              </a:ext>
            </a:extLst>
          </p:cNvPr>
          <p:cNvCxnSpPr>
            <a:cxnSpLocks/>
          </p:cNvCxnSpPr>
          <p:nvPr/>
        </p:nvCxnSpPr>
        <p:spPr>
          <a:xfrm>
            <a:off x="899592" y="4376418"/>
            <a:ext cx="2832152" cy="158707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B2B4F0DC-27A3-C9CF-42BA-015D192E90EA}"/>
              </a:ext>
            </a:extLst>
          </p:cNvPr>
          <p:cNvSpPr txBox="1"/>
          <p:nvPr/>
        </p:nvSpPr>
        <p:spPr>
          <a:xfrm>
            <a:off x="157899" y="4007086"/>
            <a:ext cx="2083060" cy="369332"/>
          </a:xfrm>
          <a:prstGeom prst="rect">
            <a:avLst/>
          </a:prstGeom>
          <a:noFill/>
        </p:spPr>
        <p:txBody>
          <a:bodyPr wrap="square" rtlCol="0">
            <a:spAutoFit/>
          </a:bodyPr>
          <a:lstStyle/>
          <a:p>
            <a:r>
              <a:rPr lang="en-GB" dirty="0"/>
              <a:t>Final deadline</a:t>
            </a:r>
          </a:p>
        </p:txBody>
      </p:sp>
    </p:spTree>
    <p:extLst>
      <p:ext uri="{BB962C8B-B14F-4D97-AF65-F5344CB8AC3E}">
        <p14:creationId xmlns:p14="http://schemas.microsoft.com/office/powerpoint/2010/main" val="24741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entury Gothic" panose="020B0502020202020204" pitchFamily="34" charset="0"/>
              </a:rPr>
              <a:t>Confirmation of school offer</a:t>
            </a:r>
          </a:p>
        </p:txBody>
      </p:sp>
      <p:sp>
        <p:nvSpPr>
          <p:cNvPr id="3" name="Content Placeholder 2"/>
          <p:cNvSpPr>
            <a:spLocks noGrp="1"/>
          </p:cNvSpPr>
          <p:nvPr>
            <p:ph idx="1"/>
          </p:nvPr>
        </p:nvSpPr>
        <p:spPr/>
        <p:txBody>
          <a:bodyPr>
            <a:noAutofit/>
          </a:bodyPr>
          <a:lstStyle/>
          <a:p>
            <a:r>
              <a:rPr lang="en-GB" sz="2600" dirty="0">
                <a:solidFill>
                  <a:srgbClr val="FFC000"/>
                </a:solidFill>
                <a:latin typeface="Century Gothic" panose="020B0502020202020204" pitchFamily="34" charset="0"/>
              </a:rPr>
              <a:t>Applicants who apply on time will receive </a:t>
            </a:r>
            <a:r>
              <a:rPr lang="en-GB" sz="2600" dirty="0">
                <a:latin typeface="Century Gothic" panose="020B0502020202020204" pitchFamily="34" charset="0"/>
              </a:rPr>
              <a:t>their child’s offer of a school place by email </a:t>
            </a:r>
            <a:r>
              <a:rPr lang="en-GB" sz="2600" dirty="0">
                <a:solidFill>
                  <a:srgbClr val="FFC000"/>
                </a:solidFill>
                <a:latin typeface="Century Gothic" panose="020B0502020202020204" pitchFamily="34" charset="0"/>
              </a:rPr>
              <a:t>on</a:t>
            </a:r>
            <a:r>
              <a:rPr lang="en-GB" sz="2600" dirty="0">
                <a:solidFill>
                  <a:srgbClr val="FF0000"/>
                </a:solidFill>
                <a:latin typeface="Century Gothic" panose="020B0502020202020204" pitchFamily="34" charset="0"/>
              </a:rPr>
              <a:t> </a:t>
            </a:r>
            <a:r>
              <a:rPr lang="en-GB" sz="2600" dirty="0">
                <a:solidFill>
                  <a:srgbClr val="FFC000"/>
                </a:solidFill>
                <a:latin typeface="Century Gothic" panose="020B0502020202020204" pitchFamily="34" charset="0"/>
              </a:rPr>
              <a:t>Wednesday 1</a:t>
            </a:r>
            <a:r>
              <a:rPr lang="en-GB" sz="2600" baseline="30000" dirty="0">
                <a:solidFill>
                  <a:srgbClr val="FFC000"/>
                </a:solidFill>
                <a:latin typeface="Century Gothic" panose="020B0502020202020204" pitchFamily="34" charset="0"/>
              </a:rPr>
              <a:t>st</a:t>
            </a:r>
            <a:r>
              <a:rPr lang="en-GB" sz="2600" dirty="0">
                <a:solidFill>
                  <a:srgbClr val="FFC000"/>
                </a:solidFill>
                <a:latin typeface="Century Gothic" panose="020B0502020202020204" pitchFamily="34" charset="0"/>
              </a:rPr>
              <a:t> March 2024 </a:t>
            </a:r>
            <a:r>
              <a:rPr lang="en-GB" sz="2600" dirty="0">
                <a:latin typeface="Century Gothic" panose="020B0502020202020204" pitchFamily="34" charset="0"/>
              </a:rPr>
              <a:t>after 5pm. This email will also include information on what to do next.</a:t>
            </a:r>
          </a:p>
          <a:p>
            <a:endParaRPr lang="en-GB" sz="2600" dirty="0">
              <a:latin typeface="Century Gothic" panose="020B0502020202020204" pitchFamily="34" charset="0"/>
            </a:endParaRPr>
          </a:p>
          <a:p>
            <a:r>
              <a:rPr lang="en-GB" sz="2600" dirty="0">
                <a:latin typeface="Century Gothic" panose="020B0502020202020204" pitchFamily="34" charset="0"/>
              </a:rPr>
              <a:t>Applicants can also view the outcome of their application during the evening at </a:t>
            </a:r>
            <a:r>
              <a:rPr lang="en-GB" sz="2600" dirty="0">
                <a:solidFill>
                  <a:srgbClr val="FFC000"/>
                </a:solidFill>
                <a:latin typeface="Century Gothic" panose="020B0502020202020204" pitchFamily="34" charset="0"/>
                <a:hlinkClick r:id="rId2">
                  <a:extLst>
                    <a:ext uri="{A12FA001-AC4F-418D-AE19-62706E023703}">
                      <ahyp:hlinkClr xmlns:ahyp="http://schemas.microsoft.com/office/drawing/2018/hyperlinkcolor" val="tx"/>
                    </a:ext>
                  </a:extLst>
                </a:hlinkClick>
              </a:rPr>
              <a:t>www.eadmissions.org.uk</a:t>
            </a:r>
            <a:r>
              <a:rPr lang="en-GB" sz="2600" dirty="0">
                <a:solidFill>
                  <a:srgbClr val="FFC000"/>
                </a:solidFill>
                <a:latin typeface="Century Gothic" panose="020B0502020202020204" pitchFamily="34" charset="0"/>
              </a:rPr>
              <a:t> </a:t>
            </a:r>
          </a:p>
        </p:txBody>
      </p:sp>
    </p:spTree>
    <p:extLst>
      <p:ext uri="{BB962C8B-B14F-4D97-AF65-F5344CB8AC3E}">
        <p14:creationId xmlns:p14="http://schemas.microsoft.com/office/powerpoint/2010/main" val="4371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latin typeface="Century Gothic" panose="020B0502020202020204" pitchFamily="34" charset="0"/>
              </a:rPr>
              <a:t>Rejecting an offer</a:t>
            </a:r>
          </a:p>
        </p:txBody>
      </p:sp>
      <p:sp>
        <p:nvSpPr>
          <p:cNvPr id="3" name="Content Placeholder 2"/>
          <p:cNvSpPr>
            <a:spLocks noGrp="1"/>
          </p:cNvSpPr>
          <p:nvPr>
            <p:ph idx="1"/>
          </p:nvPr>
        </p:nvSpPr>
        <p:spPr>
          <a:xfrm>
            <a:off x="179512" y="980728"/>
            <a:ext cx="8712968" cy="5257800"/>
          </a:xfrm>
        </p:spPr>
        <p:txBody>
          <a:bodyPr>
            <a:noAutofit/>
          </a:bodyPr>
          <a:lstStyle/>
          <a:p>
            <a:r>
              <a:rPr lang="en-GB" sz="1800" dirty="0">
                <a:latin typeface="Century Gothic" panose="020B0502020202020204" pitchFamily="34" charset="0"/>
              </a:rPr>
              <a:t>Rejection:  </a:t>
            </a:r>
            <a:r>
              <a:rPr lang="en-GB" sz="1800" b="1" dirty="0">
                <a:solidFill>
                  <a:srgbClr val="FFC000"/>
                </a:solidFill>
                <a:latin typeface="Century Gothic" panose="020B0502020202020204" pitchFamily="34" charset="0"/>
              </a:rPr>
              <a:t>Wednesday 15th March 2024 </a:t>
            </a:r>
            <a:r>
              <a:rPr lang="en-GB" sz="1800" dirty="0">
                <a:latin typeface="Century Gothic" panose="020B0502020202020204" pitchFamily="34" charset="0"/>
              </a:rPr>
              <a:t>rejection of offers must be returned by this date or they will automatically be accepted.</a:t>
            </a:r>
          </a:p>
          <a:p>
            <a:r>
              <a:rPr lang="en-GB" sz="1800" dirty="0">
                <a:latin typeface="Century Gothic" panose="020B0502020202020204" pitchFamily="34" charset="0"/>
              </a:rPr>
              <a:t>Should you wish to reject the offer of a school place allocated to your child, you must notify the school admissions team by email at </a:t>
            </a:r>
            <a:r>
              <a:rPr lang="en-GB" sz="1800" b="1" dirty="0">
                <a:latin typeface="Century Gothic" panose="020B0502020202020204" pitchFamily="34" charset="0"/>
              </a:rPr>
              <a:t>schools.admissions@southwark.gov.uk </a:t>
            </a:r>
            <a:r>
              <a:rPr lang="en-GB" sz="1800" dirty="0">
                <a:latin typeface="Century Gothic" panose="020B0502020202020204" pitchFamily="34" charset="0"/>
              </a:rPr>
              <a:t>and include your unique application reference.</a:t>
            </a:r>
          </a:p>
          <a:p>
            <a:endParaRPr lang="en-GB" sz="1800" dirty="0">
              <a:latin typeface="Century Gothic" panose="020B0502020202020204" pitchFamily="34" charset="0"/>
            </a:endParaRPr>
          </a:p>
          <a:p>
            <a:r>
              <a:rPr lang="en-GB" sz="1800" b="1" dirty="0">
                <a:latin typeface="Century Gothic" panose="020B0502020202020204" pitchFamily="34" charset="0"/>
              </a:rPr>
              <a:t>Waiting list </a:t>
            </a:r>
            <a:r>
              <a:rPr lang="en-GB" sz="1800" dirty="0">
                <a:latin typeface="Century Gothic" panose="020B0502020202020204" pitchFamily="34" charset="0"/>
              </a:rPr>
              <a:t>that remain open until the </a:t>
            </a:r>
            <a:r>
              <a:rPr lang="en-GB" sz="1800" b="1" dirty="0">
                <a:solidFill>
                  <a:srgbClr val="FFC000"/>
                </a:solidFill>
                <a:latin typeface="Century Gothic" panose="020B0502020202020204" pitchFamily="34" charset="0"/>
              </a:rPr>
              <a:t>10</a:t>
            </a:r>
            <a:r>
              <a:rPr lang="en-GB" sz="1800" b="1" baseline="30000" dirty="0">
                <a:solidFill>
                  <a:srgbClr val="FFC000"/>
                </a:solidFill>
                <a:latin typeface="Century Gothic" panose="020B0502020202020204" pitchFamily="34" charset="0"/>
              </a:rPr>
              <a:t>th</a:t>
            </a:r>
            <a:r>
              <a:rPr lang="en-GB" sz="1800" b="1" dirty="0">
                <a:solidFill>
                  <a:srgbClr val="FFC000"/>
                </a:solidFill>
                <a:latin typeface="Century Gothic" panose="020B0502020202020204" pitchFamily="34" charset="0"/>
              </a:rPr>
              <a:t> July 2024</a:t>
            </a:r>
            <a:r>
              <a:rPr lang="en-GB" sz="1800" dirty="0">
                <a:latin typeface="Century Gothic" panose="020B0502020202020204" pitchFamily="34" charset="0"/>
              </a:rPr>
              <a:t>.  If offered a place on a waiting list you have 5 days to accept the offer.</a:t>
            </a:r>
          </a:p>
          <a:p>
            <a:endParaRPr lang="en-GB" sz="1800" dirty="0">
              <a:latin typeface="Century Gothic" panose="020B0502020202020204" pitchFamily="34" charset="0"/>
            </a:endParaRPr>
          </a:p>
          <a:p>
            <a:r>
              <a:rPr lang="en-GB" sz="1800" b="1" dirty="0">
                <a:latin typeface="Century Gothic" panose="020B0502020202020204" pitchFamily="34" charset="0"/>
              </a:rPr>
              <a:t>Appeals</a:t>
            </a:r>
            <a:r>
              <a:rPr lang="en-GB" sz="1800" dirty="0">
                <a:latin typeface="Century Gothic" panose="020B0502020202020204" pitchFamily="34" charset="0"/>
              </a:rPr>
              <a:t>:  Check dates of appeal hearings with individual schools. For further information about the appeals process contact Southwark Council’s school admissions team on 020 7525 5337 or by obtaining a copy of the School Admissions Appeals Code from the Department for Education (</a:t>
            </a:r>
            <a:r>
              <a:rPr lang="en-GB" sz="1800" dirty="0" err="1">
                <a:latin typeface="Century Gothic" panose="020B0502020202020204" pitchFamily="34" charset="0"/>
              </a:rPr>
              <a:t>DfE</a:t>
            </a:r>
            <a:r>
              <a:rPr lang="en-GB" sz="1800" dirty="0">
                <a:latin typeface="Century Gothic" panose="020B0502020202020204" pitchFamily="34" charset="0"/>
              </a:rPr>
              <a:t>), contact details on page 48 of the brochure.</a:t>
            </a:r>
          </a:p>
          <a:p>
            <a:endParaRPr lang="en-GB" sz="1800" dirty="0">
              <a:latin typeface="Century Gothic" panose="020B0502020202020204" pitchFamily="34" charset="0"/>
            </a:endParaRPr>
          </a:p>
          <a:p>
            <a:r>
              <a:rPr lang="en-GB" sz="1800" dirty="0">
                <a:latin typeface="Century Gothic" panose="020B0502020202020204" pitchFamily="34" charset="0"/>
              </a:rPr>
              <a:t>If you miss these dates, your chances of being offered a place at a preferred school will be reduced.</a:t>
            </a:r>
          </a:p>
        </p:txBody>
      </p:sp>
    </p:spTree>
    <p:extLst>
      <p:ext uri="{BB962C8B-B14F-4D97-AF65-F5344CB8AC3E}">
        <p14:creationId xmlns:p14="http://schemas.microsoft.com/office/powerpoint/2010/main" val="335296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38" y="188640"/>
            <a:ext cx="8229600" cy="1143000"/>
          </a:xfrm>
        </p:spPr>
        <p:txBody>
          <a:bodyPr/>
          <a:lstStyle/>
          <a:p>
            <a:r>
              <a:rPr lang="en-GB" dirty="0">
                <a:latin typeface="Century Gothic" panose="020B0502020202020204" pitchFamily="34" charset="0"/>
              </a:rPr>
              <a:t>How to apply</a:t>
            </a:r>
          </a:p>
        </p:txBody>
      </p:sp>
      <p:sp>
        <p:nvSpPr>
          <p:cNvPr id="3" name="Content Placeholder 2"/>
          <p:cNvSpPr>
            <a:spLocks noGrp="1"/>
          </p:cNvSpPr>
          <p:nvPr>
            <p:ph idx="1"/>
          </p:nvPr>
        </p:nvSpPr>
        <p:spPr>
          <a:xfrm>
            <a:off x="418692" y="1131337"/>
            <a:ext cx="8229600" cy="4525963"/>
          </a:xfrm>
        </p:spPr>
        <p:txBody>
          <a:bodyPr/>
          <a:lstStyle/>
          <a:p>
            <a:pPr marL="0" indent="0">
              <a:buNone/>
            </a:pPr>
            <a:r>
              <a:rPr lang="en-GB" sz="2400" dirty="0">
                <a:latin typeface="Century Gothic" panose="020B0502020202020204" pitchFamily="34" charset="0"/>
              </a:rPr>
              <a:t>If you are a </a:t>
            </a:r>
            <a:r>
              <a:rPr lang="en-GB" sz="2400" b="1" dirty="0">
                <a:latin typeface="Century Gothic" panose="020B0502020202020204" pitchFamily="34" charset="0"/>
              </a:rPr>
              <a:t>Southwark resident up </a:t>
            </a:r>
            <a:r>
              <a:rPr lang="en-GB" sz="2400" dirty="0">
                <a:latin typeface="Century Gothic" panose="020B0502020202020204" pitchFamily="34" charset="0"/>
              </a:rPr>
              <a:t>through </a:t>
            </a:r>
          </a:p>
          <a:p>
            <a:pPr marL="0" indent="0">
              <a:buNone/>
            </a:pPr>
            <a:r>
              <a:rPr lang="en-GB" sz="2400" dirty="0">
                <a:solidFill>
                  <a:srgbClr val="FFC000"/>
                </a:solidFill>
                <a:latin typeface="Century Gothic" panose="020B0502020202020204" pitchFamily="34" charset="0"/>
                <a:hlinkClick r:id="rId2">
                  <a:extLst>
                    <a:ext uri="{A12FA001-AC4F-418D-AE19-62706E023703}">
                      <ahyp:hlinkClr xmlns:ahyp="http://schemas.microsoft.com/office/drawing/2018/hyperlinkcolor" val="tx"/>
                    </a:ext>
                  </a:extLst>
                </a:hlinkClick>
              </a:rPr>
              <a:t>www.southwark.gov.uk/schooladmissions</a:t>
            </a:r>
            <a:endParaRPr lang="en-GB" sz="2400" dirty="0">
              <a:solidFill>
                <a:srgbClr val="FFC000"/>
              </a:solidFill>
              <a:latin typeface="Century Gothic" panose="020B0502020202020204" pitchFamily="34" charset="0"/>
            </a:endParaRPr>
          </a:p>
          <a:p>
            <a:pPr marL="0" indent="0">
              <a:buNone/>
            </a:pPr>
            <a:r>
              <a:rPr lang="en-GB" sz="2400" b="1" dirty="0">
                <a:latin typeface="Century Gothic" panose="020B0502020202020204" pitchFamily="34" charset="0"/>
              </a:rPr>
              <a:t>Lewisham resident:</a:t>
            </a:r>
          </a:p>
          <a:p>
            <a:pPr marL="0" indent="0">
              <a:buNone/>
            </a:pPr>
            <a:r>
              <a:rPr lang="en-GB" sz="2400" dirty="0">
                <a:solidFill>
                  <a:srgbClr val="FFC00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https://lewisham.gov.uk/myservices/education/schools/school-admission</a:t>
            </a:r>
            <a:endParaRPr lang="en-GB" sz="3200"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endParaRPr>
          </a:p>
          <a:p>
            <a:pPr marL="0" indent="0">
              <a:buNone/>
            </a:pPr>
            <a:r>
              <a:rPr lang="en-GB" dirty="0">
                <a:solidFill>
                  <a:srgbClr val="FFC00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https://www.eadmissions.org.uk</a:t>
            </a:r>
            <a:r>
              <a:rPr lang="en-GB" sz="3200" dirty="0">
                <a:solidFill>
                  <a:srgbClr val="FFC000"/>
                </a:solidFill>
                <a:latin typeface="Century Gothic" panose="020B0502020202020204" pitchFamily="34" charset="0"/>
                <a:hlinkClick r:id="rId4">
                  <a:extLst>
                    <a:ext uri="{A12FA001-AC4F-418D-AE19-62706E023703}">
                      <ahyp:hlinkClr xmlns:ahyp="http://schemas.microsoft.com/office/drawing/2018/hyperlinkcolor" val="tx"/>
                    </a:ext>
                  </a:extLst>
                </a:hlinkClick>
              </a:rPr>
              <a:t>/</a:t>
            </a:r>
            <a:endParaRPr lang="en-GB" sz="3200" dirty="0">
              <a:solidFill>
                <a:srgbClr val="FFC000"/>
              </a:solidFill>
              <a:latin typeface="Century Gothic" panose="020B0502020202020204" pitchFamily="34" charset="0"/>
            </a:endParaRPr>
          </a:p>
          <a:p>
            <a:endParaRPr lang="en-GB" dirty="0"/>
          </a:p>
          <a:p>
            <a:pPr marL="0" indent="0">
              <a:buNone/>
            </a:pPr>
            <a:endParaRPr lang="en-GB" dirty="0"/>
          </a:p>
        </p:txBody>
      </p:sp>
      <p:sp>
        <p:nvSpPr>
          <p:cNvPr id="5" name="Rectangle 4"/>
          <p:cNvSpPr/>
          <p:nvPr/>
        </p:nvSpPr>
        <p:spPr>
          <a:xfrm>
            <a:off x="291826" y="4221088"/>
            <a:ext cx="4334951" cy="2509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Southwark Council</a:t>
            </a:r>
          </a:p>
          <a:p>
            <a:r>
              <a:rPr lang="en-GB" dirty="0"/>
              <a:t>libraries offer free access to the internet. </a:t>
            </a:r>
          </a:p>
          <a:p>
            <a:r>
              <a:rPr lang="en-GB" dirty="0"/>
              <a:t>Visit:</a:t>
            </a:r>
          </a:p>
          <a:p>
            <a:r>
              <a:rPr lang="en-GB" dirty="0"/>
              <a:t>www.southwark.gov.uk/libraries or call</a:t>
            </a:r>
          </a:p>
          <a:p>
            <a:r>
              <a:rPr lang="en-GB" dirty="0"/>
              <a:t>Southwark Council’s customer service centre on</a:t>
            </a:r>
          </a:p>
          <a:p>
            <a:r>
              <a:rPr lang="en-GB" dirty="0"/>
              <a:t>020 7525 5000</a:t>
            </a:r>
          </a:p>
        </p:txBody>
      </p:sp>
      <p:pic>
        <p:nvPicPr>
          <p:cNvPr id="6" name="Picture 5"/>
          <p:cNvPicPr>
            <a:picLocks noChangeAspect="1"/>
          </p:cNvPicPr>
          <p:nvPr/>
        </p:nvPicPr>
        <p:blipFill>
          <a:blip r:embed="rId5"/>
          <a:stretch>
            <a:fillRect/>
          </a:stretch>
        </p:blipFill>
        <p:spPr>
          <a:xfrm>
            <a:off x="5652120" y="4653137"/>
            <a:ext cx="2546893" cy="1946860"/>
          </a:xfrm>
          <a:prstGeom prst="rect">
            <a:avLst/>
          </a:prstGeom>
        </p:spPr>
      </p:pic>
    </p:spTree>
    <p:extLst>
      <p:ext uri="{BB962C8B-B14F-4D97-AF65-F5344CB8AC3E}">
        <p14:creationId xmlns:p14="http://schemas.microsoft.com/office/powerpoint/2010/main" val="238847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To set up an account</a:t>
            </a:r>
          </a:p>
        </p:txBody>
      </p:sp>
      <p:sp>
        <p:nvSpPr>
          <p:cNvPr id="3" name="Content Placeholder 2"/>
          <p:cNvSpPr>
            <a:spLocks noGrp="1"/>
          </p:cNvSpPr>
          <p:nvPr>
            <p:ph idx="1"/>
          </p:nvPr>
        </p:nvSpPr>
        <p:spPr/>
        <p:txBody>
          <a:bodyPr>
            <a:normAutofit/>
          </a:bodyPr>
          <a:lstStyle/>
          <a:p>
            <a:r>
              <a:rPr lang="en-GB" sz="2800" dirty="0">
                <a:latin typeface="Century Gothic" panose="020B0502020202020204" pitchFamily="34" charset="0"/>
              </a:rPr>
              <a:t>You will need an </a:t>
            </a:r>
            <a:r>
              <a:rPr lang="en-GB" sz="2800" b="1" dirty="0">
                <a:latin typeface="Century Gothic" panose="020B0502020202020204" pitchFamily="34" charset="0"/>
              </a:rPr>
              <a:t>email address – google mail preferable</a:t>
            </a:r>
          </a:p>
          <a:p>
            <a:r>
              <a:rPr lang="en-GB" sz="2800" dirty="0">
                <a:latin typeface="Century Gothic" panose="020B0502020202020204" pitchFamily="34" charset="0"/>
              </a:rPr>
              <a:t>You will need to set up an </a:t>
            </a:r>
            <a:r>
              <a:rPr lang="en-GB" sz="2800" b="1" dirty="0">
                <a:latin typeface="Century Gothic" panose="020B0502020202020204" pitchFamily="34" charset="0"/>
              </a:rPr>
              <a:t>account on e-admissions</a:t>
            </a:r>
          </a:p>
          <a:p>
            <a:endParaRPr lang="en-GB" b="1" dirty="0"/>
          </a:p>
        </p:txBody>
      </p:sp>
    </p:spTree>
    <p:extLst>
      <p:ext uri="{BB962C8B-B14F-4D97-AF65-F5344CB8AC3E}">
        <p14:creationId xmlns:p14="http://schemas.microsoft.com/office/powerpoint/2010/main" val="92060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Preferences</a:t>
            </a:r>
          </a:p>
        </p:txBody>
      </p:sp>
      <p:sp>
        <p:nvSpPr>
          <p:cNvPr id="3" name="Content Placeholder 2"/>
          <p:cNvSpPr>
            <a:spLocks noGrp="1"/>
          </p:cNvSpPr>
          <p:nvPr>
            <p:ph idx="1"/>
          </p:nvPr>
        </p:nvSpPr>
        <p:spPr>
          <a:xfrm>
            <a:off x="453802" y="1729493"/>
            <a:ext cx="8435280" cy="4997152"/>
          </a:xfrm>
        </p:spPr>
        <p:txBody>
          <a:bodyPr>
            <a:normAutofit/>
          </a:bodyPr>
          <a:lstStyle/>
          <a:p>
            <a:r>
              <a:rPr lang="en-GB" sz="2800" dirty="0">
                <a:latin typeface="Century Gothic" panose="020B0502020202020204" pitchFamily="34" charset="0"/>
              </a:rPr>
              <a:t>You are given the opportunity to express up to </a:t>
            </a:r>
            <a:r>
              <a:rPr lang="en-GB" sz="2800" b="1" dirty="0">
                <a:latin typeface="Century Gothic" panose="020B0502020202020204" pitchFamily="34" charset="0"/>
              </a:rPr>
              <a:t>6 preferences </a:t>
            </a:r>
            <a:r>
              <a:rPr lang="en-GB" sz="2800" dirty="0">
                <a:latin typeface="Century Gothic" panose="020B0502020202020204" pitchFamily="34" charset="0"/>
              </a:rPr>
              <a:t>for your child’s school placement.</a:t>
            </a:r>
          </a:p>
          <a:p>
            <a:r>
              <a:rPr lang="en-GB" sz="2800" dirty="0">
                <a:latin typeface="Century Gothic" panose="020B0502020202020204" pitchFamily="34" charset="0"/>
              </a:rPr>
              <a:t>Make sure that your child meets the schools </a:t>
            </a:r>
            <a:r>
              <a:rPr lang="en-GB" sz="2800" b="1" dirty="0">
                <a:latin typeface="Century Gothic" panose="020B0502020202020204" pitchFamily="34" charset="0"/>
              </a:rPr>
              <a:t>entrance requirements</a:t>
            </a:r>
            <a:r>
              <a:rPr lang="en-GB" sz="2800" dirty="0">
                <a:latin typeface="Century Gothic" panose="020B0502020202020204" pitchFamily="34" charset="0"/>
              </a:rPr>
              <a:t>.</a:t>
            </a:r>
          </a:p>
          <a:p>
            <a:r>
              <a:rPr lang="en-GB" sz="2800" dirty="0">
                <a:latin typeface="Century Gothic" panose="020B0502020202020204" pitchFamily="34" charset="0"/>
              </a:rPr>
              <a:t>Your child may not get your first choice so make sure you do include other preferences. </a:t>
            </a:r>
          </a:p>
          <a:p>
            <a:r>
              <a:rPr lang="en-GB" sz="2800" dirty="0">
                <a:latin typeface="Century Gothic" panose="020B0502020202020204" pitchFamily="34" charset="0"/>
              </a:rPr>
              <a:t>You can select 6 schools whether they are in Southwark or within a different borough.</a:t>
            </a:r>
          </a:p>
        </p:txBody>
      </p:sp>
      <p:pic>
        <p:nvPicPr>
          <p:cNvPr id="9218" name="Picture 2" descr="https://tse1.mm.bing.net/th?&amp;id=OIP.M72f5f46f1bb55b9e508741e214ce82f0o0&amp;w=198&amp;h=157&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16632"/>
            <a:ext cx="188595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3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b="1" dirty="0">
                <a:latin typeface="Century Gothic" panose="020B0502020202020204" pitchFamily="34" charset="0"/>
              </a:rPr>
              <a:t>Supplementary Information Form</a:t>
            </a:r>
          </a:p>
        </p:txBody>
      </p:sp>
      <p:sp>
        <p:nvSpPr>
          <p:cNvPr id="3" name="Content Placeholder 2"/>
          <p:cNvSpPr>
            <a:spLocks noGrp="1"/>
          </p:cNvSpPr>
          <p:nvPr>
            <p:ph idx="1"/>
          </p:nvPr>
        </p:nvSpPr>
        <p:spPr>
          <a:xfrm>
            <a:off x="459770" y="1052736"/>
            <a:ext cx="8229600" cy="5069160"/>
          </a:xfrm>
        </p:spPr>
        <p:txBody>
          <a:bodyPr>
            <a:normAutofit/>
          </a:bodyPr>
          <a:lstStyle/>
          <a:p>
            <a:r>
              <a:rPr lang="en-GB" sz="2000" dirty="0">
                <a:latin typeface="Century Gothic" panose="020B0502020202020204" pitchFamily="34" charset="0"/>
              </a:rPr>
              <a:t>Referred to as the SIF</a:t>
            </a:r>
          </a:p>
          <a:p>
            <a:r>
              <a:rPr lang="en-GB" sz="2000" dirty="0">
                <a:latin typeface="Century Gothic" panose="020B0502020202020204" pitchFamily="34" charset="0"/>
              </a:rPr>
              <a:t>You must complete a supplementary information form (SIF) if the school you have listed as one of your preferences requires this.</a:t>
            </a:r>
          </a:p>
          <a:p>
            <a:r>
              <a:rPr lang="en-GB" sz="2000" dirty="0">
                <a:latin typeface="Century Gothic" panose="020B0502020202020204" pitchFamily="34" charset="0"/>
              </a:rPr>
              <a:t>It will appear on Southwark’s ‘Schools detail’ page if the school requires one.</a:t>
            </a:r>
          </a:p>
        </p:txBody>
      </p:sp>
      <p:pic>
        <p:nvPicPr>
          <p:cNvPr id="7" name="Picture 6">
            <a:extLst>
              <a:ext uri="{FF2B5EF4-FFF2-40B4-BE49-F238E27FC236}">
                <a16:creationId xmlns:a16="http://schemas.microsoft.com/office/drawing/2014/main" id="{B2A342C2-BDCA-F7E8-375F-2FE0C9C2137C}"/>
              </a:ext>
            </a:extLst>
          </p:cNvPr>
          <p:cNvPicPr>
            <a:picLocks noChangeAspect="1"/>
          </p:cNvPicPr>
          <p:nvPr/>
        </p:nvPicPr>
        <p:blipFill>
          <a:blip r:embed="rId2"/>
          <a:stretch>
            <a:fillRect/>
          </a:stretch>
        </p:blipFill>
        <p:spPr>
          <a:xfrm>
            <a:off x="0" y="4841776"/>
            <a:ext cx="3923928" cy="2016224"/>
          </a:xfrm>
          <a:prstGeom prst="rect">
            <a:avLst/>
          </a:prstGeom>
        </p:spPr>
      </p:pic>
      <p:pic>
        <p:nvPicPr>
          <p:cNvPr id="9" name="Picture 8">
            <a:extLst>
              <a:ext uri="{FF2B5EF4-FFF2-40B4-BE49-F238E27FC236}">
                <a16:creationId xmlns:a16="http://schemas.microsoft.com/office/drawing/2014/main" id="{04F5A80E-25E5-0344-E0F2-578692C2C4A3}"/>
              </a:ext>
            </a:extLst>
          </p:cNvPr>
          <p:cNvPicPr>
            <a:picLocks noChangeAspect="1"/>
          </p:cNvPicPr>
          <p:nvPr/>
        </p:nvPicPr>
        <p:blipFill>
          <a:blip r:embed="rId3"/>
          <a:stretch>
            <a:fillRect/>
          </a:stretch>
        </p:blipFill>
        <p:spPr>
          <a:xfrm>
            <a:off x="1506081" y="3168908"/>
            <a:ext cx="6804248" cy="1672868"/>
          </a:xfrm>
          <a:prstGeom prst="rect">
            <a:avLst/>
          </a:prstGeom>
        </p:spPr>
      </p:pic>
      <p:cxnSp>
        <p:nvCxnSpPr>
          <p:cNvPr id="6" name="Straight Arrow Connector 5"/>
          <p:cNvCxnSpPr>
            <a:cxnSpLocks/>
          </p:cNvCxnSpPr>
          <p:nvPr/>
        </p:nvCxnSpPr>
        <p:spPr>
          <a:xfrm flipH="1">
            <a:off x="4716016" y="2740360"/>
            <a:ext cx="3384376" cy="5040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F7824C7E-22CA-A9CA-264A-9A484816B37E}"/>
              </a:ext>
            </a:extLst>
          </p:cNvPr>
          <p:cNvSpPr txBox="1"/>
          <p:nvPr/>
        </p:nvSpPr>
        <p:spPr>
          <a:xfrm>
            <a:off x="4139952" y="5949280"/>
            <a:ext cx="4032448" cy="369332"/>
          </a:xfrm>
          <a:prstGeom prst="rect">
            <a:avLst/>
          </a:prstGeom>
          <a:noFill/>
        </p:spPr>
        <p:txBody>
          <a:bodyPr wrap="square" rtlCol="0">
            <a:spAutoFit/>
          </a:bodyPr>
          <a:lstStyle/>
          <a:p>
            <a:r>
              <a:rPr lang="en-GB" dirty="0"/>
              <a:t>Lewisham schools that require a SIF</a:t>
            </a:r>
          </a:p>
        </p:txBody>
      </p:sp>
    </p:spTree>
    <p:extLst>
      <p:ext uri="{BB962C8B-B14F-4D97-AF65-F5344CB8AC3E}">
        <p14:creationId xmlns:p14="http://schemas.microsoft.com/office/powerpoint/2010/main" val="310571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16216" y="159550"/>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SIF</a:t>
            </a:r>
          </a:p>
        </p:txBody>
      </p:sp>
      <p:sp>
        <p:nvSpPr>
          <p:cNvPr id="11" name="Rectangle 10"/>
          <p:cNvSpPr/>
          <p:nvPr/>
        </p:nvSpPr>
        <p:spPr>
          <a:xfrm>
            <a:off x="6516216" y="5946789"/>
            <a:ext cx="24117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Specialism</a:t>
            </a:r>
          </a:p>
        </p:txBody>
      </p:sp>
      <p:pic>
        <p:nvPicPr>
          <p:cNvPr id="3" name="Picture 2">
            <a:extLst>
              <a:ext uri="{FF2B5EF4-FFF2-40B4-BE49-F238E27FC236}">
                <a16:creationId xmlns:a16="http://schemas.microsoft.com/office/drawing/2014/main" id="{92933464-7621-DA0C-AE9E-D29D7D4B82FC}"/>
              </a:ext>
            </a:extLst>
          </p:cNvPr>
          <p:cNvPicPr>
            <a:picLocks noChangeAspect="1"/>
          </p:cNvPicPr>
          <p:nvPr/>
        </p:nvPicPr>
        <p:blipFill>
          <a:blip r:embed="rId2"/>
          <a:stretch>
            <a:fillRect/>
          </a:stretch>
        </p:blipFill>
        <p:spPr>
          <a:xfrm>
            <a:off x="0" y="558800"/>
            <a:ext cx="6300192" cy="6299200"/>
          </a:xfrm>
          <a:prstGeom prst="rect">
            <a:avLst/>
          </a:prstGeom>
        </p:spPr>
      </p:pic>
      <p:cxnSp>
        <p:nvCxnSpPr>
          <p:cNvPr id="7" name="Straight Arrow Connector 6">
            <a:extLst>
              <a:ext uri="{FF2B5EF4-FFF2-40B4-BE49-F238E27FC236}">
                <a16:creationId xmlns:a16="http://schemas.microsoft.com/office/drawing/2014/main" id="{5D8BEAC6-3133-7EE9-904E-77ACDC955E50}"/>
              </a:ext>
            </a:extLst>
          </p:cNvPr>
          <p:cNvCxnSpPr>
            <a:cxnSpLocks/>
          </p:cNvCxnSpPr>
          <p:nvPr/>
        </p:nvCxnSpPr>
        <p:spPr>
          <a:xfrm flipH="1" flipV="1">
            <a:off x="6210182" y="4834401"/>
            <a:ext cx="972108" cy="10776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33B49F95-F31C-4B0D-5863-426E23EE348B}"/>
              </a:ext>
            </a:extLst>
          </p:cNvPr>
          <p:cNvCxnSpPr>
            <a:cxnSpLocks/>
          </p:cNvCxnSpPr>
          <p:nvPr/>
        </p:nvCxnSpPr>
        <p:spPr>
          <a:xfrm flipH="1">
            <a:off x="5004048" y="879630"/>
            <a:ext cx="2232248" cy="42055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475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F53A6-0463-9546-E68E-26CC1859BA7A}"/>
              </a:ext>
            </a:extLst>
          </p:cNvPr>
          <p:cNvPicPr>
            <a:picLocks noChangeAspect="1"/>
          </p:cNvPicPr>
          <p:nvPr/>
        </p:nvPicPr>
        <p:blipFill>
          <a:blip r:embed="rId2"/>
          <a:stretch>
            <a:fillRect/>
          </a:stretch>
        </p:blipFill>
        <p:spPr>
          <a:xfrm>
            <a:off x="0" y="0"/>
            <a:ext cx="6486597" cy="4941168"/>
          </a:xfrm>
          <a:prstGeom prst="rect">
            <a:avLst/>
          </a:prstGeom>
        </p:spPr>
      </p:pic>
      <p:pic>
        <p:nvPicPr>
          <p:cNvPr id="6" name="Picture 5">
            <a:extLst>
              <a:ext uri="{FF2B5EF4-FFF2-40B4-BE49-F238E27FC236}">
                <a16:creationId xmlns:a16="http://schemas.microsoft.com/office/drawing/2014/main" id="{DEDA49AB-0232-3350-7874-438D951B564C}"/>
              </a:ext>
            </a:extLst>
          </p:cNvPr>
          <p:cNvPicPr>
            <a:picLocks noChangeAspect="1"/>
          </p:cNvPicPr>
          <p:nvPr/>
        </p:nvPicPr>
        <p:blipFill>
          <a:blip r:embed="rId3"/>
          <a:stretch>
            <a:fillRect/>
          </a:stretch>
        </p:blipFill>
        <p:spPr>
          <a:xfrm>
            <a:off x="2888241" y="2898920"/>
            <a:ext cx="6283926" cy="4084495"/>
          </a:xfrm>
          <a:prstGeom prst="rect">
            <a:avLst/>
          </a:prstGeom>
        </p:spPr>
      </p:pic>
    </p:spTree>
    <p:extLst>
      <p:ext uri="{BB962C8B-B14F-4D97-AF65-F5344CB8AC3E}">
        <p14:creationId xmlns:p14="http://schemas.microsoft.com/office/powerpoint/2010/main" val="160801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7324-3883-E5DA-85F0-DD6EB43E7C70}"/>
              </a:ext>
            </a:extLst>
          </p:cNvPr>
          <p:cNvSpPr>
            <a:spLocks noGrp="1"/>
          </p:cNvSpPr>
          <p:nvPr>
            <p:ph type="title"/>
          </p:nvPr>
        </p:nvSpPr>
        <p:spPr/>
        <p:txBody>
          <a:bodyPr>
            <a:normAutofit fontScale="90000"/>
          </a:bodyPr>
          <a:lstStyle/>
          <a:p>
            <a:r>
              <a:rPr lang="en-GB" sz="3600" b="1" i="0" u="none" strike="noStrike" baseline="0" dirty="0">
                <a:latin typeface="Century Gothic" panose="020B0502020202020204" pitchFamily="34" charset="0"/>
              </a:rPr>
              <a:t>Ability, aptitude and banding tests </a:t>
            </a:r>
            <a:br>
              <a:rPr lang="en-GB" sz="4400" b="0" i="0" u="none" strike="noStrike" baseline="0" dirty="0">
                <a:solidFill>
                  <a:srgbClr val="784494"/>
                </a:solidFill>
                <a:latin typeface="Century Gothic" panose="020B0502020202020204" pitchFamily="34" charset="0"/>
              </a:rPr>
            </a:br>
            <a:endParaRPr lang="en-GB"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68128C9E-0021-C840-89A6-0C78776A313F}"/>
              </a:ext>
            </a:extLst>
          </p:cNvPr>
          <p:cNvSpPr>
            <a:spLocks noGrp="1"/>
          </p:cNvSpPr>
          <p:nvPr>
            <p:ph idx="1"/>
          </p:nvPr>
        </p:nvSpPr>
        <p:spPr/>
        <p:txBody>
          <a:bodyPr>
            <a:normAutofit fontScale="77500" lnSpcReduction="20000"/>
          </a:bodyPr>
          <a:lstStyle/>
          <a:p>
            <a:r>
              <a:rPr lang="en-GB" sz="2400" b="0" i="0" u="none" strike="noStrike" baseline="0" dirty="0">
                <a:latin typeface="Century Gothic" panose="020B0502020202020204" pitchFamily="34" charset="0"/>
              </a:rPr>
              <a:t>If you are applying to a secondary school that uses banding within its criteria, your child will be required to take a test. Please contact the school directly for further details on banding test arrangements. </a:t>
            </a:r>
          </a:p>
          <a:p>
            <a:endParaRPr lang="en-GB" sz="2400" b="0" i="0" u="none" strike="noStrike" baseline="0" dirty="0">
              <a:latin typeface="Century Gothic" panose="020B0502020202020204" pitchFamily="34" charset="0"/>
            </a:endParaRPr>
          </a:p>
          <a:p>
            <a:r>
              <a:rPr lang="en-GB" sz="2400" b="0" i="0" u="none" strike="noStrike" baseline="0" dirty="0">
                <a:latin typeface="Century Gothic" panose="020B0502020202020204" pitchFamily="34" charset="0"/>
              </a:rPr>
              <a:t>If you are thinking of applying to a secondary school that tests a child for ability/aptitude for the purposes of admission, you must ensure that you register your child for the test before each school’s published deadline and you must also submit your child’s online admissions application by </a:t>
            </a:r>
            <a:r>
              <a:rPr lang="en-GB" sz="2400" b="1" i="0" u="none" strike="noStrike" baseline="0" dirty="0">
                <a:latin typeface="Century Gothic" panose="020B0502020202020204" pitchFamily="34" charset="0"/>
              </a:rPr>
              <a:t>31 October 2023</a:t>
            </a:r>
            <a:r>
              <a:rPr lang="en-GB" sz="2400" b="0" i="0" u="none" strike="noStrike" baseline="0" dirty="0">
                <a:latin typeface="Century Gothic" panose="020B0502020202020204" pitchFamily="34" charset="0"/>
              </a:rPr>
              <a:t>. Please check each school’s website or contact the school directly for further information about their test date and arrangements.</a:t>
            </a:r>
          </a:p>
          <a:p>
            <a:endParaRPr lang="en-GB" dirty="0"/>
          </a:p>
        </p:txBody>
      </p:sp>
    </p:spTree>
    <p:extLst>
      <p:ext uri="{BB962C8B-B14F-4D97-AF65-F5344CB8AC3E}">
        <p14:creationId xmlns:p14="http://schemas.microsoft.com/office/powerpoint/2010/main" val="226264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DAF3-F10A-48BD-87D0-A1D35C478522}"/>
              </a:ext>
            </a:extLst>
          </p:cNvPr>
          <p:cNvSpPr>
            <a:spLocks noGrp="1"/>
          </p:cNvSpPr>
          <p:nvPr>
            <p:ph type="title"/>
          </p:nvPr>
        </p:nvSpPr>
        <p:spPr/>
        <p:txBody>
          <a:bodyPr>
            <a:normAutofit/>
          </a:bodyPr>
          <a:lstStyle/>
          <a:p>
            <a:r>
              <a:rPr lang="en-GB" dirty="0">
                <a:latin typeface="Century Gothic" panose="020B0502020202020204" pitchFamily="34" charset="0"/>
              </a:rPr>
              <a:t>Types of secondary schools</a:t>
            </a:r>
          </a:p>
        </p:txBody>
      </p:sp>
      <p:sp>
        <p:nvSpPr>
          <p:cNvPr id="3" name="Content Placeholder 2">
            <a:extLst>
              <a:ext uri="{FF2B5EF4-FFF2-40B4-BE49-F238E27FC236}">
                <a16:creationId xmlns:a16="http://schemas.microsoft.com/office/drawing/2014/main" id="{21B523E2-6A9B-4843-AF5D-D8585C86BD28}"/>
              </a:ext>
            </a:extLst>
          </p:cNvPr>
          <p:cNvSpPr>
            <a:spLocks noGrp="1"/>
          </p:cNvSpPr>
          <p:nvPr>
            <p:ph idx="1"/>
          </p:nvPr>
        </p:nvSpPr>
        <p:spPr/>
        <p:txBody>
          <a:bodyPr>
            <a:normAutofit fontScale="85000" lnSpcReduction="10000"/>
          </a:bodyPr>
          <a:lstStyle/>
          <a:p>
            <a:pPr marL="0" indent="0">
              <a:buNone/>
            </a:pPr>
            <a:r>
              <a:rPr lang="en-GB" b="1" dirty="0"/>
              <a:t>Voluntary aided schools </a:t>
            </a:r>
          </a:p>
          <a:p>
            <a:pPr marL="0" indent="0">
              <a:buNone/>
            </a:pPr>
            <a:r>
              <a:rPr lang="en-GB" dirty="0"/>
              <a:t>There are two voluntary aided secondary schools in Southwark. The school’s governing body is responsible for their admissions and decides how pupils are admitted. </a:t>
            </a:r>
            <a:r>
              <a:rPr lang="en-GB" sz="1800" b="0" i="0" u="none" strike="noStrike" dirty="0">
                <a:solidFill>
                  <a:srgbClr val="FFC000"/>
                </a:solidFill>
                <a:effectLst/>
                <a:latin typeface="Century Gothic" panose="020B0502020202020204" pitchFamily="34" charset="0"/>
              </a:rPr>
              <a:t>(Notre Dame, St Saviour’s and St </a:t>
            </a:r>
            <a:r>
              <a:rPr lang="en-GB" sz="1800" b="0" i="0" u="none" strike="noStrike" dirty="0" err="1">
                <a:solidFill>
                  <a:srgbClr val="FFC000"/>
                </a:solidFill>
                <a:effectLst/>
                <a:latin typeface="Century Gothic" panose="020B0502020202020204" pitchFamily="34" charset="0"/>
              </a:rPr>
              <a:t>Olave’s</a:t>
            </a:r>
            <a:r>
              <a:rPr lang="en-GB" sz="1800" b="0" i="0" u="none" strike="noStrike" dirty="0">
                <a:solidFill>
                  <a:srgbClr val="FFC000"/>
                </a:solidFill>
                <a:effectLst/>
                <a:latin typeface="Century Gothic" panose="020B0502020202020204" pitchFamily="34" charset="0"/>
              </a:rPr>
              <a:t> School, St Thomas the Apostle)</a:t>
            </a:r>
            <a:endParaRPr lang="en-GB" dirty="0">
              <a:solidFill>
                <a:srgbClr val="FFC000"/>
              </a:solidFill>
            </a:endParaRPr>
          </a:p>
          <a:p>
            <a:pPr marL="0" indent="0">
              <a:buNone/>
            </a:pPr>
            <a:r>
              <a:rPr lang="en-GB" b="1" dirty="0"/>
              <a:t>Academies </a:t>
            </a:r>
          </a:p>
          <a:p>
            <a:pPr marL="0" indent="0">
              <a:buNone/>
            </a:pPr>
            <a:r>
              <a:rPr lang="en-GB" dirty="0"/>
              <a:t>There are 15 academies in Southwark. The Academy Trust is responsible for school admissions and decides how pupils are admitted. </a:t>
            </a:r>
          </a:p>
          <a:p>
            <a:pPr marL="0" indent="0">
              <a:buNone/>
            </a:pPr>
            <a:endParaRPr lang="en-GB" dirty="0"/>
          </a:p>
          <a:p>
            <a:pPr marL="0" indent="0">
              <a:buNone/>
            </a:pPr>
            <a:r>
              <a:rPr lang="en-GB" b="1" dirty="0"/>
              <a:t>Free school academies </a:t>
            </a:r>
            <a:r>
              <a:rPr lang="en-GB" dirty="0"/>
              <a:t>There are three secondary free school academies in Southwark. The school’s governing body is responsible for school admissions and decides how pupils are admitted </a:t>
            </a:r>
            <a:r>
              <a:rPr lang="en-GB" sz="1800" b="0" i="0" u="none" strike="noStrike" dirty="0">
                <a:solidFill>
                  <a:srgbClr val="FFC000"/>
                </a:solidFill>
                <a:effectLst/>
                <a:latin typeface="Century Gothic" panose="020B0502020202020204" pitchFamily="34" charset="0"/>
              </a:rPr>
              <a:t>(Compass, Haberdashers Aske Borough, Charter School -East Dulwich)</a:t>
            </a:r>
            <a:endParaRPr lang="en-GB" dirty="0">
              <a:solidFill>
                <a:srgbClr val="FFC000"/>
              </a:solidFill>
            </a:endParaRPr>
          </a:p>
        </p:txBody>
      </p:sp>
    </p:spTree>
    <p:extLst>
      <p:ext uri="{BB962C8B-B14F-4D97-AF65-F5344CB8AC3E}">
        <p14:creationId xmlns:p14="http://schemas.microsoft.com/office/powerpoint/2010/main" val="135904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Medical/Social Reason</a:t>
            </a:r>
          </a:p>
        </p:txBody>
      </p:sp>
      <p:sp>
        <p:nvSpPr>
          <p:cNvPr id="3" name="Content Placeholder 2"/>
          <p:cNvSpPr>
            <a:spLocks noGrp="1"/>
          </p:cNvSpPr>
          <p:nvPr>
            <p:ph idx="1"/>
          </p:nvPr>
        </p:nvSpPr>
        <p:spPr/>
        <p:txBody>
          <a:bodyPr>
            <a:normAutofit/>
          </a:bodyPr>
          <a:lstStyle/>
          <a:p>
            <a:pPr marL="0" indent="0">
              <a:buNone/>
            </a:pPr>
            <a:r>
              <a:rPr lang="en-GB" dirty="0">
                <a:latin typeface="Century Gothic" panose="020B0502020202020204" pitchFamily="34" charset="0"/>
              </a:rPr>
              <a:t>If you have ticked the ‘social/medical’ box,</a:t>
            </a:r>
          </a:p>
          <a:p>
            <a:pPr marL="0" indent="0">
              <a:buNone/>
            </a:pPr>
            <a:r>
              <a:rPr lang="en-GB" dirty="0">
                <a:latin typeface="Century Gothic" panose="020B0502020202020204" pitchFamily="34" charset="0"/>
              </a:rPr>
              <a:t>you must provide additional information to</a:t>
            </a:r>
          </a:p>
          <a:p>
            <a:pPr marL="0" indent="0">
              <a:buNone/>
            </a:pPr>
            <a:r>
              <a:rPr lang="en-GB" dirty="0">
                <a:latin typeface="Century Gothic" panose="020B0502020202020204" pitchFamily="34" charset="0"/>
              </a:rPr>
              <a:t>support your application such as a recent</a:t>
            </a:r>
          </a:p>
          <a:p>
            <a:pPr marL="0" indent="0">
              <a:buNone/>
            </a:pPr>
            <a:r>
              <a:rPr lang="en-GB" dirty="0">
                <a:latin typeface="Century Gothic" panose="020B0502020202020204" pitchFamily="34" charset="0"/>
              </a:rPr>
              <a:t>medical/social report or letter from a professional.</a:t>
            </a:r>
          </a:p>
          <a:p>
            <a:pPr marL="0" indent="0">
              <a:buNone/>
            </a:pPr>
            <a:r>
              <a:rPr lang="en-GB" dirty="0">
                <a:latin typeface="Century Gothic" panose="020B0502020202020204" pitchFamily="34" charset="0"/>
              </a:rPr>
              <a:t>(This will need to be uploaded.)</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You must ensure that you click ‘Next’ each time</a:t>
            </a:r>
          </a:p>
          <a:p>
            <a:pPr marL="0" indent="0">
              <a:buNone/>
            </a:pPr>
            <a:r>
              <a:rPr lang="en-GB" dirty="0">
                <a:latin typeface="Century Gothic" panose="020B0502020202020204" pitchFamily="34" charset="0"/>
              </a:rPr>
              <a:t>you complete a page of the application or your</a:t>
            </a:r>
          </a:p>
          <a:p>
            <a:pPr marL="0" indent="0">
              <a:buNone/>
            </a:pPr>
            <a:r>
              <a:rPr lang="en-GB" dirty="0">
                <a:latin typeface="Century Gothic" panose="020B0502020202020204" pitchFamily="34" charset="0"/>
              </a:rPr>
              <a:t>information will not be saved</a:t>
            </a:r>
          </a:p>
        </p:txBody>
      </p:sp>
    </p:spTree>
    <p:extLst>
      <p:ext uri="{BB962C8B-B14F-4D97-AF65-F5344CB8AC3E}">
        <p14:creationId xmlns:p14="http://schemas.microsoft.com/office/powerpoint/2010/main" val="529078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029D-65D6-EA64-0CA2-E40EA942882B}"/>
              </a:ext>
            </a:extLst>
          </p:cNvPr>
          <p:cNvSpPr>
            <a:spLocks noGrp="1"/>
          </p:cNvSpPr>
          <p:nvPr>
            <p:ph type="title"/>
          </p:nvPr>
        </p:nvSpPr>
        <p:spPr>
          <a:xfrm>
            <a:off x="323528" y="0"/>
            <a:ext cx="3312368" cy="1143000"/>
          </a:xfrm>
        </p:spPr>
        <p:txBody>
          <a:bodyPr/>
          <a:lstStyle/>
          <a:p>
            <a:r>
              <a:rPr lang="en-GB" dirty="0"/>
              <a:t>Guidance</a:t>
            </a:r>
          </a:p>
        </p:txBody>
      </p:sp>
      <p:sp>
        <p:nvSpPr>
          <p:cNvPr id="3" name="Content Placeholder 2">
            <a:extLst>
              <a:ext uri="{FF2B5EF4-FFF2-40B4-BE49-F238E27FC236}">
                <a16:creationId xmlns:a16="http://schemas.microsoft.com/office/drawing/2014/main" id="{0B270235-E756-8855-FAF1-F8E94BA50081}"/>
              </a:ext>
            </a:extLst>
          </p:cNvPr>
          <p:cNvSpPr>
            <a:spLocks noGrp="1"/>
          </p:cNvSpPr>
          <p:nvPr>
            <p:ph idx="1"/>
          </p:nvPr>
        </p:nvSpPr>
        <p:spPr>
          <a:xfrm>
            <a:off x="4273385" y="6093296"/>
            <a:ext cx="4690864" cy="572716"/>
          </a:xfrm>
        </p:spPr>
        <p:txBody>
          <a:bodyPr>
            <a:normAutofit/>
          </a:bodyPr>
          <a:lstStyle/>
          <a:p>
            <a:pPr marL="0" indent="0">
              <a:buNone/>
            </a:pPr>
            <a:r>
              <a:rPr lang="en-GB" dirty="0"/>
              <a:t>Lewisham’s online </a:t>
            </a:r>
          </a:p>
        </p:txBody>
      </p:sp>
      <p:pic>
        <p:nvPicPr>
          <p:cNvPr id="6" name="Picture 5">
            <a:extLst>
              <a:ext uri="{FF2B5EF4-FFF2-40B4-BE49-F238E27FC236}">
                <a16:creationId xmlns:a16="http://schemas.microsoft.com/office/drawing/2014/main" id="{A67332EC-4CAB-DDC7-0EE3-7D7118A4B33A}"/>
              </a:ext>
            </a:extLst>
          </p:cNvPr>
          <p:cNvPicPr>
            <a:picLocks noChangeAspect="1"/>
          </p:cNvPicPr>
          <p:nvPr/>
        </p:nvPicPr>
        <p:blipFill>
          <a:blip r:embed="rId2"/>
          <a:stretch>
            <a:fillRect/>
          </a:stretch>
        </p:blipFill>
        <p:spPr>
          <a:xfrm>
            <a:off x="0" y="836712"/>
            <a:ext cx="4259486" cy="6021288"/>
          </a:xfrm>
          <a:prstGeom prst="rect">
            <a:avLst/>
          </a:prstGeom>
        </p:spPr>
      </p:pic>
      <p:pic>
        <p:nvPicPr>
          <p:cNvPr id="11" name="Picture 10">
            <a:extLst>
              <a:ext uri="{FF2B5EF4-FFF2-40B4-BE49-F238E27FC236}">
                <a16:creationId xmlns:a16="http://schemas.microsoft.com/office/drawing/2014/main" id="{B8AE8414-28CF-6F19-4C2C-7D055FC4801F}"/>
              </a:ext>
            </a:extLst>
          </p:cNvPr>
          <p:cNvPicPr>
            <a:picLocks noChangeAspect="1"/>
          </p:cNvPicPr>
          <p:nvPr/>
        </p:nvPicPr>
        <p:blipFill>
          <a:blip r:embed="rId3"/>
          <a:stretch>
            <a:fillRect/>
          </a:stretch>
        </p:blipFill>
        <p:spPr>
          <a:xfrm>
            <a:off x="4453950" y="445302"/>
            <a:ext cx="4690864" cy="4812498"/>
          </a:xfrm>
          <a:prstGeom prst="rect">
            <a:avLst/>
          </a:prstGeom>
        </p:spPr>
      </p:pic>
      <p:sp>
        <p:nvSpPr>
          <p:cNvPr id="5" name="TextBox 4">
            <a:extLst>
              <a:ext uri="{FF2B5EF4-FFF2-40B4-BE49-F238E27FC236}">
                <a16:creationId xmlns:a16="http://schemas.microsoft.com/office/drawing/2014/main" id="{262A7242-4A0B-D4E3-DF0A-F27C5B86661C}"/>
              </a:ext>
            </a:extLst>
          </p:cNvPr>
          <p:cNvSpPr txBox="1"/>
          <p:nvPr/>
        </p:nvSpPr>
        <p:spPr>
          <a:xfrm>
            <a:off x="5940152" y="5257800"/>
            <a:ext cx="4992254" cy="369332"/>
          </a:xfrm>
          <a:prstGeom prst="rect">
            <a:avLst/>
          </a:prstGeom>
          <a:noFill/>
        </p:spPr>
        <p:txBody>
          <a:bodyPr wrap="square">
            <a:spAutoFit/>
          </a:bodyPr>
          <a:lstStyle/>
          <a:p>
            <a:pPr marL="0" indent="0">
              <a:buNone/>
            </a:pPr>
            <a:r>
              <a:rPr lang="en-GB" dirty="0"/>
              <a:t>Southwark in their brochure</a:t>
            </a:r>
          </a:p>
        </p:txBody>
      </p:sp>
    </p:spTree>
    <p:extLst>
      <p:ext uri="{BB962C8B-B14F-4D97-AF65-F5344CB8AC3E}">
        <p14:creationId xmlns:p14="http://schemas.microsoft.com/office/powerpoint/2010/main" val="3174796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00018"/>
          </a:xfrm>
        </p:spPr>
        <p:txBody>
          <a:bodyPr>
            <a:normAutofit fontScale="90000"/>
          </a:bodyPr>
          <a:lstStyle/>
          <a:p>
            <a:r>
              <a:rPr lang="en-GB" sz="2700" dirty="0">
                <a:latin typeface="Century Gothic" panose="020B0502020202020204" pitchFamily="34" charset="0"/>
              </a:rPr>
              <a:t>https://www.eadmissions.org.uk</a:t>
            </a:r>
            <a:r>
              <a:rPr lang="en-GB" dirty="0">
                <a:latin typeface="Century Gothic" panose="020B0502020202020204" pitchFamily="34" charset="0"/>
              </a:rPr>
              <a:t>/</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1417638"/>
            <a:ext cx="9144000" cy="5440362"/>
          </a:xfrm>
          <a:prstGeom prst="rect">
            <a:avLst/>
          </a:prstGeom>
        </p:spPr>
      </p:pic>
    </p:spTree>
    <p:extLst>
      <p:ext uri="{BB962C8B-B14F-4D97-AF65-F5344CB8AC3E}">
        <p14:creationId xmlns:p14="http://schemas.microsoft.com/office/powerpoint/2010/main" val="204725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93C44-FC48-407A-9A01-E6ECD60366B1}"/>
              </a:ext>
            </a:extLst>
          </p:cNvPr>
          <p:cNvSpPr/>
          <p:nvPr/>
        </p:nvSpPr>
        <p:spPr>
          <a:xfrm>
            <a:off x="359099" y="409460"/>
            <a:ext cx="8496944" cy="1200329"/>
          </a:xfrm>
          <a:prstGeom prst="rect">
            <a:avLst/>
          </a:prstGeom>
        </p:spPr>
        <p:txBody>
          <a:bodyPr wrap="square">
            <a:spAutoFit/>
          </a:bodyPr>
          <a:lstStyle/>
          <a:p>
            <a:r>
              <a:rPr lang="en-GB" sz="2400" b="1" dirty="0">
                <a:latin typeface="Century Gothic" panose="020B0502020202020204" pitchFamily="34" charset="0"/>
              </a:rPr>
              <a:t>If you already have an account you have used within the past 3 years, login will be required so keep your username and password safe</a:t>
            </a:r>
          </a:p>
        </p:txBody>
      </p:sp>
      <p:pic>
        <p:nvPicPr>
          <p:cNvPr id="4" name="Picture 3"/>
          <p:cNvPicPr>
            <a:picLocks noChangeAspect="1"/>
          </p:cNvPicPr>
          <p:nvPr/>
        </p:nvPicPr>
        <p:blipFill>
          <a:blip r:embed="rId2"/>
          <a:stretch>
            <a:fillRect/>
          </a:stretch>
        </p:blipFill>
        <p:spPr>
          <a:xfrm>
            <a:off x="2987824" y="1916832"/>
            <a:ext cx="5868219" cy="4431704"/>
          </a:xfrm>
          <a:prstGeom prst="rect">
            <a:avLst/>
          </a:prstGeom>
        </p:spPr>
      </p:pic>
      <p:pic>
        <p:nvPicPr>
          <p:cNvPr id="5" name="Picture 4"/>
          <p:cNvPicPr>
            <a:picLocks noChangeAspect="1"/>
          </p:cNvPicPr>
          <p:nvPr/>
        </p:nvPicPr>
        <p:blipFill>
          <a:blip r:embed="rId3"/>
          <a:stretch>
            <a:fillRect/>
          </a:stretch>
        </p:blipFill>
        <p:spPr>
          <a:xfrm>
            <a:off x="323528" y="1700808"/>
            <a:ext cx="2362530" cy="1771897"/>
          </a:xfrm>
          <a:prstGeom prst="rect">
            <a:avLst/>
          </a:prstGeom>
        </p:spPr>
      </p:pic>
      <p:sp>
        <p:nvSpPr>
          <p:cNvPr id="6" name="TextBox 5"/>
          <p:cNvSpPr txBox="1"/>
          <p:nvPr/>
        </p:nvSpPr>
        <p:spPr>
          <a:xfrm>
            <a:off x="323528" y="3789040"/>
            <a:ext cx="2376264" cy="2554545"/>
          </a:xfrm>
          <a:prstGeom prst="rect">
            <a:avLst/>
          </a:prstGeom>
          <a:noFill/>
        </p:spPr>
        <p:txBody>
          <a:bodyPr wrap="square" rtlCol="0">
            <a:spAutoFit/>
          </a:bodyPr>
          <a:lstStyle/>
          <a:p>
            <a:r>
              <a:rPr lang="en-GB" sz="1600" dirty="0">
                <a:latin typeface="Century Gothic" panose="020B0502020202020204" pitchFamily="34" charset="0"/>
              </a:rPr>
              <a:t>‘Forgotten your user</a:t>
            </a:r>
          </a:p>
          <a:p>
            <a:r>
              <a:rPr lang="en-GB" sz="1600" dirty="0">
                <a:latin typeface="Century Gothic" panose="020B0502020202020204" pitchFamily="34" charset="0"/>
              </a:rPr>
              <a:t>name or password?’ link and follow the</a:t>
            </a:r>
          </a:p>
          <a:p>
            <a:r>
              <a:rPr lang="en-GB" sz="1600" dirty="0">
                <a:latin typeface="Century Gothic" panose="020B0502020202020204" pitchFamily="34" charset="0"/>
              </a:rPr>
              <a:t>instructions. Your password can be re-sent to you</a:t>
            </a:r>
          </a:p>
          <a:p>
            <a:r>
              <a:rPr lang="en-GB" sz="1600" dirty="0">
                <a:latin typeface="Century Gothic" panose="020B0502020202020204" pitchFamily="34" charset="0"/>
              </a:rPr>
              <a:t>by text message or to the email address you used</a:t>
            </a:r>
          </a:p>
          <a:p>
            <a:r>
              <a:rPr lang="en-GB" sz="1600" dirty="0">
                <a:latin typeface="Century Gothic" panose="020B0502020202020204" pitchFamily="34" charset="0"/>
              </a:rPr>
              <a:t>when you first</a:t>
            </a:r>
          </a:p>
        </p:txBody>
      </p:sp>
    </p:spTree>
    <p:extLst>
      <p:ext uri="{BB962C8B-B14F-4D97-AF65-F5344CB8AC3E}">
        <p14:creationId xmlns:p14="http://schemas.microsoft.com/office/powerpoint/2010/main" val="17394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7864" y="188640"/>
            <a:ext cx="5439534" cy="6506483"/>
          </a:xfrm>
          <a:prstGeom prst="rect">
            <a:avLst/>
          </a:prstGeom>
        </p:spPr>
      </p:pic>
      <p:pic>
        <p:nvPicPr>
          <p:cNvPr id="2" name="Picture 1"/>
          <p:cNvPicPr>
            <a:picLocks noChangeAspect="1"/>
          </p:cNvPicPr>
          <p:nvPr/>
        </p:nvPicPr>
        <p:blipFill>
          <a:blip r:embed="rId3"/>
          <a:stretch>
            <a:fillRect/>
          </a:stretch>
        </p:blipFill>
        <p:spPr>
          <a:xfrm>
            <a:off x="-2676899" y="2060848"/>
            <a:ext cx="5353797" cy="1971950"/>
          </a:xfrm>
          <a:prstGeom prst="rect">
            <a:avLst/>
          </a:prstGeom>
        </p:spPr>
      </p:pic>
    </p:spTree>
    <p:extLst>
      <p:ext uri="{BB962C8B-B14F-4D97-AF65-F5344CB8AC3E}">
        <p14:creationId xmlns:p14="http://schemas.microsoft.com/office/powerpoint/2010/main" val="3165194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E885-283F-9545-A056-412A50C01EE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814439A-144C-C805-06DE-D85708AFD03F}"/>
              </a:ext>
            </a:extLst>
          </p:cNvPr>
          <p:cNvPicPr>
            <a:picLocks noGrp="1" noChangeAspect="1"/>
          </p:cNvPicPr>
          <p:nvPr>
            <p:ph idx="1"/>
          </p:nvPr>
        </p:nvPicPr>
        <p:blipFill>
          <a:blip r:embed="rId2"/>
          <a:stretch>
            <a:fillRect/>
          </a:stretch>
        </p:blipFill>
        <p:spPr>
          <a:xfrm>
            <a:off x="323528" y="188640"/>
            <a:ext cx="8496943" cy="6480720"/>
          </a:xfrm>
        </p:spPr>
      </p:pic>
    </p:spTree>
    <p:extLst>
      <p:ext uri="{BB962C8B-B14F-4D97-AF65-F5344CB8AC3E}">
        <p14:creationId xmlns:p14="http://schemas.microsoft.com/office/powerpoint/2010/main" val="112067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A7A9-44C9-160F-2603-39E757F2D3B3}"/>
              </a:ext>
            </a:extLst>
          </p:cNvPr>
          <p:cNvSpPr>
            <a:spLocks noGrp="1"/>
          </p:cNvSpPr>
          <p:nvPr>
            <p:ph type="title"/>
          </p:nvPr>
        </p:nvSpPr>
        <p:spPr/>
        <p:txBody>
          <a:bodyPr>
            <a:normAutofit fontScale="90000"/>
          </a:bodyPr>
          <a:lstStyle/>
          <a:p>
            <a:r>
              <a:rPr lang="en-GB" dirty="0"/>
              <a:t>Southwark Information Advice Support team (SIAS)</a:t>
            </a:r>
          </a:p>
        </p:txBody>
      </p:sp>
      <p:sp>
        <p:nvSpPr>
          <p:cNvPr id="3" name="Content Placeholder 2">
            <a:extLst>
              <a:ext uri="{FF2B5EF4-FFF2-40B4-BE49-F238E27FC236}">
                <a16:creationId xmlns:a16="http://schemas.microsoft.com/office/drawing/2014/main" id="{12A57C73-BE42-74A6-D1F5-5E488D984A05}"/>
              </a:ext>
            </a:extLst>
          </p:cNvPr>
          <p:cNvSpPr>
            <a:spLocks noGrp="1"/>
          </p:cNvSpPr>
          <p:nvPr>
            <p:ph idx="1"/>
          </p:nvPr>
        </p:nvSpPr>
        <p:spPr>
          <a:xfrm>
            <a:off x="827700" y="2052925"/>
            <a:ext cx="6711654" cy="4760451"/>
          </a:xfrm>
        </p:spPr>
        <p:txBody>
          <a:bodyPr>
            <a:normAutofit fontScale="32500" lnSpcReduction="20000"/>
          </a:bodyPr>
          <a:lstStyle/>
          <a:p>
            <a:pPr algn="l"/>
            <a:r>
              <a:rPr lang="en-GB" sz="5500" b="0" i="0" dirty="0">
                <a:effectLst/>
                <a:latin typeface="myriad-pro"/>
              </a:rPr>
              <a:t>This service is free to all parents, carers and young people who live in Southwark and parents who have children attending schools in Southwark.</a:t>
            </a:r>
          </a:p>
          <a:p>
            <a:pPr algn="l"/>
            <a:endParaRPr lang="en-GB" sz="5500" b="0" i="0" dirty="0">
              <a:effectLst/>
              <a:latin typeface="myriad-pro"/>
            </a:endParaRPr>
          </a:p>
          <a:p>
            <a:pPr marL="0" indent="0" algn="l">
              <a:buNone/>
            </a:pPr>
            <a:r>
              <a:rPr lang="en-GB" sz="5500" b="1" i="0" dirty="0">
                <a:effectLst/>
                <a:latin typeface="myriad-pro"/>
              </a:rPr>
              <a:t>Drop-in sessions</a:t>
            </a:r>
          </a:p>
          <a:p>
            <a:pPr algn="l"/>
            <a:r>
              <a:rPr lang="en-GB" sz="5500" b="0" i="0" dirty="0">
                <a:effectLst/>
                <a:latin typeface="myriad-pro"/>
              </a:rPr>
              <a:t>Our drop-in sessions are during school term-time only as follows:</a:t>
            </a:r>
          </a:p>
          <a:p>
            <a:pPr algn="l">
              <a:buFont typeface="Arial" panose="020B0604020202020204" pitchFamily="34" charset="0"/>
              <a:buChar char="•"/>
            </a:pPr>
            <a:r>
              <a:rPr lang="en-GB" sz="5500" b="0" i="0" dirty="0">
                <a:effectLst/>
                <a:latin typeface="myriad-pro"/>
              </a:rPr>
              <a:t>every Tuesday 9.30am to 1.30pm these are virtual sessions and can be booked by viewing the </a:t>
            </a:r>
            <a:r>
              <a:rPr lang="en-GB" sz="5500" b="0" i="0" u="sng" dirty="0">
                <a:solidFill>
                  <a:srgbClr val="FFC000"/>
                </a:solidFill>
                <a:effectLst/>
                <a:latin typeface="myriad-pro"/>
                <a:hlinkClick r:id="rId2">
                  <a:extLst>
                    <a:ext uri="{A12FA001-AC4F-418D-AE19-62706E023703}">
                      <ahyp:hlinkClr xmlns:ahyp="http://schemas.microsoft.com/office/drawing/2018/hyperlinkcolor" val="tx"/>
                    </a:ext>
                  </a:extLst>
                </a:hlinkClick>
              </a:rPr>
              <a:t>Calendly website</a:t>
            </a:r>
            <a:endParaRPr lang="en-GB" sz="5500" b="0" i="0" dirty="0">
              <a:solidFill>
                <a:srgbClr val="FFC000"/>
              </a:solidFill>
              <a:effectLst/>
              <a:latin typeface="myriad-pro"/>
            </a:endParaRPr>
          </a:p>
          <a:p>
            <a:pPr algn="l">
              <a:buFont typeface="Arial" panose="020B0604020202020204" pitchFamily="34" charset="0"/>
              <a:buChar char="•"/>
            </a:pPr>
            <a:r>
              <a:rPr lang="en-GB" sz="5500" b="0" i="0" dirty="0">
                <a:effectLst/>
                <a:latin typeface="myriad-pro"/>
              </a:rPr>
              <a:t>every Thursday 2pm to 5pm at Sunshine House, Ground floor, 27 Peckham Road, London, SE5 8UH</a:t>
            </a:r>
          </a:p>
          <a:p>
            <a:pPr marL="0" indent="0" algn="l">
              <a:buNone/>
            </a:pPr>
            <a:endParaRPr lang="en-GB" sz="5500" b="0" i="0" dirty="0">
              <a:effectLst/>
              <a:latin typeface="myriad-pro"/>
            </a:endParaRPr>
          </a:p>
          <a:p>
            <a:pPr algn="l"/>
            <a:r>
              <a:rPr lang="en-GB" sz="5500" b="1" i="0" dirty="0">
                <a:effectLst/>
                <a:latin typeface="myriad-pro"/>
              </a:rPr>
              <a:t>More information</a:t>
            </a:r>
          </a:p>
          <a:p>
            <a:pPr algn="l">
              <a:buFont typeface="Arial" panose="020B0604020202020204" pitchFamily="34" charset="0"/>
              <a:buChar char="•"/>
            </a:pPr>
            <a:r>
              <a:rPr lang="en-GB" sz="5500" b="0" i="0" dirty="0">
                <a:effectLst/>
                <a:latin typeface="myriad-pro"/>
              </a:rPr>
              <a:t>Telephone 0207 525 3104</a:t>
            </a:r>
          </a:p>
          <a:p>
            <a:pPr algn="l">
              <a:buFont typeface="Arial" panose="020B0604020202020204" pitchFamily="34" charset="0"/>
              <a:buChar char="•"/>
            </a:pPr>
            <a:r>
              <a:rPr lang="en-GB" sz="5500" b="0" i="0" dirty="0">
                <a:effectLst/>
                <a:latin typeface="myriad-pro"/>
              </a:rPr>
              <a:t>email </a:t>
            </a:r>
            <a:r>
              <a:rPr lang="en-GB" sz="5500" b="0" i="0" u="sng" dirty="0">
                <a:solidFill>
                  <a:srgbClr val="FFC000"/>
                </a:solidFill>
                <a:effectLst/>
                <a:latin typeface="myriad-pro"/>
                <a:hlinkClick r:id="rId3">
                  <a:extLst>
                    <a:ext uri="{A12FA001-AC4F-418D-AE19-62706E023703}">
                      <ahyp:hlinkClr xmlns:ahyp="http://schemas.microsoft.com/office/drawing/2018/hyperlinkcolor" val="tx"/>
                    </a:ext>
                  </a:extLst>
                </a:hlinkClick>
              </a:rPr>
              <a:t>sias@southwark.gov.uk</a:t>
            </a:r>
            <a:endParaRPr lang="en-GB" sz="5500" b="0" i="0" dirty="0">
              <a:solidFill>
                <a:srgbClr val="FFC000"/>
              </a:solidFill>
              <a:effectLst/>
              <a:latin typeface="myriad-pro"/>
            </a:endParaRPr>
          </a:p>
          <a:p>
            <a:pPr algn="l">
              <a:buFont typeface="Arial" panose="020B0604020202020204" pitchFamily="34" charset="0"/>
              <a:buChar char="•"/>
            </a:pPr>
            <a:r>
              <a:rPr lang="en-GB" sz="5500" b="0" i="0" dirty="0">
                <a:effectLst/>
                <a:latin typeface="myriad-pro"/>
              </a:rPr>
              <a:t>visit our </a:t>
            </a:r>
            <a:r>
              <a:rPr lang="en-GB" sz="5500" b="0" i="0" u="sng" dirty="0">
                <a:effectLst/>
                <a:latin typeface="myriad-pro"/>
                <a:hlinkClick r:id="rId4">
                  <a:extLst>
                    <a:ext uri="{A12FA001-AC4F-418D-AE19-62706E023703}">
                      <ahyp:hlinkClr xmlns:ahyp="http://schemas.microsoft.com/office/drawing/2018/hyperlinkcolor" val="tx"/>
                    </a:ext>
                  </a:extLst>
                </a:hlinkClick>
              </a:rPr>
              <a:t>local offer</a:t>
            </a:r>
            <a:r>
              <a:rPr lang="en-GB" sz="5500" b="0" i="0" dirty="0">
                <a:effectLst/>
                <a:latin typeface="myriad-pro"/>
              </a:rPr>
              <a:t> web page</a:t>
            </a:r>
          </a:p>
          <a:p>
            <a:endParaRPr lang="en-GB" dirty="0"/>
          </a:p>
        </p:txBody>
      </p:sp>
      <p:pic>
        <p:nvPicPr>
          <p:cNvPr id="5" name="Picture 4">
            <a:extLst>
              <a:ext uri="{FF2B5EF4-FFF2-40B4-BE49-F238E27FC236}">
                <a16:creationId xmlns:a16="http://schemas.microsoft.com/office/drawing/2014/main" id="{10667663-DA38-5299-E22E-194386BB3569}"/>
              </a:ext>
            </a:extLst>
          </p:cNvPr>
          <p:cNvPicPr>
            <a:picLocks noChangeAspect="1"/>
          </p:cNvPicPr>
          <p:nvPr/>
        </p:nvPicPr>
        <p:blipFill>
          <a:blip r:embed="rId5"/>
          <a:stretch>
            <a:fillRect/>
          </a:stretch>
        </p:blipFill>
        <p:spPr>
          <a:xfrm>
            <a:off x="6948264" y="5021718"/>
            <a:ext cx="1584176" cy="1476774"/>
          </a:xfrm>
          <a:prstGeom prst="rect">
            <a:avLst/>
          </a:prstGeom>
        </p:spPr>
      </p:pic>
    </p:spTree>
    <p:extLst>
      <p:ext uri="{BB962C8B-B14F-4D97-AF65-F5344CB8AC3E}">
        <p14:creationId xmlns:p14="http://schemas.microsoft.com/office/powerpoint/2010/main" val="3153700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207"/>
            <a:ext cx="8229600" cy="1143000"/>
          </a:xfrm>
        </p:spPr>
        <p:txBody>
          <a:bodyPr/>
          <a:lstStyle/>
          <a:p>
            <a:r>
              <a:rPr lang="en-GB" dirty="0">
                <a:latin typeface="Century Gothic" panose="020B0502020202020204" pitchFamily="34" charset="0"/>
              </a:rPr>
              <a:t>When applying</a:t>
            </a:r>
          </a:p>
        </p:txBody>
      </p:sp>
      <p:sp>
        <p:nvSpPr>
          <p:cNvPr id="3" name="Content Placeholder 2"/>
          <p:cNvSpPr>
            <a:spLocks noGrp="1"/>
          </p:cNvSpPr>
          <p:nvPr>
            <p:ph idx="1"/>
          </p:nvPr>
        </p:nvSpPr>
        <p:spPr>
          <a:xfrm>
            <a:off x="450559" y="1166018"/>
            <a:ext cx="8229600" cy="4525963"/>
          </a:xfrm>
        </p:spPr>
        <p:txBody>
          <a:bodyPr>
            <a:normAutofit fontScale="25000" lnSpcReduction="20000"/>
          </a:bodyPr>
          <a:lstStyle/>
          <a:p>
            <a:r>
              <a:rPr lang="en-GB" sz="8000" dirty="0">
                <a:effectLst/>
                <a:latin typeface="Century Gothic" panose="020B0502020202020204" pitchFamily="34" charset="0"/>
              </a:rPr>
              <a:t>If your child has a sibling (brother or sister), at one of your preferential schools, please ensure that you tick the sibling box.  </a:t>
            </a:r>
          </a:p>
          <a:p>
            <a:pPr marL="0" indent="0">
              <a:buNone/>
            </a:pPr>
            <a:endParaRPr lang="en-GB" sz="8000" dirty="0">
              <a:effectLst/>
              <a:latin typeface="Century Gothic" panose="020B0502020202020204" pitchFamily="34" charset="0"/>
            </a:endParaRPr>
          </a:p>
          <a:p>
            <a:pPr algn="l"/>
            <a:r>
              <a:rPr lang="en-GB" sz="8000" dirty="0">
                <a:effectLst/>
                <a:latin typeface="Century Gothic" panose="020B0502020202020204" pitchFamily="34" charset="0"/>
              </a:rPr>
              <a:t>Once you have completed your online application</a:t>
            </a:r>
            <a:r>
              <a:rPr lang="en-GB" sz="8000" dirty="0">
                <a:solidFill>
                  <a:srgbClr val="000000"/>
                </a:solidFill>
                <a:effectLst/>
                <a:latin typeface="Century Gothic" panose="020B0502020202020204" pitchFamily="34" charset="0"/>
              </a:rPr>
              <a:t> </a:t>
            </a:r>
            <a:r>
              <a:rPr lang="en-GB" sz="8000" dirty="0">
                <a:solidFill>
                  <a:srgbClr val="FFC000"/>
                </a:solidFill>
                <a:latin typeface="Century Gothic" panose="020B0502020202020204" pitchFamily="34" charset="0"/>
              </a:rPr>
              <a:t>u</a:t>
            </a:r>
            <a:r>
              <a:rPr lang="en-GB" sz="8000" b="0" i="0" u="none" strike="noStrike" baseline="0" dirty="0">
                <a:solidFill>
                  <a:srgbClr val="FFC000"/>
                </a:solidFill>
                <a:latin typeface="Century Gothic" panose="020B0502020202020204" pitchFamily="34" charset="0"/>
              </a:rPr>
              <a:t>se the </a:t>
            </a:r>
            <a:r>
              <a:rPr lang="en-GB" sz="8000" b="1" i="0" u="none" strike="noStrike" baseline="0" dirty="0">
                <a:solidFill>
                  <a:srgbClr val="FFC000"/>
                </a:solidFill>
                <a:latin typeface="Century Gothic" panose="020B0502020202020204" pitchFamily="34" charset="0"/>
              </a:rPr>
              <a:t>‘Submit Application’ </a:t>
            </a:r>
            <a:r>
              <a:rPr lang="en-GB" sz="8000" b="0" i="0" u="none" strike="noStrike" baseline="0" dirty="0">
                <a:solidFill>
                  <a:srgbClr val="FFC000"/>
                </a:solidFill>
                <a:latin typeface="Century Gothic" panose="020B0502020202020204" pitchFamily="34" charset="0"/>
              </a:rPr>
              <a:t>button to submit your application. </a:t>
            </a:r>
          </a:p>
          <a:p>
            <a:pPr algn="l"/>
            <a:endParaRPr lang="en-GB" sz="8000" b="0" i="0" u="none" strike="noStrike" baseline="0" dirty="0">
              <a:solidFill>
                <a:srgbClr val="FFC000"/>
              </a:solidFill>
              <a:latin typeface="Century Gothic" panose="020B0502020202020204" pitchFamily="34" charset="0"/>
            </a:endParaRPr>
          </a:p>
          <a:p>
            <a:pPr algn="l"/>
            <a:r>
              <a:rPr lang="en-GB" sz="8000" dirty="0">
                <a:latin typeface="Century Gothic" panose="020B0502020202020204" pitchFamily="34" charset="0"/>
              </a:rPr>
              <a:t>You should receive an email with </a:t>
            </a:r>
            <a:r>
              <a:rPr lang="en-GB" sz="8000" dirty="0">
                <a:effectLst/>
                <a:latin typeface="Century Gothic" panose="020B0502020202020204" pitchFamily="34" charset="0"/>
              </a:rPr>
              <a:t>your </a:t>
            </a:r>
            <a:r>
              <a:rPr lang="en-GB" sz="8000" b="1" dirty="0">
                <a:effectLst/>
                <a:latin typeface="Century Gothic" panose="020B0502020202020204" pitchFamily="34" charset="0"/>
              </a:rPr>
              <a:t>16 digit application reference number starting with 210</a:t>
            </a:r>
            <a:r>
              <a:rPr lang="en-GB" sz="8000" dirty="0">
                <a:latin typeface="Century Gothic" panose="020B0502020202020204" pitchFamily="34" charset="0"/>
              </a:rPr>
              <a:t> similar to this: </a:t>
            </a:r>
            <a:r>
              <a:rPr lang="en-GB" sz="8000" dirty="0">
                <a:solidFill>
                  <a:srgbClr val="000000"/>
                </a:solidFill>
                <a:latin typeface="Century Gothic" panose="020B0502020202020204" pitchFamily="34" charset="0"/>
              </a:rPr>
              <a:t> </a:t>
            </a:r>
            <a:r>
              <a:rPr lang="en-GB" sz="8000" dirty="0">
                <a:solidFill>
                  <a:srgbClr val="FFC000"/>
                </a:solidFill>
                <a:latin typeface="Century Gothic" panose="020B0502020202020204" pitchFamily="34" charset="0"/>
              </a:rPr>
              <a:t>2</a:t>
            </a:r>
            <a:r>
              <a:rPr lang="en-GB" sz="8000" b="0" i="0" u="none" strike="noStrike" baseline="0" dirty="0">
                <a:solidFill>
                  <a:srgbClr val="FFC000"/>
                </a:solidFill>
                <a:latin typeface="Century Gothic" panose="020B0502020202020204" pitchFamily="34" charset="0"/>
              </a:rPr>
              <a:t>10-2024-09-E- 123456. </a:t>
            </a:r>
            <a:endParaRPr lang="en-GB" sz="8000" b="1" dirty="0">
              <a:latin typeface="Century Gothic" panose="020B0502020202020204" pitchFamily="34" charset="0"/>
            </a:endParaRPr>
          </a:p>
          <a:p>
            <a:endParaRPr lang="en-GB" sz="8000" b="1" dirty="0">
              <a:latin typeface="Century Gothic" panose="020B0502020202020204" pitchFamily="34" charset="0"/>
            </a:endParaRPr>
          </a:p>
          <a:p>
            <a:r>
              <a:rPr lang="en-GB" sz="8000" dirty="0">
                <a:latin typeface="Century Gothic" panose="020B0502020202020204" pitchFamily="34" charset="0"/>
              </a:rPr>
              <a:t>If you do not receive a </a:t>
            </a:r>
            <a:r>
              <a:rPr lang="en-GB" sz="8000" b="1" dirty="0">
                <a:latin typeface="Century Gothic" panose="020B0502020202020204" pitchFamily="34" charset="0"/>
              </a:rPr>
              <a:t>unique reference number </a:t>
            </a:r>
            <a:r>
              <a:rPr lang="en-GB" sz="8000" dirty="0">
                <a:latin typeface="Century Gothic" panose="020B0502020202020204" pitchFamily="34" charset="0"/>
              </a:rPr>
              <a:t>it means your application has not been received and you will need to resubmit your application. </a:t>
            </a:r>
          </a:p>
          <a:p>
            <a:endParaRPr lang="en-GB" sz="8000" dirty="0">
              <a:latin typeface="Century Gothic" panose="020B0502020202020204" pitchFamily="34" charset="0"/>
            </a:endParaRPr>
          </a:p>
          <a:p>
            <a:r>
              <a:rPr lang="en-GB" sz="8000" dirty="0">
                <a:latin typeface="Century Gothic" panose="020B0502020202020204" pitchFamily="34" charset="0"/>
              </a:rPr>
              <a:t>Keep a record of your unique user name, password and application number which you will use for your application. It is important to keep this information safe so that you can log in and look at your application and review the results</a:t>
            </a:r>
            <a:endParaRPr lang="en-GB" sz="8000" b="1" dirty="0">
              <a:latin typeface="Century Gothic" panose="020B0502020202020204" pitchFamily="34" charset="0"/>
            </a:endParaRPr>
          </a:p>
          <a:p>
            <a:endParaRPr lang="en-GB" dirty="0"/>
          </a:p>
        </p:txBody>
      </p:sp>
    </p:spTree>
    <p:extLst>
      <p:ext uri="{BB962C8B-B14F-4D97-AF65-F5344CB8AC3E}">
        <p14:creationId xmlns:p14="http://schemas.microsoft.com/office/powerpoint/2010/main" val="237391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72782"/>
            <a:ext cx="8568952" cy="6617196"/>
          </a:xfrm>
          <a:prstGeom prst="rect">
            <a:avLst/>
          </a:prstGeom>
        </p:spPr>
        <p:txBody>
          <a:bodyPr wrap="square">
            <a:spAutoFit/>
          </a:bodyPr>
          <a:lstStyle/>
          <a:p>
            <a:r>
              <a:rPr lang="en-GB" sz="3200" b="1" dirty="0">
                <a:latin typeface="Century Gothic" panose="020B0502020202020204" pitchFamily="34" charset="0"/>
              </a:rPr>
              <a:t>Late applications</a:t>
            </a:r>
          </a:p>
          <a:p>
            <a:endParaRPr lang="en-GB" sz="2800" b="1" dirty="0">
              <a:solidFill>
                <a:srgbClr val="3D00D2"/>
              </a:solidFill>
              <a:latin typeface="Frutiger-Bold"/>
            </a:endParaRPr>
          </a:p>
          <a:p>
            <a:r>
              <a:rPr lang="en-GB" sz="2800" dirty="0">
                <a:latin typeface="Century Gothic" panose="020B0502020202020204" pitchFamily="34" charset="0"/>
              </a:rPr>
              <a:t>If you are making a late application between </a:t>
            </a:r>
            <a:r>
              <a:rPr lang="en-GB" sz="2800" dirty="0">
                <a:solidFill>
                  <a:srgbClr val="FFC000"/>
                </a:solidFill>
                <a:latin typeface="Century Gothic" panose="020B0502020202020204" pitchFamily="34" charset="0"/>
              </a:rPr>
              <a:t>1 November 2023</a:t>
            </a:r>
            <a:r>
              <a:rPr lang="en-GB" sz="2800" dirty="0">
                <a:latin typeface="Century Gothic" panose="020B0502020202020204" pitchFamily="34" charset="0"/>
              </a:rPr>
              <a:t> and </a:t>
            </a:r>
            <a:r>
              <a:rPr lang="en-GB" sz="2800" dirty="0">
                <a:solidFill>
                  <a:srgbClr val="FFC000"/>
                </a:solidFill>
                <a:latin typeface="Century Gothic" panose="020B0502020202020204" pitchFamily="34" charset="0"/>
              </a:rPr>
              <a:t>19 August 2024, </a:t>
            </a:r>
            <a:r>
              <a:rPr lang="en-GB" sz="2800" dirty="0">
                <a:latin typeface="Century Gothic" panose="020B0502020202020204" pitchFamily="34" charset="0"/>
              </a:rPr>
              <a:t>you must complete and submit an online application at www.eadmissions.org.uk </a:t>
            </a:r>
          </a:p>
          <a:p>
            <a:endParaRPr lang="en-GB" sz="2800" dirty="0">
              <a:solidFill>
                <a:srgbClr val="000000"/>
              </a:solidFill>
              <a:latin typeface="Century Gothic" panose="020B0502020202020204" pitchFamily="34" charset="0"/>
            </a:endParaRPr>
          </a:p>
          <a:p>
            <a:r>
              <a:rPr lang="en-GB" sz="2800" dirty="0">
                <a:latin typeface="Century Gothic" panose="020B0502020202020204" pitchFamily="34" charset="0"/>
              </a:rPr>
              <a:t>All late applications received after </a:t>
            </a:r>
            <a:r>
              <a:rPr lang="en-GB" sz="2800" dirty="0">
                <a:solidFill>
                  <a:srgbClr val="FFC000"/>
                </a:solidFill>
                <a:latin typeface="Century Gothic" panose="020B0502020202020204" pitchFamily="34" charset="0"/>
              </a:rPr>
              <a:t>31 October 2023</a:t>
            </a:r>
            <a:r>
              <a:rPr lang="en-GB" sz="2800" dirty="0">
                <a:latin typeface="Century Gothic" panose="020B0502020202020204" pitchFamily="34" charset="0"/>
              </a:rPr>
              <a:t> (except those regarded as exceptional circumstance) will not be considered for a school place until after the initial offer of places on </a:t>
            </a:r>
            <a:r>
              <a:rPr lang="en-GB" sz="2800" dirty="0">
                <a:solidFill>
                  <a:srgbClr val="FFC000"/>
                </a:solidFill>
                <a:latin typeface="Century Gothic" panose="020B0502020202020204" pitchFamily="34" charset="0"/>
              </a:rPr>
              <a:t>1 March 2024.</a:t>
            </a:r>
          </a:p>
          <a:p>
            <a:endParaRPr lang="en-GB" sz="2800" dirty="0">
              <a:solidFill>
                <a:srgbClr val="000000"/>
              </a:solidFill>
              <a:latin typeface="Century Gothic" panose="020B0502020202020204" pitchFamily="34" charset="0"/>
            </a:endParaRPr>
          </a:p>
          <a:p>
            <a:endParaRPr lang="en-GB" sz="2800" dirty="0">
              <a:solidFill>
                <a:srgbClr val="000000"/>
              </a:solidFill>
              <a:latin typeface="Century Gothic" panose="020B0502020202020204" pitchFamily="34" charset="0"/>
            </a:endParaRPr>
          </a:p>
          <a:p>
            <a:endParaRPr lang="en-GB" sz="2800" dirty="0">
              <a:solidFill>
                <a:srgbClr val="000000"/>
              </a:solidFill>
              <a:latin typeface="Frutiger-Roman"/>
            </a:endParaRPr>
          </a:p>
        </p:txBody>
      </p:sp>
      <p:pic>
        <p:nvPicPr>
          <p:cNvPr id="2" name="Picture 1"/>
          <p:cNvPicPr>
            <a:picLocks noChangeAspect="1"/>
          </p:cNvPicPr>
          <p:nvPr/>
        </p:nvPicPr>
        <p:blipFill>
          <a:blip r:embed="rId2"/>
          <a:stretch>
            <a:fillRect/>
          </a:stretch>
        </p:blipFill>
        <p:spPr>
          <a:xfrm>
            <a:off x="6012160" y="5413730"/>
            <a:ext cx="3017803" cy="1428949"/>
          </a:xfrm>
          <a:prstGeom prst="rect">
            <a:avLst/>
          </a:prstGeom>
        </p:spPr>
      </p:pic>
    </p:spTree>
    <p:extLst>
      <p:ext uri="{BB962C8B-B14F-4D97-AF65-F5344CB8AC3E}">
        <p14:creationId xmlns:p14="http://schemas.microsoft.com/office/powerpoint/2010/main" val="2063622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latin typeface="Century Gothic" panose="020B0502020202020204" pitchFamily="34" charset="0"/>
              </a:rPr>
              <a:t>Late applications after August 24</a:t>
            </a:r>
          </a:p>
        </p:txBody>
      </p:sp>
      <p:sp>
        <p:nvSpPr>
          <p:cNvPr id="3" name="Content Placeholder 2"/>
          <p:cNvSpPr>
            <a:spLocks noGrp="1"/>
          </p:cNvSpPr>
          <p:nvPr>
            <p:ph idx="1"/>
          </p:nvPr>
        </p:nvSpPr>
        <p:spPr>
          <a:xfrm>
            <a:off x="455572" y="1270471"/>
            <a:ext cx="8229600" cy="4525963"/>
          </a:xfrm>
        </p:spPr>
        <p:txBody>
          <a:bodyPr>
            <a:normAutofit/>
          </a:bodyPr>
          <a:lstStyle/>
          <a:p>
            <a:pPr algn="l"/>
            <a:endParaRPr lang="en-GB" sz="1800" b="0" i="0" u="none" strike="noStrike" baseline="0" dirty="0">
              <a:solidFill>
                <a:srgbClr val="000000"/>
              </a:solidFill>
              <a:latin typeface="Frutiger LT Pro 45 Light"/>
            </a:endParaRPr>
          </a:p>
          <a:p>
            <a:pPr marL="0" indent="0">
              <a:buNone/>
            </a:pPr>
            <a:r>
              <a:rPr lang="en-GB" sz="2400" b="0" i="0" u="none" strike="noStrike" baseline="0" dirty="0">
                <a:latin typeface="Century Gothic" panose="020B0502020202020204" pitchFamily="34" charset="0"/>
              </a:rPr>
              <a:t>If you are making a late application </a:t>
            </a:r>
            <a:r>
              <a:rPr lang="en-GB" sz="2400" b="1" i="0" u="none" strike="noStrike" baseline="0" dirty="0">
                <a:latin typeface="Century Gothic" panose="020B0502020202020204" pitchFamily="34" charset="0"/>
              </a:rPr>
              <a:t>after 19 August 2024, </a:t>
            </a:r>
            <a:r>
              <a:rPr lang="en-GB" sz="2400" b="0" i="0" u="none" strike="noStrike" baseline="0" dirty="0">
                <a:latin typeface="Century Gothic" panose="020B0502020202020204" pitchFamily="34" charset="0"/>
              </a:rPr>
              <a:t>you must apply for an in year place for your child, as the online application system will no longer be available. You can find further information about the in year admissions process at </a:t>
            </a:r>
            <a:r>
              <a:rPr lang="en-GB" sz="2400" b="1" i="0" u="none" strike="noStrike" baseline="0" dirty="0">
                <a:solidFill>
                  <a:srgbClr val="FFC000"/>
                </a:solidFill>
                <a:latin typeface="Century Gothic" panose="020B0502020202020204" pitchFamily="34" charset="0"/>
              </a:rPr>
              <a:t>www.southwark. gov.uk/schools-and-education/school-admissions/in-year-admissions </a:t>
            </a:r>
            <a:endParaRPr lang="en-GB" sz="2400" b="0" i="0" u="none" strike="noStrike" baseline="0" dirty="0">
              <a:solidFill>
                <a:srgbClr val="FFC000"/>
              </a:solidFill>
              <a:latin typeface="Century Gothic" panose="020B0502020202020204" pitchFamily="34" charset="0"/>
            </a:endParaRPr>
          </a:p>
          <a:p>
            <a:pPr marL="0" indent="0">
              <a:buNone/>
            </a:pPr>
            <a:endParaRPr lang="en-GB"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073032" y="5649267"/>
            <a:ext cx="2070968" cy="1208733"/>
          </a:xfrm>
          <a:prstGeom prst="rect">
            <a:avLst/>
          </a:prstGeom>
        </p:spPr>
      </p:pic>
    </p:spTree>
    <p:extLst>
      <p:ext uri="{BB962C8B-B14F-4D97-AF65-F5344CB8AC3E}">
        <p14:creationId xmlns:p14="http://schemas.microsoft.com/office/powerpoint/2010/main" val="383014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18"/>
            <a:ext cx="8229600" cy="1143000"/>
          </a:xfrm>
        </p:spPr>
        <p:txBody>
          <a:bodyPr>
            <a:normAutofit/>
          </a:bodyPr>
          <a:lstStyle/>
          <a:p>
            <a:r>
              <a:rPr lang="en-GB" b="1" dirty="0">
                <a:latin typeface="Century Gothic" panose="020B0502020202020204" pitchFamily="34" charset="0"/>
              </a:rPr>
              <a:t>Before you choose your school</a:t>
            </a:r>
          </a:p>
        </p:txBody>
      </p:sp>
      <p:sp>
        <p:nvSpPr>
          <p:cNvPr id="3" name="Content Placeholder 2"/>
          <p:cNvSpPr>
            <a:spLocks noGrp="1"/>
          </p:cNvSpPr>
          <p:nvPr>
            <p:ph idx="1"/>
          </p:nvPr>
        </p:nvSpPr>
        <p:spPr>
          <a:xfrm>
            <a:off x="107504" y="1412776"/>
            <a:ext cx="8712968" cy="4525963"/>
          </a:xfrm>
        </p:spPr>
        <p:txBody>
          <a:bodyPr/>
          <a:lstStyle/>
          <a:p>
            <a:r>
              <a:rPr lang="en-GB" dirty="0">
                <a:latin typeface="Century Gothic" panose="020B0502020202020204" pitchFamily="34" charset="0"/>
              </a:rPr>
              <a:t>Look at school brochures and websites</a:t>
            </a:r>
          </a:p>
          <a:p>
            <a:r>
              <a:rPr lang="en-GB" dirty="0">
                <a:latin typeface="Century Gothic" panose="020B0502020202020204" pitchFamily="34" charset="0"/>
              </a:rPr>
              <a:t>Look at the most recent Ofsted </a:t>
            </a:r>
            <a:r>
              <a:rPr lang="en-GB" sz="2800" dirty="0">
                <a:latin typeface="Century Gothic" panose="020B0502020202020204" pitchFamily="34" charset="0"/>
                <a:hlinkClick r:id="rId2"/>
              </a:rPr>
              <a:t>www.gov.uk/government/organisations/ofsted</a:t>
            </a:r>
            <a:r>
              <a:rPr lang="en-GB" sz="2800" dirty="0">
                <a:latin typeface="Century Gothic" panose="020B0502020202020204" pitchFamily="34" charset="0"/>
              </a:rPr>
              <a:t> </a:t>
            </a:r>
          </a:p>
        </p:txBody>
      </p:sp>
      <p:pic>
        <p:nvPicPr>
          <p:cNvPr id="7" name="Picture 6">
            <a:extLst>
              <a:ext uri="{FF2B5EF4-FFF2-40B4-BE49-F238E27FC236}">
                <a16:creationId xmlns:a16="http://schemas.microsoft.com/office/drawing/2014/main" id="{BDF4EA69-1378-0C79-1491-5F93F2E6F1F5}"/>
              </a:ext>
            </a:extLst>
          </p:cNvPr>
          <p:cNvPicPr>
            <a:picLocks noChangeAspect="1"/>
          </p:cNvPicPr>
          <p:nvPr/>
        </p:nvPicPr>
        <p:blipFill>
          <a:blip r:embed="rId3"/>
          <a:stretch>
            <a:fillRect/>
          </a:stretch>
        </p:blipFill>
        <p:spPr>
          <a:xfrm>
            <a:off x="748172" y="3429000"/>
            <a:ext cx="7236296" cy="2356878"/>
          </a:xfrm>
          <a:prstGeom prst="rect">
            <a:avLst/>
          </a:prstGeom>
        </p:spPr>
      </p:pic>
    </p:spTree>
    <p:extLst>
      <p:ext uri="{BB962C8B-B14F-4D97-AF65-F5344CB8AC3E}">
        <p14:creationId xmlns:p14="http://schemas.microsoft.com/office/powerpoint/2010/main" val="3722506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Southwark Admissions</a:t>
            </a:r>
          </a:p>
        </p:txBody>
      </p:sp>
      <p:sp>
        <p:nvSpPr>
          <p:cNvPr id="3" name="Content Placeholder 2"/>
          <p:cNvSpPr>
            <a:spLocks noGrp="1"/>
          </p:cNvSpPr>
          <p:nvPr>
            <p:ph idx="1"/>
          </p:nvPr>
        </p:nvSpPr>
        <p:spPr>
          <a:xfrm>
            <a:off x="457200" y="1196752"/>
            <a:ext cx="8229600" cy="4997152"/>
          </a:xfrm>
        </p:spPr>
        <p:txBody>
          <a:bodyPr>
            <a:normAutofit/>
          </a:bodyPr>
          <a:lstStyle/>
          <a:p>
            <a:pPr marL="0" indent="0">
              <a:buNone/>
            </a:pPr>
            <a:br>
              <a:rPr lang="en-GB" dirty="0">
                <a:effectLst/>
                <a:latin typeface="Century Gothic" panose="020B0502020202020204" pitchFamily="34" charset="0"/>
              </a:rPr>
            </a:br>
            <a:r>
              <a:rPr lang="en-GB" dirty="0">
                <a:latin typeface="Century Gothic" panose="020B0502020202020204" pitchFamily="34" charset="0"/>
              </a:rPr>
              <a:t>School admissions team 4th floor, </a:t>
            </a:r>
          </a:p>
          <a:p>
            <a:pPr marL="0" indent="0">
              <a:buNone/>
            </a:pPr>
            <a:r>
              <a:rPr lang="en-GB" dirty="0">
                <a:latin typeface="Century Gothic" panose="020B0502020202020204" pitchFamily="34" charset="0"/>
              </a:rPr>
              <a:t>Hub 2 Children’s and adults services Southwark Council </a:t>
            </a:r>
          </a:p>
          <a:p>
            <a:pPr marL="0" indent="0">
              <a:buNone/>
            </a:pPr>
            <a:r>
              <a:rPr lang="en-GB" dirty="0">
                <a:latin typeface="Century Gothic" panose="020B0502020202020204" pitchFamily="34" charset="0"/>
              </a:rPr>
              <a:t>PO Box 64529 </a:t>
            </a:r>
          </a:p>
          <a:p>
            <a:pPr marL="0" indent="0">
              <a:buNone/>
            </a:pPr>
            <a:r>
              <a:rPr lang="en-GB" dirty="0">
                <a:latin typeface="Century Gothic" panose="020B0502020202020204" pitchFamily="34" charset="0"/>
              </a:rPr>
              <a:t>London SE1P 5LX       </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www.southwark.gov.uk/schooladmissions       </a:t>
            </a:r>
          </a:p>
          <a:p>
            <a:pPr marL="0" indent="0">
              <a:buNone/>
            </a:pPr>
            <a:r>
              <a:rPr lang="en-GB" dirty="0">
                <a:latin typeface="Century Gothic" panose="020B0502020202020204" pitchFamily="34" charset="0"/>
              </a:rPr>
              <a:t>Email:  </a:t>
            </a:r>
            <a:r>
              <a:rPr lang="en-GB" dirty="0">
                <a:solidFill>
                  <a:srgbClr val="FFC000"/>
                </a:solidFill>
                <a:latin typeface="Century Gothic" panose="020B0502020202020204" pitchFamily="34" charset="0"/>
                <a:hlinkClick r:id="rId2">
                  <a:extLst>
                    <a:ext uri="{A12FA001-AC4F-418D-AE19-62706E023703}">
                      <ahyp:hlinkClr xmlns:ahyp="http://schemas.microsoft.com/office/drawing/2018/hyperlinkcolor" val="tx"/>
                    </a:ext>
                  </a:extLst>
                </a:hlinkClick>
              </a:rPr>
              <a:t>schools.admissions@southwark.gov.uk</a:t>
            </a:r>
            <a:endParaRPr lang="en-GB" dirty="0">
              <a:solidFill>
                <a:srgbClr val="FFC000"/>
              </a:solidFill>
              <a:latin typeface="Century Gothic" panose="020B0502020202020204" pitchFamily="34" charset="0"/>
            </a:endParaRPr>
          </a:p>
          <a:p>
            <a:pPr marL="0" indent="0">
              <a:buNone/>
            </a:pPr>
            <a:r>
              <a:rPr lang="en-GB" dirty="0">
                <a:latin typeface="Century Gothic" panose="020B0502020202020204" pitchFamily="34" charset="0"/>
              </a:rPr>
              <a:t>       </a:t>
            </a:r>
          </a:p>
          <a:p>
            <a:pPr marL="0" indent="0">
              <a:buNone/>
            </a:pPr>
            <a:r>
              <a:rPr lang="en-GB" dirty="0">
                <a:latin typeface="Century Gothic" panose="020B0502020202020204" pitchFamily="34" charset="0"/>
              </a:rPr>
              <a:t>Phone: 020 7525 5337</a:t>
            </a:r>
          </a:p>
          <a:p>
            <a:endParaRPr lang="en-GB" dirty="0"/>
          </a:p>
          <a:p>
            <a:endParaRPr lang="en-GB" dirty="0"/>
          </a:p>
        </p:txBody>
      </p:sp>
    </p:spTree>
    <p:extLst>
      <p:ext uri="{BB962C8B-B14F-4D97-AF65-F5344CB8AC3E}">
        <p14:creationId xmlns:p14="http://schemas.microsoft.com/office/powerpoint/2010/main" val="3282002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Lewisham Admissions</a:t>
            </a:r>
          </a:p>
        </p:txBody>
      </p:sp>
      <p:sp>
        <p:nvSpPr>
          <p:cNvPr id="3" name="Content Placeholder 2"/>
          <p:cNvSpPr>
            <a:spLocks noGrp="1"/>
          </p:cNvSpPr>
          <p:nvPr>
            <p:ph idx="1"/>
          </p:nvPr>
        </p:nvSpPr>
        <p:spPr/>
        <p:txBody>
          <a:bodyPr>
            <a:normAutofit/>
          </a:bodyPr>
          <a:lstStyle/>
          <a:p>
            <a:pPr marL="0" indent="0">
              <a:buNone/>
            </a:pPr>
            <a:r>
              <a:rPr lang="en-GB" b="1" dirty="0">
                <a:effectLst/>
                <a:latin typeface="Century Gothic" panose="020B0502020202020204" pitchFamily="34" charset="0"/>
              </a:rPr>
              <a:t>Admissions Team</a:t>
            </a:r>
            <a:endParaRPr lang="en-GB" dirty="0">
              <a:effectLst/>
              <a:latin typeface="Century Gothic" panose="020B0502020202020204" pitchFamily="34" charset="0"/>
            </a:endParaRPr>
          </a:p>
          <a:p>
            <a:r>
              <a:rPr lang="en-GB" dirty="0">
                <a:effectLst/>
                <a:latin typeface="Century Gothic" panose="020B0502020202020204" pitchFamily="34" charset="0"/>
              </a:rPr>
              <a:t>3rd Floor</a:t>
            </a:r>
            <a:br>
              <a:rPr lang="en-GB" dirty="0">
                <a:effectLst/>
                <a:latin typeface="Century Gothic" panose="020B0502020202020204" pitchFamily="34" charset="0"/>
              </a:rPr>
            </a:br>
            <a:r>
              <a:rPr lang="en-GB" dirty="0">
                <a:effectLst/>
                <a:latin typeface="Century Gothic" panose="020B0502020202020204" pitchFamily="34" charset="0"/>
              </a:rPr>
              <a:t>Laurence House</a:t>
            </a:r>
            <a:br>
              <a:rPr lang="en-GB" dirty="0">
                <a:effectLst/>
                <a:latin typeface="Century Gothic" panose="020B0502020202020204" pitchFamily="34" charset="0"/>
              </a:rPr>
            </a:br>
            <a:r>
              <a:rPr lang="en-GB" dirty="0">
                <a:effectLst/>
                <a:latin typeface="Century Gothic" panose="020B0502020202020204" pitchFamily="34" charset="0"/>
              </a:rPr>
              <a:t>1 </a:t>
            </a:r>
            <a:r>
              <a:rPr lang="en-GB" dirty="0" err="1">
                <a:effectLst/>
                <a:latin typeface="Century Gothic" panose="020B0502020202020204" pitchFamily="34" charset="0"/>
              </a:rPr>
              <a:t>Catford</a:t>
            </a:r>
            <a:r>
              <a:rPr lang="en-GB" dirty="0">
                <a:effectLst/>
                <a:latin typeface="Century Gothic" panose="020B0502020202020204" pitchFamily="34" charset="0"/>
              </a:rPr>
              <a:t> Road</a:t>
            </a:r>
            <a:br>
              <a:rPr lang="en-GB" dirty="0">
                <a:effectLst/>
                <a:latin typeface="Century Gothic" panose="020B0502020202020204" pitchFamily="34" charset="0"/>
              </a:rPr>
            </a:br>
            <a:r>
              <a:rPr lang="en-GB" dirty="0">
                <a:effectLst/>
                <a:latin typeface="Century Gothic" panose="020B0502020202020204" pitchFamily="34" charset="0"/>
              </a:rPr>
              <a:t>London</a:t>
            </a:r>
            <a:br>
              <a:rPr lang="en-GB" dirty="0">
                <a:effectLst/>
                <a:latin typeface="Century Gothic" panose="020B0502020202020204" pitchFamily="34" charset="0"/>
              </a:rPr>
            </a:br>
            <a:r>
              <a:rPr lang="en-GB" dirty="0">
                <a:effectLst/>
                <a:latin typeface="Century Gothic" panose="020B0502020202020204" pitchFamily="34" charset="0"/>
              </a:rPr>
              <a:t>SE6 4RU </a:t>
            </a:r>
            <a:br>
              <a:rPr lang="en-GB" dirty="0">
                <a:effectLst/>
                <a:latin typeface="Century Gothic" panose="020B0502020202020204" pitchFamily="34" charset="0"/>
              </a:rPr>
            </a:br>
            <a:br>
              <a:rPr lang="en-GB" dirty="0">
                <a:effectLst/>
                <a:latin typeface="Century Gothic" panose="020B0502020202020204" pitchFamily="34" charset="0"/>
              </a:rPr>
            </a:br>
            <a:r>
              <a:rPr lang="en-GB" dirty="0">
                <a:effectLst/>
                <a:latin typeface="Century Gothic" panose="020B0502020202020204" pitchFamily="34" charset="0"/>
              </a:rPr>
              <a:t>Phone: 020 8314 8282</a:t>
            </a:r>
            <a:br>
              <a:rPr lang="en-GB" dirty="0">
                <a:effectLst/>
                <a:latin typeface="Century Gothic" panose="020B0502020202020204" pitchFamily="34" charset="0"/>
              </a:rPr>
            </a:br>
            <a:r>
              <a:rPr lang="en-GB" dirty="0">
                <a:effectLst/>
                <a:latin typeface="Century Gothic" panose="020B0502020202020204" pitchFamily="34" charset="0"/>
              </a:rPr>
              <a:t>Email: </a:t>
            </a:r>
            <a:r>
              <a:rPr lang="en-GB" dirty="0">
                <a:solidFill>
                  <a:srgbClr val="FFC000"/>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schooladmissions@lewisham.gov.uk</a:t>
            </a:r>
            <a:endParaRPr lang="en-GB" dirty="0">
              <a:solidFill>
                <a:srgbClr val="FFC000"/>
              </a:solidFill>
              <a:effectLst/>
              <a:latin typeface="Century Gothic" panose="020B0502020202020204" pitchFamily="34" charset="0"/>
            </a:endParaRPr>
          </a:p>
          <a:p>
            <a:endParaRPr lang="en-GB" dirty="0"/>
          </a:p>
        </p:txBody>
      </p:sp>
    </p:spTree>
    <p:extLst>
      <p:ext uri="{BB962C8B-B14F-4D97-AF65-F5344CB8AC3E}">
        <p14:creationId xmlns:p14="http://schemas.microsoft.com/office/powerpoint/2010/main" val="3035477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DD2D-0F8E-68E7-9DE9-E73957F7407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92D8C58-EBEA-F315-526F-71B4FC0DA590}"/>
              </a:ext>
            </a:extLst>
          </p:cNvPr>
          <p:cNvPicPr>
            <a:picLocks noGrp="1" noChangeAspect="1"/>
          </p:cNvPicPr>
          <p:nvPr>
            <p:ph idx="1"/>
          </p:nvPr>
        </p:nvPicPr>
        <p:blipFill>
          <a:blip r:embed="rId2"/>
          <a:stretch>
            <a:fillRect/>
          </a:stretch>
        </p:blipFill>
        <p:spPr>
          <a:xfrm>
            <a:off x="1331640" y="256770"/>
            <a:ext cx="6192688" cy="6196566"/>
          </a:xfrm>
        </p:spPr>
      </p:pic>
    </p:spTree>
    <p:extLst>
      <p:ext uri="{BB962C8B-B14F-4D97-AF65-F5344CB8AC3E}">
        <p14:creationId xmlns:p14="http://schemas.microsoft.com/office/powerpoint/2010/main" val="3894886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entury Gothic" panose="020B0502020202020204" pitchFamily="34" charset="0"/>
              </a:rPr>
              <a:t>Online Application Support</a:t>
            </a:r>
          </a:p>
        </p:txBody>
      </p:sp>
      <p:sp>
        <p:nvSpPr>
          <p:cNvPr id="3" name="Content Placeholder 2"/>
          <p:cNvSpPr>
            <a:spLocks noGrp="1"/>
          </p:cNvSpPr>
          <p:nvPr>
            <p:ph idx="1"/>
          </p:nvPr>
        </p:nvSpPr>
        <p:spPr/>
        <p:txBody>
          <a:bodyPr/>
          <a:lstStyle/>
          <a:p>
            <a:pPr marL="0" indent="0" algn="ctr">
              <a:buNone/>
            </a:pPr>
            <a:r>
              <a:rPr lang="en-GB" dirty="0">
                <a:latin typeface="Century Gothic" panose="020B0502020202020204" pitchFamily="34" charset="0"/>
              </a:rPr>
              <a:t>If you require further support with your application, please contact the school office to make an appointment and we will endeavour to help you in any way we can.</a:t>
            </a:r>
          </a:p>
        </p:txBody>
      </p:sp>
    </p:spTree>
    <p:extLst>
      <p:ext uri="{BB962C8B-B14F-4D97-AF65-F5344CB8AC3E}">
        <p14:creationId xmlns:p14="http://schemas.microsoft.com/office/powerpoint/2010/main" val="122241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A73A08-20D2-DC0A-5A5F-CC9F2B36CB66}"/>
              </a:ext>
            </a:extLst>
          </p:cNvPr>
          <p:cNvPicPr>
            <a:picLocks noChangeAspect="1"/>
          </p:cNvPicPr>
          <p:nvPr/>
        </p:nvPicPr>
        <p:blipFill>
          <a:blip r:embed="rId2"/>
          <a:stretch>
            <a:fillRect/>
          </a:stretch>
        </p:blipFill>
        <p:spPr>
          <a:xfrm>
            <a:off x="0" y="5897"/>
            <a:ext cx="5292080" cy="4552733"/>
          </a:xfrm>
          <a:prstGeom prst="rect">
            <a:avLst/>
          </a:prstGeom>
        </p:spPr>
      </p:pic>
      <p:pic>
        <p:nvPicPr>
          <p:cNvPr id="3" name="Picture 2">
            <a:extLst>
              <a:ext uri="{FF2B5EF4-FFF2-40B4-BE49-F238E27FC236}">
                <a16:creationId xmlns:a16="http://schemas.microsoft.com/office/drawing/2014/main" id="{2D66FB69-34A9-6152-03FC-76F5AC4823E7}"/>
              </a:ext>
            </a:extLst>
          </p:cNvPr>
          <p:cNvPicPr>
            <a:picLocks noChangeAspect="1"/>
          </p:cNvPicPr>
          <p:nvPr/>
        </p:nvPicPr>
        <p:blipFill>
          <a:blip r:embed="rId3"/>
          <a:stretch>
            <a:fillRect/>
          </a:stretch>
        </p:blipFill>
        <p:spPr>
          <a:xfrm>
            <a:off x="5148064" y="1145805"/>
            <a:ext cx="3972985" cy="5712195"/>
          </a:xfrm>
          <a:prstGeom prst="rect">
            <a:avLst/>
          </a:prstGeom>
        </p:spPr>
      </p:pic>
    </p:spTree>
    <p:extLst>
      <p:ext uri="{BB962C8B-B14F-4D97-AF65-F5344CB8AC3E}">
        <p14:creationId xmlns:p14="http://schemas.microsoft.com/office/powerpoint/2010/main" val="281460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409503-7D82-3A42-B2C1-A8915366416D}"/>
              </a:ext>
            </a:extLst>
          </p:cNvPr>
          <p:cNvSpPr/>
          <p:nvPr/>
        </p:nvSpPr>
        <p:spPr>
          <a:xfrm>
            <a:off x="179512" y="188640"/>
            <a:ext cx="8856984" cy="5170646"/>
          </a:xfrm>
          <a:prstGeom prst="rect">
            <a:avLst/>
          </a:prstGeom>
        </p:spPr>
        <p:txBody>
          <a:bodyPr wrap="square">
            <a:spAutoFit/>
          </a:bodyPr>
          <a:lstStyle/>
          <a:p>
            <a:pPr algn="ctr"/>
            <a:r>
              <a:rPr lang="en-GB" sz="4400" u="sng" dirty="0">
                <a:latin typeface="Century Gothic" panose="020B0502020202020204" pitchFamily="34" charset="0"/>
              </a:rPr>
              <a:t>Southwark School Open Days</a:t>
            </a:r>
          </a:p>
          <a:p>
            <a:pPr algn="ctr"/>
            <a:endParaRPr lang="en-GB" sz="2000" u="sng" dirty="0">
              <a:latin typeface="Century Gothic" panose="020B0502020202020204" pitchFamily="34" charset="0"/>
            </a:endParaRPr>
          </a:p>
          <a:p>
            <a:r>
              <a:rPr lang="en-GB" sz="2400" dirty="0">
                <a:latin typeface="Century Gothic" panose="020B0502020202020204" pitchFamily="34" charset="0"/>
              </a:rPr>
              <a:t>The Secondary School brochure does not include any open day dates, but Open days are often the first alert you will see when you look at a school’s website.  Page 8 of the Southwark brochure provides a list of schools and the website link is a hyperlink.</a:t>
            </a:r>
          </a:p>
          <a:p>
            <a:endParaRPr lang="en-GB" sz="3200" dirty="0"/>
          </a:p>
          <a:p>
            <a:endParaRPr lang="en-GB" sz="3200" dirty="0"/>
          </a:p>
          <a:p>
            <a:endParaRPr lang="en-GB" sz="3200" dirty="0"/>
          </a:p>
          <a:p>
            <a:endParaRPr lang="en-GB" sz="3200" dirty="0"/>
          </a:p>
          <a:p>
            <a:endParaRPr lang="en-GB" dirty="0"/>
          </a:p>
        </p:txBody>
      </p:sp>
      <p:pic>
        <p:nvPicPr>
          <p:cNvPr id="7" name="Picture 6">
            <a:extLst>
              <a:ext uri="{FF2B5EF4-FFF2-40B4-BE49-F238E27FC236}">
                <a16:creationId xmlns:a16="http://schemas.microsoft.com/office/drawing/2014/main" id="{D8B4F533-A001-B80A-EC68-B141AAA183B9}"/>
              </a:ext>
            </a:extLst>
          </p:cNvPr>
          <p:cNvPicPr>
            <a:picLocks noChangeAspect="1"/>
          </p:cNvPicPr>
          <p:nvPr/>
        </p:nvPicPr>
        <p:blipFill>
          <a:blip r:embed="rId2"/>
          <a:stretch>
            <a:fillRect/>
          </a:stretch>
        </p:blipFill>
        <p:spPr>
          <a:xfrm>
            <a:off x="1331640" y="3212976"/>
            <a:ext cx="5064682" cy="2773178"/>
          </a:xfrm>
          <a:prstGeom prst="rect">
            <a:avLst/>
          </a:prstGeom>
        </p:spPr>
      </p:pic>
      <p:cxnSp>
        <p:nvCxnSpPr>
          <p:cNvPr id="3" name="Straight Arrow Connector 2">
            <a:extLst>
              <a:ext uri="{FF2B5EF4-FFF2-40B4-BE49-F238E27FC236}">
                <a16:creationId xmlns:a16="http://schemas.microsoft.com/office/drawing/2014/main" id="{F9DB1B6B-5B67-0397-B57E-7C4808F3879C}"/>
              </a:ext>
            </a:extLst>
          </p:cNvPr>
          <p:cNvCxnSpPr/>
          <p:nvPr/>
        </p:nvCxnSpPr>
        <p:spPr>
          <a:xfrm flipH="1">
            <a:off x="5652120" y="3410704"/>
            <a:ext cx="1440160" cy="1170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709088E6-9F76-BB0D-B932-FC3EB8F5FB5E}"/>
              </a:ext>
            </a:extLst>
          </p:cNvPr>
          <p:cNvSpPr txBox="1"/>
          <p:nvPr/>
        </p:nvSpPr>
        <p:spPr>
          <a:xfrm>
            <a:off x="388539" y="5986154"/>
            <a:ext cx="7920880" cy="923330"/>
          </a:xfrm>
          <a:prstGeom prst="rect">
            <a:avLst/>
          </a:prstGeom>
          <a:noFill/>
        </p:spPr>
        <p:txBody>
          <a:bodyPr wrap="square" rtlCol="0">
            <a:spAutoFit/>
          </a:bodyPr>
          <a:lstStyle/>
          <a:p>
            <a:r>
              <a:rPr lang="en-GB" dirty="0">
                <a:solidFill>
                  <a:srgbClr val="FFC000"/>
                </a:solidFill>
                <a:hlinkClick r:id="rId3">
                  <a:extLst>
                    <a:ext uri="{A12FA001-AC4F-418D-AE19-62706E023703}">
                      <ahyp:hlinkClr xmlns:ahyp="http://schemas.microsoft.com/office/drawing/2018/hyperlinkcolor" val="tx"/>
                    </a:ext>
                  </a:extLst>
                </a:hlinkClick>
              </a:rPr>
              <a:t>https://www.southwark.gov.uk/schools-and-education/school-admissions/secondary-admissions/secondary-schools-open-days-and-evenings</a:t>
            </a:r>
            <a:r>
              <a:rPr lang="en-GB" dirty="0">
                <a:solidFill>
                  <a:srgbClr val="FFC000"/>
                </a:solidFill>
              </a:rPr>
              <a:t> </a:t>
            </a:r>
          </a:p>
        </p:txBody>
      </p:sp>
      <p:cxnSp>
        <p:nvCxnSpPr>
          <p:cNvPr id="6" name="Straight Arrow Connector 5">
            <a:extLst>
              <a:ext uri="{FF2B5EF4-FFF2-40B4-BE49-F238E27FC236}">
                <a16:creationId xmlns:a16="http://schemas.microsoft.com/office/drawing/2014/main" id="{996F9113-9438-92E1-F3E2-AB5F1DC27228}"/>
              </a:ext>
            </a:extLst>
          </p:cNvPr>
          <p:cNvCxnSpPr>
            <a:cxnSpLocks/>
          </p:cNvCxnSpPr>
          <p:nvPr/>
        </p:nvCxnSpPr>
        <p:spPr>
          <a:xfrm flipH="1">
            <a:off x="6588224" y="5301208"/>
            <a:ext cx="1368152" cy="9361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7BAE30F3-4C62-F253-0ADA-C37A3A51E23D}"/>
              </a:ext>
            </a:extLst>
          </p:cNvPr>
          <p:cNvSpPr txBox="1"/>
          <p:nvPr/>
        </p:nvSpPr>
        <p:spPr>
          <a:xfrm>
            <a:off x="6948264" y="4050064"/>
            <a:ext cx="2088232" cy="1200329"/>
          </a:xfrm>
          <a:prstGeom prst="rect">
            <a:avLst/>
          </a:prstGeom>
          <a:noFill/>
        </p:spPr>
        <p:txBody>
          <a:bodyPr wrap="square" rtlCol="0">
            <a:spAutoFit/>
          </a:bodyPr>
          <a:lstStyle/>
          <a:p>
            <a:r>
              <a:rPr lang="en-GB" dirty="0"/>
              <a:t>Southwark’s website also has links to school open days on their websites.</a:t>
            </a:r>
          </a:p>
        </p:txBody>
      </p:sp>
    </p:spTree>
    <p:extLst>
      <p:ext uri="{BB962C8B-B14F-4D97-AF65-F5344CB8AC3E}">
        <p14:creationId xmlns:p14="http://schemas.microsoft.com/office/powerpoint/2010/main" val="409530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E0D9D-E05E-5E4B-621D-F374D889A61A}"/>
              </a:ext>
            </a:extLst>
          </p:cNvPr>
          <p:cNvSpPr>
            <a:spLocks noGrp="1"/>
          </p:cNvSpPr>
          <p:nvPr>
            <p:ph idx="1"/>
          </p:nvPr>
        </p:nvSpPr>
        <p:spPr>
          <a:xfrm>
            <a:off x="457200" y="332656"/>
            <a:ext cx="8229600" cy="5793507"/>
          </a:xfrm>
        </p:spPr>
        <p:txBody>
          <a:bodyPr/>
          <a:lstStyle/>
          <a:p>
            <a:pPr marL="0" indent="0">
              <a:buNone/>
            </a:pPr>
            <a:r>
              <a:rPr lang="en-GB" sz="3200" u="sng" dirty="0">
                <a:latin typeface="Century Gothic" panose="020B0502020202020204" pitchFamily="34" charset="0"/>
              </a:rPr>
              <a:t>Southwark School Open Days</a:t>
            </a:r>
            <a:endParaRPr lang="en-GB" u="sng" dirty="0">
              <a:latin typeface="Century Gothic" panose="020B0502020202020204" pitchFamily="34" charset="0"/>
            </a:endParaRPr>
          </a:p>
          <a:p>
            <a:pPr marL="0" indent="0">
              <a:buNone/>
            </a:pPr>
            <a:r>
              <a:rPr lang="en-GB" sz="3200" dirty="0">
                <a:latin typeface="Century Gothic" panose="020B0502020202020204" pitchFamily="34" charset="0"/>
              </a:rPr>
              <a:t>I have also emailed a list of open days to parents and have some hard copies for you today. </a:t>
            </a:r>
            <a:endParaRPr lang="en-GB" dirty="0"/>
          </a:p>
          <a:p>
            <a:pPr marL="0" indent="0">
              <a:buNone/>
            </a:pPr>
            <a:endParaRPr lang="en-GB" sz="3200" u="sng" dirty="0">
              <a:latin typeface="Century Gothic" panose="020B0502020202020204" pitchFamily="34" charset="0"/>
            </a:endParaRPr>
          </a:p>
          <a:p>
            <a:endParaRPr lang="en-GB" dirty="0"/>
          </a:p>
        </p:txBody>
      </p:sp>
      <p:pic>
        <p:nvPicPr>
          <p:cNvPr id="4" name="Content Placeholder 4">
            <a:extLst>
              <a:ext uri="{FF2B5EF4-FFF2-40B4-BE49-F238E27FC236}">
                <a16:creationId xmlns:a16="http://schemas.microsoft.com/office/drawing/2014/main" id="{563EBCD3-322B-9102-CA5F-7918CABF31E4}"/>
              </a:ext>
            </a:extLst>
          </p:cNvPr>
          <p:cNvPicPr>
            <a:picLocks noChangeAspect="1"/>
          </p:cNvPicPr>
          <p:nvPr/>
        </p:nvPicPr>
        <p:blipFill>
          <a:blip r:embed="rId2"/>
          <a:stretch>
            <a:fillRect/>
          </a:stretch>
        </p:blipFill>
        <p:spPr>
          <a:xfrm>
            <a:off x="1564042" y="2564904"/>
            <a:ext cx="6015915" cy="4176464"/>
          </a:xfrm>
          <a:prstGeom prst="rect">
            <a:avLst/>
          </a:prstGeom>
        </p:spPr>
      </p:pic>
    </p:spTree>
    <p:extLst>
      <p:ext uri="{BB962C8B-B14F-4D97-AF65-F5344CB8AC3E}">
        <p14:creationId xmlns:p14="http://schemas.microsoft.com/office/powerpoint/2010/main" val="335931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3012-58A9-D0F8-1028-C7A2FA3765D3}"/>
              </a:ext>
            </a:extLst>
          </p:cNvPr>
          <p:cNvSpPr>
            <a:spLocks noGrp="1"/>
          </p:cNvSpPr>
          <p:nvPr>
            <p:ph type="title"/>
          </p:nvPr>
        </p:nvSpPr>
        <p:spPr/>
        <p:txBody>
          <a:bodyPr/>
          <a:lstStyle/>
          <a:p>
            <a:r>
              <a:rPr lang="en-GB" dirty="0"/>
              <a:t>Lewisham Open Days</a:t>
            </a:r>
          </a:p>
        </p:txBody>
      </p:sp>
      <p:pic>
        <p:nvPicPr>
          <p:cNvPr id="5" name="Content Placeholder 4">
            <a:extLst>
              <a:ext uri="{FF2B5EF4-FFF2-40B4-BE49-F238E27FC236}">
                <a16:creationId xmlns:a16="http://schemas.microsoft.com/office/drawing/2014/main" id="{517CC4A3-D1CD-B5DF-ED0F-43AF276F94D2}"/>
              </a:ext>
            </a:extLst>
          </p:cNvPr>
          <p:cNvPicPr>
            <a:picLocks noGrp="1" noChangeAspect="1"/>
          </p:cNvPicPr>
          <p:nvPr>
            <p:ph idx="1"/>
          </p:nvPr>
        </p:nvPicPr>
        <p:blipFill>
          <a:blip r:embed="rId2"/>
          <a:stretch>
            <a:fillRect/>
          </a:stretch>
        </p:blipFill>
        <p:spPr>
          <a:xfrm>
            <a:off x="2771800" y="1190040"/>
            <a:ext cx="5575069" cy="5667960"/>
          </a:xfrm>
        </p:spPr>
      </p:pic>
      <p:sp>
        <p:nvSpPr>
          <p:cNvPr id="6" name="Rounded Rectangle 6">
            <a:extLst>
              <a:ext uri="{FF2B5EF4-FFF2-40B4-BE49-F238E27FC236}">
                <a16:creationId xmlns:a16="http://schemas.microsoft.com/office/drawing/2014/main" id="{8D62EAE6-2455-CF04-63BE-1BD33B41C533}"/>
              </a:ext>
            </a:extLst>
          </p:cNvPr>
          <p:cNvSpPr/>
          <p:nvPr/>
        </p:nvSpPr>
        <p:spPr>
          <a:xfrm>
            <a:off x="323528" y="2276872"/>
            <a:ext cx="2194145"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You can find Lewisham open day list on page 23-24 in their brochure</a:t>
            </a:r>
          </a:p>
        </p:txBody>
      </p:sp>
    </p:spTree>
    <p:extLst>
      <p:ext uri="{BB962C8B-B14F-4D97-AF65-F5344CB8AC3E}">
        <p14:creationId xmlns:p14="http://schemas.microsoft.com/office/powerpoint/2010/main" val="350142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16F7-B09E-5C87-8CAF-16155A562BD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AB20948-A2B2-DD87-496D-992D5C2E3CA2}"/>
              </a:ext>
            </a:extLst>
          </p:cNvPr>
          <p:cNvPicPr>
            <a:picLocks noGrp="1" noChangeAspect="1"/>
          </p:cNvPicPr>
          <p:nvPr>
            <p:ph idx="1"/>
          </p:nvPr>
        </p:nvPicPr>
        <p:blipFill>
          <a:blip r:embed="rId3"/>
          <a:stretch>
            <a:fillRect/>
          </a:stretch>
        </p:blipFill>
        <p:spPr>
          <a:xfrm>
            <a:off x="323528" y="82352"/>
            <a:ext cx="8229600" cy="6501010"/>
          </a:xfrm>
        </p:spPr>
      </p:pic>
      <p:sp>
        <p:nvSpPr>
          <p:cNvPr id="4" name="TextBox 3">
            <a:extLst>
              <a:ext uri="{FF2B5EF4-FFF2-40B4-BE49-F238E27FC236}">
                <a16:creationId xmlns:a16="http://schemas.microsoft.com/office/drawing/2014/main" id="{5E5710D2-B336-73C3-2657-147F9CAE565F}"/>
              </a:ext>
            </a:extLst>
          </p:cNvPr>
          <p:cNvSpPr txBox="1"/>
          <p:nvPr/>
        </p:nvSpPr>
        <p:spPr>
          <a:xfrm>
            <a:off x="179512" y="332656"/>
            <a:ext cx="1800200" cy="2585323"/>
          </a:xfrm>
          <a:prstGeom prst="rect">
            <a:avLst/>
          </a:prstGeom>
          <a:solidFill>
            <a:schemeClr val="accent1"/>
          </a:solidFill>
        </p:spPr>
        <p:txBody>
          <a:bodyPr wrap="square" rtlCol="0">
            <a:spAutoFit/>
          </a:bodyPr>
          <a:lstStyle/>
          <a:p>
            <a:r>
              <a:rPr lang="en-GB" dirty="0"/>
              <a:t>Open days are often the first thing you see on the websites.</a:t>
            </a:r>
          </a:p>
          <a:p>
            <a:r>
              <a:rPr lang="en-GB" dirty="0" err="1"/>
              <a:t>Thet</a:t>
            </a:r>
            <a:r>
              <a:rPr lang="en-GB" dirty="0"/>
              <a:t> may ask you to click for tickets</a:t>
            </a:r>
          </a:p>
          <a:p>
            <a:endParaRPr lang="en-GB" dirty="0"/>
          </a:p>
        </p:txBody>
      </p:sp>
      <p:cxnSp>
        <p:nvCxnSpPr>
          <p:cNvPr id="7" name="Straight Arrow Connector 6">
            <a:extLst>
              <a:ext uri="{FF2B5EF4-FFF2-40B4-BE49-F238E27FC236}">
                <a16:creationId xmlns:a16="http://schemas.microsoft.com/office/drawing/2014/main" id="{0ED57988-8C7E-632F-834A-DE0E0DA7B711}"/>
              </a:ext>
            </a:extLst>
          </p:cNvPr>
          <p:cNvCxnSpPr/>
          <p:nvPr/>
        </p:nvCxnSpPr>
        <p:spPr>
          <a:xfrm flipV="1">
            <a:off x="1979712" y="2348880"/>
            <a:ext cx="1512168" cy="1440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366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D9AA80867A9F45A260D426560E93F5" ma:contentTypeVersion="18" ma:contentTypeDescription="Create a new document." ma:contentTypeScope="" ma:versionID="fe0066eb00028ace177fabbb1f38ac77">
  <xsd:schema xmlns:xsd="http://www.w3.org/2001/XMLSchema" xmlns:xs="http://www.w3.org/2001/XMLSchema" xmlns:p="http://schemas.microsoft.com/office/2006/metadata/properties" xmlns:ns2="6f49690c-def7-4262-a2a7-c674cb9a0db9" xmlns:ns3="54d3de96-1e39-49c4-81c1-27b5a60193ca" xmlns:ns4="b42ab54c-3ccc-420f-9dec-d8557292fef6" targetNamespace="http://schemas.microsoft.com/office/2006/metadata/properties" ma:root="true" ma:fieldsID="ba0a647050ff7622092045cf23519849" ns2:_="" ns3:_="" ns4:_="">
    <xsd:import namespace="6f49690c-def7-4262-a2a7-c674cb9a0db9"/>
    <xsd:import namespace="54d3de96-1e39-49c4-81c1-27b5a60193ca"/>
    <xsd:import namespace="b42ab54c-3ccc-420f-9dec-d8557292f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9690c-def7-4262-a2a7-c674cb9a0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ee9a29-5d3b-47f4-bb28-73bb36778aab"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3de96-1e39-49c4-81c1-27b5a60193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2ab54c-3ccc-420f-9dec-d8557292fe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debb01f-d3d0-4d37-b937-29c69ee7f5be}" ma:internalName="TaxCatchAll" ma:showField="CatchAllData" ma:web="b42ab54c-3ccc-420f-9dec-d8557292f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2ab54c-3ccc-420f-9dec-d8557292fef6" xsi:nil="true"/>
    <lcf76f155ced4ddcb4097134ff3c332f xmlns="6f49690c-def7-4262-a2a7-c674cb9a0db9">
      <Terms xmlns="http://schemas.microsoft.com/office/infopath/2007/PartnerControls"/>
    </lcf76f155ced4ddcb4097134ff3c332f>
    <_Flow_SignoffStatus xmlns="6f49690c-def7-4262-a2a7-c674cb9a0db9" xsi:nil="true"/>
  </documentManagement>
</p:properties>
</file>

<file path=customXml/itemProps1.xml><?xml version="1.0" encoding="utf-8"?>
<ds:datastoreItem xmlns:ds="http://schemas.openxmlformats.org/officeDocument/2006/customXml" ds:itemID="{5AF32EBA-0FD3-4664-BBAD-D0CE6019381E}"/>
</file>

<file path=customXml/itemProps2.xml><?xml version="1.0" encoding="utf-8"?>
<ds:datastoreItem xmlns:ds="http://schemas.openxmlformats.org/officeDocument/2006/customXml" ds:itemID="{1C423A59-9B63-416C-A322-A9D9065C1CCD}"/>
</file>

<file path=customXml/itemProps3.xml><?xml version="1.0" encoding="utf-8"?>
<ds:datastoreItem xmlns:ds="http://schemas.openxmlformats.org/officeDocument/2006/customXml" ds:itemID="{79E4B4BA-C9E7-49CC-BD79-4828CC45727A}"/>
</file>

<file path=docProps/app.xml><?xml version="1.0" encoding="utf-8"?>
<Properties xmlns="http://schemas.openxmlformats.org/officeDocument/2006/extended-properties" xmlns:vt="http://schemas.openxmlformats.org/officeDocument/2006/docPropsVTypes">
  <Template>Ion</Template>
  <TotalTime>1605</TotalTime>
  <Words>1817</Words>
  <Application>Microsoft Office PowerPoint</Application>
  <PresentationFormat>On-screen Show (4:3)</PresentationFormat>
  <Paragraphs>170</Paragraphs>
  <Slides>43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Century Gothic</vt:lpstr>
      <vt:lpstr>Frutiger LT Pro 45 Light</vt:lpstr>
      <vt:lpstr>Frutiger-Bold</vt:lpstr>
      <vt:lpstr>Frutiger-Roman</vt:lpstr>
      <vt:lpstr>myriad-pro</vt:lpstr>
      <vt:lpstr>Wingdings 3</vt:lpstr>
      <vt:lpstr>Ion</vt:lpstr>
      <vt:lpstr>Secondary School Applications </vt:lpstr>
      <vt:lpstr>Think about….</vt:lpstr>
      <vt:lpstr>Types of secondary schools</vt:lpstr>
      <vt:lpstr>Before you choose your school</vt:lpstr>
      <vt:lpstr>PowerPoint Presentation</vt:lpstr>
      <vt:lpstr>PowerPoint Presentation</vt:lpstr>
      <vt:lpstr>PowerPoint Presentation</vt:lpstr>
      <vt:lpstr>Lewisham Open Days</vt:lpstr>
      <vt:lpstr>PowerPoint Presentation</vt:lpstr>
      <vt:lpstr>PowerPoint Presentation</vt:lpstr>
      <vt:lpstr>PowerPoint Presentation</vt:lpstr>
      <vt:lpstr>PowerPoint Presentation</vt:lpstr>
      <vt:lpstr>PowerPoint Presentation</vt:lpstr>
      <vt:lpstr>You can find schools across the country using the link on eAdmissions</vt:lpstr>
      <vt:lpstr>PowerPoint Presentation</vt:lpstr>
      <vt:lpstr>Links are easy to find on the LA website</vt:lpstr>
      <vt:lpstr>Things to consider…….</vt:lpstr>
      <vt:lpstr>There is lots of additional info in the Southwark brochure do have a read</vt:lpstr>
      <vt:lpstr>PowerPoint Presentation</vt:lpstr>
      <vt:lpstr>Key Dates to Remember</vt:lpstr>
      <vt:lpstr>Confirmation of school offer</vt:lpstr>
      <vt:lpstr>Rejecting an offer</vt:lpstr>
      <vt:lpstr>How to apply</vt:lpstr>
      <vt:lpstr>To set up an account</vt:lpstr>
      <vt:lpstr>Preferences</vt:lpstr>
      <vt:lpstr>Supplementary Information Form</vt:lpstr>
      <vt:lpstr>PowerPoint Presentation</vt:lpstr>
      <vt:lpstr>PowerPoint Presentation</vt:lpstr>
      <vt:lpstr>Ability, aptitude and banding tests  </vt:lpstr>
      <vt:lpstr>Medical/Social Reason</vt:lpstr>
      <vt:lpstr>Guidance</vt:lpstr>
      <vt:lpstr>https://www.eadmissions.org.uk/</vt:lpstr>
      <vt:lpstr>PowerPoint Presentation</vt:lpstr>
      <vt:lpstr>PowerPoint Presentation</vt:lpstr>
      <vt:lpstr>PowerPoint Presentation</vt:lpstr>
      <vt:lpstr>Southwark Information Advice Support team (SIAS)</vt:lpstr>
      <vt:lpstr>When applying</vt:lpstr>
      <vt:lpstr>PowerPoint Presentation</vt:lpstr>
      <vt:lpstr>Late applications after August 24</vt:lpstr>
      <vt:lpstr>Southwark Admissions</vt:lpstr>
      <vt:lpstr>Lewisham Admissions</vt:lpstr>
      <vt:lpstr>PowerPoint Presentation</vt:lpstr>
      <vt:lpstr>Online Application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School Applications</dc:title>
  <dc:creator>Lisa Christiansen</dc:creator>
  <cp:lastModifiedBy>Lisa Christiansen</cp:lastModifiedBy>
  <cp:revision>78</cp:revision>
  <dcterms:created xsi:type="dcterms:W3CDTF">2016-10-02T20:06:58Z</dcterms:created>
  <dcterms:modified xsi:type="dcterms:W3CDTF">2023-09-10T19:13:20Z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0x010100B8D9AA80867A9F45A260D426560E93F5</vt:lpwstr>
  </property>
</Properties>
</file>