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012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96042"/>
              </p:ext>
            </p:extLst>
          </p:nvPr>
        </p:nvGraphicFramePr>
        <p:xfrm>
          <a:off x="200562" y="234536"/>
          <a:ext cx="9486983" cy="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83">
                  <a:extLst>
                    <a:ext uri="{9D8B030D-6E8A-4147-A177-3AD203B41FA5}">
                      <a16:colId xmlns:a16="http://schemas.microsoft.com/office/drawing/2014/main" val="271007690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Primary- Year 2 – </a:t>
                      </a: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Queen</a:t>
                      </a:r>
                      <a:r>
                        <a:rPr lang="en-GB" sz="2400" b="1" i="1" baseline="0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Elizabeth 1st</a:t>
                      </a:r>
                      <a:endParaRPr lang="en-GB" sz="2400" b="1" i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92693"/>
              </p:ext>
            </p:extLst>
          </p:nvPr>
        </p:nvGraphicFramePr>
        <p:xfrm>
          <a:off x="184865" y="792665"/>
          <a:ext cx="2695354" cy="1200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54">
                  <a:extLst>
                    <a:ext uri="{9D8B030D-6E8A-4147-A177-3AD203B41FA5}">
                      <a16:colId xmlns:a16="http://schemas.microsoft.com/office/drawing/2014/main" val="400785708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76555512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Study Florence Nightingale’s life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study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life of Edith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Cavell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13711"/>
              </p:ext>
            </p:extLst>
          </p:nvPr>
        </p:nvGraphicFramePr>
        <p:xfrm>
          <a:off x="2984420" y="792666"/>
          <a:ext cx="3842944" cy="2351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944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486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 marL="74295" marR="74295" marT="37148" marB="37148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206400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latin typeface="Century Gothic" pitchFamily="34" charset="0"/>
                        </a:rPr>
                        <a:t>Why Elizabeth became Queen of England.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latin typeface="Century Gothic" pitchFamily="34" charset="0"/>
                        </a:rPr>
                        <a:t>Details of Elizabeth’s religious settlement.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latin typeface="Century Gothic" pitchFamily="34" charset="0"/>
                        </a:rPr>
                        <a:t>Whether Elizabeth was popular or not.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latin typeface="Century Gothic" pitchFamily="34" charset="0"/>
                        </a:rPr>
                        <a:t>How English culture developed in the 1500s.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latin typeface="Century Gothic" pitchFamily="34" charset="0"/>
                        </a:rPr>
                        <a:t>Why the Spanish Armada was defeated.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816091"/>
              </p:ext>
            </p:extLst>
          </p:nvPr>
        </p:nvGraphicFramePr>
        <p:xfrm>
          <a:off x="6931564" y="751457"/>
          <a:ext cx="2752136" cy="58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36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6177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will learn next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323245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Local history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C5B0CF2A-F3F6-0888-A936-8424959D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86966"/>
              </p:ext>
            </p:extLst>
          </p:nvPr>
        </p:nvGraphicFramePr>
        <p:xfrm>
          <a:off x="6958725" y="1876656"/>
          <a:ext cx="2737890" cy="374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036">
                  <a:extLst>
                    <a:ext uri="{9D8B030D-6E8A-4147-A177-3AD203B41FA5}">
                      <a16:colId xmlns:a16="http://schemas.microsoft.com/office/drawing/2014/main" val="2563406102"/>
                    </a:ext>
                  </a:extLst>
                </a:gridCol>
                <a:gridCol w="1424854">
                  <a:extLst>
                    <a:ext uri="{9D8B030D-6E8A-4147-A177-3AD203B41FA5}">
                      <a16:colId xmlns:a16="http://schemas.microsoft.com/office/drawing/2014/main" val="2125979668"/>
                    </a:ext>
                  </a:extLst>
                </a:gridCol>
              </a:tblGrid>
              <a:tr h="2936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Key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71014"/>
                  </a:ext>
                </a:extLst>
              </a:tr>
              <a:tr h="520268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coronation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ceremony of crowning a king or queen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067645"/>
                  </a:ext>
                </a:extLst>
              </a:tr>
              <a:tr h="28116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heir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person legally entitled to the property or rank of another on that person's death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2117"/>
                  </a:ext>
                </a:extLst>
              </a:tr>
              <a:tr h="35396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majesty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royal person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239337"/>
                  </a:ext>
                </a:extLst>
              </a:tr>
              <a:tr h="35343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monarch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person who reigns over a kingdom or empire such as a king or queen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506427"/>
                  </a:ext>
                </a:extLst>
              </a:tr>
              <a:tr h="520268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reign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period of one monarch’s rule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934834"/>
                  </a:ext>
                </a:extLst>
              </a:tr>
              <a:tr h="37205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throne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special chair for a king or queen, or another very important person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260386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307818" y="2046084"/>
            <a:ext cx="23267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Queen Elizabeth 1st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E7D514-243F-04E5-C8FB-471861D16AC0}"/>
              </a:ext>
            </a:extLst>
          </p:cNvPr>
          <p:cNvSpPr txBox="1"/>
          <p:nvPr/>
        </p:nvSpPr>
        <p:spPr>
          <a:xfrm>
            <a:off x="2792166" y="3331778"/>
            <a:ext cx="15949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coronation</a:t>
            </a: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3A40BD-38AE-C66F-73D9-33E941D9D507}"/>
              </a:ext>
            </a:extLst>
          </p:cNvPr>
          <p:cNvSpPr txBox="1"/>
          <p:nvPr/>
        </p:nvSpPr>
        <p:spPr>
          <a:xfrm>
            <a:off x="4967178" y="3367141"/>
            <a:ext cx="15241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throne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759" y="1646217"/>
            <a:ext cx="2822769" cy="541585"/>
          </a:xfrm>
          <a:prstGeom prst="rect">
            <a:avLst/>
          </a:prstGeom>
        </p:spPr>
      </p:pic>
      <p:pic>
        <p:nvPicPr>
          <p:cNvPr id="1026" name="Picture 2" descr="Full-length portrait of Queen Elizabeth in her early 40s. She has red hair, fair skin, and wears a crown and a pearl necklac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223" y="2372008"/>
            <a:ext cx="1747319" cy="255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le 34">
            <a:extLst>
              <a:ext uri="{FF2B5EF4-FFF2-40B4-BE49-F238E27FC236}">
                <a16:creationId xmlns:a16="http://schemas.microsoft.com/office/drawing/2014/main" id="{5F9BEE5B-AF38-2657-1DC4-16F395CF9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24882"/>
              </p:ext>
            </p:extLst>
          </p:nvPr>
        </p:nvGraphicFramePr>
        <p:xfrm>
          <a:off x="280575" y="5120924"/>
          <a:ext cx="6446150" cy="15823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9230">
                  <a:extLst>
                    <a:ext uri="{9D8B030D-6E8A-4147-A177-3AD203B41FA5}">
                      <a16:colId xmlns:a16="http://schemas.microsoft.com/office/drawing/2014/main" val="4123191111"/>
                    </a:ext>
                  </a:extLst>
                </a:gridCol>
                <a:gridCol w="1289230">
                  <a:extLst>
                    <a:ext uri="{9D8B030D-6E8A-4147-A177-3AD203B41FA5}">
                      <a16:colId xmlns:a16="http://schemas.microsoft.com/office/drawing/2014/main" val="2501104345"/>
                    </a:ext>
                  </a:extLst>
                </a:gridCol>
                <a:gridCol w="1289230">
                  <a:extLst>
                    <a:ext uri="{9D8B030D-6E8A-4147-A177-3AD203B41FA5}">
                      <a16:colId xmlns:a16="http://schemas.microsoft.com/office/drawing/2014/main" val="4291261142"/>
                    </a:ext>
                  </a:extLst>
                </a:gridCol>
                <a:gridCol w="1289230">
                  <a:extLst>
                    <a:ext uri="{9D8B030D-6E8A-4147-A177-3AD203B41FA5}">
                      <a16:colId xmlns:a16="http://schemas.microsoft.com/office/drawing/2014/main" val="2909732564"/>
                    </a:ext>
                  </a:extLst>
                </a:gridCol>
                <a:gridCol w="1289230">
                  <a:extLst>
                    <a:ext uri="{9D8B030D-6E8A-4147-A177-3AD203B41FA5}">
                      <a16:colId xmlns:a16="http://schemas.microsoft.com/office/drawing/2014/main" val="1197703374"/>
                    </a:ext>
                  </a:extLst>
                </a:gridCol>
              </a:tblGrid>
              <a:tr h="340189"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72233"/>
                  </a:ext>
                </a:extLst>
              </a:tr>
              <a:tr h="36319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1533AD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1558AD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1587AD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1588AD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1603AD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831066"/>
                  </a:ext>
                </a:extLst>
              </a:tr>
              <a:tr h="793775">
                <a:tc>
                  <a:txBody>
                    <a:bodyPr/>
                    <a:lstStyle/>
                    <a:p>
                      <a:pPr algn="l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Elizabeth born to Anne Boleyn </a:t>
                      </a:r>
                      <a:endParaRPr lang="en-GB" sz="105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Crowned Queen of England following the death of her sister Mary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Mary Queen of Scots executed 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Spanish Armada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Elizabeth dies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281315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2825" y="3605857"/>
            <a:ext cx="2087405" cy="131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8773" y="3599129"/>
            <a:ext cx="886605" cy="148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3804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78216259-654B-4239-965F-9F7CD48C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7F5371-5B8F-4692-A1CE-E97AEA149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9690c-def7-4262-a2a7-c674cb9a0db9"/>
    <ds:schemaRef ds:uri="54d3de96-1e39-49c4-81c1-27b5a60193ca"/>
    <ds:schemaRef ds:uri="b42ab54c-3ccc-420f-9dec-d8557292f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958B5B-1CEF-4AF3-BA62-A982056F8A2A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885</TotalTime>
  <Words>180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63</cp:revision>
  <dcterms:created xsi:type="dcterms:W3CDTF">2023-06-04T13:12:37Z</dcterms:created>
  <dcterms:modified xsi:type="dcterms:W3CDTF">2023-09-29T16:37:59Z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