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388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98711"/>
              </p:ext>
            </p:extLst>
          </p:nvPr>
        </p:nvGraphicFramePr>
        <p:xfrm>
          <a:off x="200562" y="234536"/>
          <a:ext cx="9486983" cy="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83">
                  <a:extLst>
                    <a:ext uri="{9D8B030D-6E8A-4147-A177-3AD203B41FA5}">
                      <a16:colId xmlns:a16="http://schemas.microsoft.com/office/drawing/2014/main" val="271007690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 - Year 1 – </a:t>
                      </a: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Neil Armstrong</a:t>
                      </a: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67726"/>
              </p:ext>
            </p:extLst>
          </p:nvPr>
        </p:nvGraphicFramePr>
        <p:xfrm>
          <a:off x="184865" y="792665"/>
          <a:ext cx="2695354" cy="1411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54">
                  <a:extLst>
                    <a:ext uri="{9D8B030D-6E8A-4147-A177-3AD203B41FA5}">
                      <a16:colId xmlns:a16="http://schemas.microsoft.com/office/drawing/2014/main" val="4007857086"/>
                    </a:ext>
                  </a:extLst>
                </a:gridCol>
              </a:tblGrid>
              <a:tr h="23301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976555512"/>
                  </a:ext>
                </a:extLst>
              </a:tr>
              <a:tr h="1154000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Important things happened in the past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Show knowledge and understanding about the past in different ways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424573"/>
              </p:ext>
            </p:extLst>
          </p:nvPr>
        </p:nvGraphicFramePr>
        <p:xfrm>
          <a:off x="2984420" y="792666"/>
          <a:ext cx="3842944" cy="2046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944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236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 marL="74295" marR="74295" marT="37148" marB="37148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175873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Who the first men to travel to the moon were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Explain what you know about the 1969 moon landings, including what effect the landings had on history.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Why the moon landing was and still is an important historical event </a:t>
                      </a:r>
                    </a:p>
                  </a:txBody>
                  <a:tcPr marL="74295" marR="74295" marT="37148" marB="3714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71214"/>
              </p:ext>
            </p:extLst>
          </p:nvPr>
        </p:nvGraphicFramePr>
        <p:xfrm>
          <a:off x="6931564" y="751457"/>
          <a:ext cx="2752136" cy="60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36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will learn next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336382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Toys now and in the past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C5B0CF2A-F3F6-0888-A936-8424959D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66608"/>
              </p:ext>
            </p:extLst>
          </p:nvPr>
        </p:nvGraphicFramePr>
        <p:xfrm>
          <a:off x="6942172" y="1699670"/>
          <a:ext cx="2828026" cy="4066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47">
                  <a:extLst>
                    <a:ext uri="{9D8B030D-6E8A-4147-A177-3AD203B41FA5}">
                      <a16:colId xmlns:a16="http://schemas.microsoft.com/office/drawing/2014/main" val="2563406102"/>
                    </a:ext>
                  </a:extLst>
                </a:gridCol>
                <a:gridCol w="1611879">
                  <a:extLst>
                    <a:ext uri="{9D8B030D-6E8A-4147-A177-3AD203B41FA5}">
                      <a16:colId xmlns:a16="http://schemas.microsoft.com/office/drawing/2014/main" val="2125979668"/>
                    </a:ext>
                  </a:extLst>
                </a:gridCol>
              </a:tblGrid>
              <a:tr h="2896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Key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71014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Apollo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Century Gothic" panose="020B0502020202020204" pitchFamily="34" charset="0"/>
                        </a:rPr>
                        <a:t>The spaceflight that first landed humans on the moon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067645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Astronaut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Century Gothic" panose="020B0502020202020204" pitchFamily="34" charset="0"/>
                        </a:rPr>
                        <a:t>An astronaut or cosmonaut is a person that travels into space.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2117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Moon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Century Gothic" panose="020B0502020202020204" pitchFamily="34" charset="0"/>
                        </a:rPr>
                        <a:t>The moon orbits (goes around) the Earth.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7939104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NASA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Century Gothic" panose="020B0502020202020204" pitchFamily="34" charset="0"/>
                        </a:rPr>
                        <a:t>The group of people in America in charge of flights into space.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239337"/>
                  </a:ext>
                </a:extLst>
              </a:tr>
              <a:tr h="42240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Neil Armstrong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Century Gothic" panose="020B0502020202020204" pitchFamily="34" charset="0"/>
                        </a:rPr>
                        <a:t>The first man to walk on the moon.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739201"/>
                  </a:ext>
                </a:extLst>
              </a:tr>
              <a:tr h="34861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Mission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Century Gothic" panose="020B0502020202020204" pitchFamily="34" charset="0"/>
                        </a:rPr>
                        <a:t>An important job to be completed.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582009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Solar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latin typeface="Century Gothic" panose="020B0502020202020204" pitchFamily="34" charset="0"/>
                        </a:rPr>
                        <a:t>Our solar system consists of the sun and the 8 planets that orbit it.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93483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525535E-7BF9-8838-4478-8604DA30FA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5389" y="3708161"/>
            <a:ext cx="1744903" cy="1257243"/>
          </a:xfrm>
          <a:prstGeom prst="rect">
            <a:avLst/>
          </a:prstGeom>
        </p:spPr>
      </p:pic>
      <p:graphicFrame>
        <p:nvGraphicFramePr>
          <p:cNvPr id="9" name="Table 34">
            <a:extLst>
              <a:ext uri="{FF2B5EF4-FFF2-40B4-BE49-F238E27FC236}">
                <a16:creationId xmlns:a16="http://schemas.microsoft.com/office/drawing/2014/main" id="{C432512D-DEE2-6FB1-2E9C-0BEC44CC1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071338"/>
              </p:ext>
            </p:extLst>
          </p:nvPr>
        </p:nvGraphicFramePr>
        <p:xfrm>
          <a:off x="162768" y="5222848"/>
          <a:ext cx="6716496" cy="10958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39562">
                  <a:extLst>
                    <a:ext uri="{9D8B030D-6E8A-4147-A177-3AD203B41FA5}">
                      <a16:colId xmlns:a16="http://schemas.microsoft.com/office/drawing/2014/main" val="4123191111"/>
                    </a:ext>
                  </a:extLst>
                </a:gridCol>
                <a:gridCol w="839562">
                  <a:extLst>
                    <a:ext uri="{9D8B030D-6E8A-4147-A177-3AD203B41FA5}">
                      <a16:colId xmlns:a16="http://schemas.microsoft.com/office/drawing/2014/main" val="2501104345"/>
                    </a:ext>
                  </a:extLst>
                </a:gridCol>
                <a:gridCol w="839562">
                  <a:extLst>
                    <a:ext uri="{9D8B030D-6E8A-4147-A177-3AD203B41FA5}">
                      <a16:colId xmlns:a16="http://schemas.microsoft.com/office/drawing/2014/main" val="3173808009"/>
                    </a:ext>
                  </a:extLst>
                </a:gridCol>
                <a:gridCol w="839562">
                  <a:extLst>
                    <a:ext uri="{9D8B030D-6E8A-4147-A177-3AD203B41FA5}">
                      <a16:colId xmlns:a16="http://schemas.microsoft.com/office/drawing/2014/main" val="4291261142"/>
                    </a:ext>
                  </a:extLst>
                </a:gridCol>
                <a:gridCol w="839562">
                  <a:extLst>
                    <a:ext uri="{9D8B030D-6E8A-4147-A177-3AD203B41FA5}">
                      <a16:colId xmlns:a16="http://schemas.microsoft.com/office/drawing/2014/main" val="2909732564"/>
                    </a:ext>
                  </a:extLst>
                </a:gridCol>
                <a:gridCol w="839562">
                  <a:extLst>
                    <a:ext uri="{9D8B030D-6E8A-4147-A177-3AD203B41FA5}">
                      <a16:colId xmlns:a16="http://schemas.microsoft.com/office/drawing/2014/main" val="1197703374"/>
                    </a:ext>
                  </a:extLst>
                </a:gridCol>
                <a:gridCol w="839562">
                  <a:extLst>
                    <a:ext uri="{9D8B030D-6E8A-4147-A177-3AD203B41FA5}">
                      <a16:colId xmlns:a16="http://schemas.microsoft.com/office/drawing/2014/main" val="610383245"/>
                    </a:ext>
                  </a:extLst>
                </a:gridCol>
                <a:gridCol w="839562">
                  <a:extLst>
                    <a:ext uri="{9D8B030D-6E8A-4147-A177-3AD203B41FA5}">
                      <a16:colId xmlns:a16="http://schemas.microsoft.com/office/drawing/2014/main" val="2390227944"/>
                    </a:ext>
                  </a:extLst>
                </a:gridCol>
              </a:tblGrid>
              <a:tr h="266234">
                <a:tc gridSpan="8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300" b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TIMELINE</a:t>
                      </a: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72233"/>
                  </a:ext>
                </a:extLst>
              </a:tr>
              <a:tr h="23644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1930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1946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1962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1966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1969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1971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2005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2012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831066"/>
                  </a:ext>
                </a:extLst>
              </a:tr>
              <a:tr h="58154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Neil Armstrong born.</a:t>
                      </a: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Armstrong got his first pilot’s licence.</a:t>
                      </a: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Armstrong became an astronaut.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Armstrong had his first space flight.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Apollo 11 mission and first on the moon.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Armstrong resigned from NASA. 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Armstrong’s biography published.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kern="1200" baseline="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Armstrong died.</a:t>
                      </a:r>
                      <a:endParaRPr lang="en-GB" sz="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281315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4192FE01-F7F6-005A-81BA-17F742D5FD4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083" y="2823473"/>
            <a:ext cx="2358944" cy="173789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409283" y="2360940"/>
            <a:ext cx="19373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Neil Armstrong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B1DC24C-0A97-F062-B90D-6E0293B1E84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811" y="3665736"/>
            <a:ext cx="2385549" cy="1462111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31763102-815C-1418-DDF8-9CCA48C1E9A8}"/>
              </a:ext>
            </a:extLst>
          </p:cNvPr>
          <p:cNvSpPr txBox="1"/>
          <p:nvPr/>
        </p:nvSpPr>
        <p:spPr>
          <a:xfrm>
            <a:off x="2752249" y="3125972"/>
            <a:ext cx="13412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Astronauts on the moon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61B8E8-E411-5EDC-5BC9-87ED1600FFA5}"/>
              </a:ext>
            </a:extLst>
          </p:cNvPr>
          <p:cNvSpPr txBox="1"/>
          <p:nvPr/>
        </p:nvSpPr>
        <p:spPr>
          <a:xfrm>
            <a:off x="4781327" y="3173316"/>
            <a:ext cx="17495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Solar System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5920" y="1447041"/>
            <a:ext cx="2822769" cy="54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5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FBB0DFFD-E0D8-4511-967E-570136F399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9690c-def7-4262-a2a7-c674cb9a0db9"/>
    <ds:schemaRef ds:uri="54d3de96-1e39-49c4-81c1-27b5a60193ca"/>
    <ds:schemaRef ds:uri="b42ab54c-3ccc-420f-9dec-d8557292f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216259-654B-4239-965F-9F7CD48C5A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958B5B-1CEF-4AF3-BA62-A982056F8A2A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877</TotalTime>
  <Words>237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53</cp:revision>
  <dcterms:created xsi:type="dcterms:W3CDTF">2023-06-04T13:12:37Z</dcterms:created>
  <dcterms:modified xsi:type="dcterms:W3CDTF">2023-09-29T16:35:23Z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