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93" r:id="rId6"/>
    <p:sldId id="295" r:id="rId7"/>
    <p:sldId id="296" r:id="rId8"/>
    <p:sldId id="292" r:id="rId9"/>
    <p:sldId id="297" r:id="rId10"/>
    <p:sldId id="294" r:id="rId11"/>
    <p:sldId id="289" r:id="rId12"/>
    <p:sldId id="290" r:id="rId13"/>
    <p:sldId id="299" r:id="rId14"/>
    <p:sldId id="270" r:id="rId15"/>
    <p:sldId id="279" r:id="rId16"/>
    <p:sldId id="298" r:id="rId17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CA9"/>
    <a:srgbClr val="F9B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6F02D-6781-5C93-F6F9-6BA3626B8FBE}" v="1101" dt="2023-03-16T20:07:36.910"/>
    <p1510:client id="{5530DBB9-7FC3-48D9-A427-5CB36E34673A}" v="9" dt="2023-03-17T08:30:55.680"/>
    <p1510:client id="{7A78839C-87A5-E4B9-26D5-12AF33543A8C}" v="1" dt="2023-03-17T08:24:48.397"/>
    <p1510:client id="{925211A2-2445-22A2-190E-5B46D9317B08}" v="22" dt="2023-03-17T10:56:14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63" autoAdjust="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E7279517-3792-4468-B1B5-A2A52A52D2B6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069C0575-3F58-492A-9451-41FC667BF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0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44D5739A-91DF-4B13-AA82-8033164DE4E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E14B9687-FB4F-4893-887F-8E09BAAB6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2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7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5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C3B-755D-488C-BDC7-0B48D04793C5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EB3-E268-4DB2-BFE3-DA05D8510014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5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AF5E-AC32-44BB-91D5-B95577466B13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4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7A27-BBC8-4A9C-A031-56BAB5F2A7D1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0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2014-0A07-4512-91AF-86BE3E51B8A9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0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9A5F-14D3-4516-AEDD-163207937E39}" type="datetime1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3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0C21-5D1C-465F-BE69-49DF507E4B40}" type="datetime1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536-45B9-4697-BAB7-281C8FB4C515}" type="datetime1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A872-7D4F-4C28-B102-E71E38A9E56B}" type="datetime1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B861-AAE2-4095-8225-94572446087C}" type="datetime1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0946-A8BE-4756-8F12-824CD37BDECB}" type="datetime1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5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65252" l="0" r="100000">
                        <a14:foregroundMark x1="29100" y1="35439" x2="29100" y2="35439"/>
                        <a14:foregroundMark x1="45100" y1="25962" x2="45100" y2="25962"/>
                        <a14:foregroundMark x1="67900" y1="38401" x2="67900" y2="38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391400" y="0"/>
            <a:ext cx="1752600" cy="88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73DB-5567-4458-8839-97B82989AE35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tters-and-sounds.com/phase-1-video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XcabDUg7Q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9698" y="838200"/>
            <a:ext cx="6984603" cy="647700"/>
          </a:xfrm>
        </p:spPr>
        <p:txBody>
          <a:bodyPr>
            <a:noAutofit/>
          </a:bodyPr>
          <a:lstStyle/>
          <a:p>
            <a:r>
              <a:rPr lang="es-UY" altLang="en-US" b="1" dirty="0" err="1">
                <a:solidFill>
                  <a:schemeClr val="accent6"/>
                </a:solidFill>
                <a:latin typeface="Comic Sans MS"/>
              </a:rPr>
              <a:t>Early</a:t>
            </a:r>
            <a:r>
              <a:rPr lang="es-UY" altLang="en-US" b="1" dirty="0">
                <a:solidFill>
                  <a:schemeClr val="accent6"/>
                </a:solidFill>
                <a:latin typeface="Comic Sans MS"/>
              </a:rPr>
              <a:t> </a:t>
            </a:r>
            <a:r>
              <a:rPr lang="es-UY" altLang="en-US" b="1" dirty="0" err="1">
                <a:solidFill>
                  <a:schemeClr val="accent6"/>
                </a:solidFill>
                <a:latin typeface="Comic Sans MS"/>
              </a:rPr>
              <a:t>Phonics</a:t>
            </a:r>
            <a:r>
              <a:rPr lang="es-UY" altLang="en-US" b="1" dirty="0">
                <a:solidFill>
                  <a:schemeClr val="accent6"/>
                </a:solidFill>
                <a:latin typeface="Comic Sans MS"/>
              </a:rPr>
              <a:t> Workshop</a:t>
            </a:r>
            <a:br>
              <a:rPr lang="es-UY" altLang="en-US" b="1" dirty="0">
                <a:solidFill>
                  <a:schemeClr val="accent6"/>
                </a:solidFill>
                <a:latin typeface="Comic Sans MS"/>
              </a:rPr>
            </a:br>
            <a:r>
              <a:rPr lang="es-UY" altLang="en-US" b="1" dirty="0" err="1">
                <a:solidFill>
                  <a:schemeClr val="accent6"/>
                </a:solidFill>
                <a:latin typeface="Comic Sans MS"/>
              </a:rPr>
              <a:t>Nursery</a:t>
            </a:r>
            <a:endParaRPr lang="es-ES" altLang="en-US" b="1" dirty="0" err="1">
              <a:solidFill>
                <a:schemeClr val="accent6"/>
              </a:solidFill>
              <a:latin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</a:t>
            </a:fld>
            <a:endParaRPr lang="en-GB"/>
          </a:p>
        </p:txBody>
      </p:sp>
      <p:pic>
        <p:nvPicPr>
          <p:cNvPr id="1028" name="Picture 4" descr="http://rotherhitheprimary.co.uk/wp-content/uploads/2017/06/rivehillf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8751"/>
            <a:ext cx="2057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603">
            <a:off x="2508856" y="1778325"/>
            <a:ext cx="4126286" cy="18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frog ted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38814"/>
            <a:ext cx="1842586" cy="18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01A1AE-2F91-4639-ED70-429B7C40B248}"/>
              </a:ext>
            </a:extLst>
          </p:cNvPr>
          <p:cNvSpPr txBox="1"/>
          <p:nvPr/>
        </p:nvSpPr>
        <p:spPr>
          <a:xfrm>
            <a:off x="3718322" y="41201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94C600"/>
                </a:solidFill>
                <a:latin typeface="Comic Sans MS"/>
              </a:rPr>
              <a:t>17th March 2023 </a:t>
            </a:r>
            <a:r>
              <a:rPr lang="en-GB" dirty="0">
                <a:solidFill>
                  <a:srgbClr val="595959"/>
                </a:solidFill>
                <a:latin typeface="Comic Sans MS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668628-3650-94CD-DA2D-FC5A9D40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3A9C1E-212A-2A7F-B55B-B33AF790601C}"/>
              </a:ext>
            </a:extLst>
          </p:cNvPr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6"/>
                </a:solidFill>
                <a:latin typeface="Comic Sans MS"/>
              </a:rPr>
              <a:t>Writing  </a:t>
            </a:r>
            <a:endParaRPr lang="en-GB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FD9755-2FF5-CED8-F4BF-0650F9C1CCCD}"/>
              </a:ext>
            </a:extLst>
          </p:cNvPr>
          <p:cNvSpPr txBox="1">
            <a:spLocks/>
          </p:cNvSpPr>
          <p:nvPr/>
        </p:nvSpPr>
        <p:spPr>
          <a:xfrm>
            <a:off x="467544" y="1412776"/>
            <a:ext cx="8229600" cy="5064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Scribbles can carry meaning accept all forms of communication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Draw pictures and make it meaningful 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Only lower-case letters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Can practise copying letters of their name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Use the rhyme for the letters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See hand out 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1CA0A1E5-1D0C-B25A-7109-5964C30AF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38" y="4916527"/>
            <a:ext cx="7343597" cy="155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7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accent6"/>
                </a:solidFill>
                <a:latin typeface="Comic Sans MS"/>
              </a:rPr>
              <a:t>Sum up </a:t>
            </a:r>
            <a:endParaRPr lang="en-GB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64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Teach letter sounds not names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Play games to hear initial sounds in words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Sing nursery rhymes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Point out rhyming words in books 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Read every day, children love repetition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Listen to sounds and make sounds </a:t>
            </a: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</a:endParaRPr>
          </a:p>
          <a:p>
            <a:pPr marL="0" indent="0" algn="ctr">
              <a:buNone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5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Thank you for attending our Phonics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Any questions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lonna MT" panose="04020805060202030203" pitchFamily="82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2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24C63-EDF0-8AFC-46EE-7C43DA13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8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6"/>
                </a:solidFill>
                <a:latin typeface="Comic Sans MS"/>
              </a:rPr>
              <a:t>Nursery Phonics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969" y="1241164"/>
            <a:ext cx="8001000" cy="5149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accent1"/>
                </a:solidFill>
                <a:latin typeface="Comic Sans MS"/>
                <a:cs typeface="Arial"/>
              </a:rPr>
              <a:t>Foundation for reading is speaking and listening skills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 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Activities in Nursery help develop their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sound discrimination skills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. The aim is to get children to tune into sounds and begin to break words down by  listening, creating and playing with sounds.  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Before your child can learn individual letter sounds, they will learn to hear letter sounds in speech and have fun making sounds and noises.</a:t>
            </a:r>
          </a:p>
          <a:p>
            <a:pPr marL="457200" indent="-457200">
              <a:buClr>
                <a:schemeClr val="accent6"/>
              </a:buClr>
              <a:buAutoNum type="arabicPeriod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9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849D9-6AB6-E6B7-A1FA-EEBC56B0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60F2F-371E-A133-9553-C5E79BEC14EB}"/>
              </a:ext>
            </a:extLst>
          </p:cNvPr>
          <p:cNvSpPr txBox="1"/>
          <p:nvPr/>
        </p:nvSpPr>
        <p:spPr>
          <a:xfrm>
            <a:off x="1468152" y="1425556"/>
            <a:ext cx="698862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Environmental sounds 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Instrumental sounds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Body percussion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Rhythm and rhyme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Alliteration 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Voice sounds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Oral blending and segmenting</a:t>
            </a:r>
            <a:r>
              <a:rPr lang="en-GB" dirty="0">
                <a:solidFill>
                  <a:srgbClr val="595959"/>
                </a:solidFill>
                <a:latin typeface="Comic Sans MS"/>
                <a:cs typeface="Arial"/>
              </a:rPr>
              <a:t>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98C61E-0FBC-D05A-6AC4-C3B16AA0259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accent6"/>
                </a:solidFill>
                <a:latin typeface="Comic Sans MS"/>
              </a:rPr>
              <a:t>Phase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84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D9EE9-CBB5-9B1F-AB32-D02F67EB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4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E58A9F-32C6-680E-2370-01462109DC51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6"/>
                </a:solidFill>
                <a:latin typeface="Comic Sans MS"/>
                <a:cs typeface="Arial"/>
              </a:rPr>
              <a:t>Alliteration </a:t>
            </a:r>
            <a:endParaRPr lang="en-GB" b="1" dirty="0">
              <a:solidFill>
                <a:schemeClr val="accent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1FAF7D-FFDF-5C15-EA04-3734020AE4EC}"/>
              </a:ext>
            </a:extLst>
          </p:cNvPr>
          <p:cNvSpPr txBox="1">
            <a:spLocks/>
          </p:cNvSpPr>
          <p:nvPr/>
        </p:nvSpPr>
        <p:spPr>
          <a:xfrm>
            <a:off x="381000" y="1625456"/>
            <a:ext cx="8458200" cy="4525963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This aspect brings in the introduction to letters and the alphabet 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bg1">
                  <a:lumMod val="50000"/>
                </a:schemeClr>
              </a:solidFill>
              <a:latin typeface="Comic Sans MS"/>
              <a:cs typeface="Arial"/>
            </a:endParaRP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Sound of the week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Silly Soup 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I spy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Exaggerate the first sound 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Name your toys 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Go on a sound hunt </a:t>
            </a:r>
          </a:p>
        </p:txBody>
      </p:sp>
    </p:spTree>
    <p:extLst>
      <p:ext uri="{BB962C8B-B14F-4D97-AF65-F5344CB8AC3E}">
        <p14:creationId xmlns:p14="http://schemas.microsoft.com/office/powerpoint/2010/main" val="140553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D42425-702C-07A1-A49A-CD1B5B7B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09E31-FF2D-FE63-57B2-F93608226DBD}"/>
              </a:ext>
            </a:extLst>
          </p:cNvPr>
          <p:cNvSpPr txBox="1"/>
          <p:nvPr/>
        </p:nvSpPr>
        <p:spPr>
          <a:xfrm>
            <a:off x="502636" y="38904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FEA022"/>
                </a:solidFill>
                <a:latin typeface="Comic Sans MS"/>
              </a:rPr>
              <a:t>Voice Sounds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7624B-F453-CCA2-5508-70A6A80A2BE9}"/>
              </a:ext>
            </a:extLst>
          </p:cNvPr>
          <p:cNvSpPr txBox="1"/>
          <p:nvPr/>
        </p:nvSpPr>
        <p:spPr>
          <a:xfrm>
            <a:off x="1169978" y="4847456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Phase 1 Videos – Letters and Sounds (letters-and-sounds.com)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Start 15 6.18</a:t>
            </a: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EC0B31-DA0E-8749-74C3-0FEE8625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96" y="1402690"/>
            <a:ext cx="2266298" cy="2717937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A0C3B7C-2D58-1E0F-5956-8C9802A67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81" y="996489"/>
            <a:ext cx="3157033" cy="301918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042A77-DEF2-4540-6143-C9E246928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679" y="2956715"/>
            <a:ext cx="2140107" cy="1512522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ACF05D-3453-00D5-C614-6DABD95F3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651" y="4658859"/>
            <a:ext cx="2601288" cy="16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C5EAF3-C067-0B8B-E8E4-BD311208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6</a:t>
            </a:fld>
            <a:endParaRPr lang="en-GB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938B6DF-A15A-3B38-0DD8-92ACF0323B59}"/>
              </a:ext>
            </a:extLst>
          </p:cNvPr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6FE00F-4EA6-4F83-96F9-388C9D5ECAF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F3C287-3797-C069-3C61-0F00F729DDF2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6"/>
                </a:solidFill>
                <a:latin typeface="Comic Sans MS"/>
                <a:cs typeface="Arial"/>
              </a:rPr>
              <a:t>Segmenting and Blending </a:t>
            </a:r>
            <a:endParaRPr lang="en-GB" b="1" dirty="0">
              <a:solidFill>
                <a:schemeClr val="accent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06D747-9298-CD00-70E9-A2836D4C11A3}"/>
              </a:ext>
            </a:extLst>
          </p:cNvPr>
          <p:cNvSpPr txBox="1">
            <a:spLocks/>
          </p:cNvSpPr>
          <p:nvPr/>
        </p:nvSpPr>
        <p:spPr>
          <a:xfrm>
            <a:off x="381000" y="1625456"/>
            <a:ext cx="8458200" cy="45259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Break up sounds in words – put sounds in words together   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bg1">
                  <a:lumMod val="50000"/>
                </a:schemeClr>
              </a:solidFill>
              <a:latin typeface="Comic Sans MS"/>
              <a:cs typeface="Arial"/>
            </a:endParaRP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Clap or stamp the rhythm of spoken words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Robot Voice games </a:t>
            </a:r>
          </a:p>
          <a:p>
            <a:pPr marL="457200" indent="-457200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6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C480D-2850-52E5-A1BD-FCC3100E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7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612326-F9D5-FAE0-441E-787722DAAC1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accent6"/>
                </a:solidFill>
                <a:latin typeface="Comic Sans MS"/>
              </a:rPr>
              <a:t>Phonics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AAEA47-3EF3-9EF9-0654-CB8C2874CB63}"/>
              </a:ext>
            </a:extLst>
          </p:cNvPr>
          <p:cNvSpPr txBox="1">
            <a:spLocks/>
          </p:cNvSpPr>
          <p:nvPr/>
        </p:nvSpPr>
        <p:spPr>
          <a:xfrm>
            <a:off x="381000" y="1042382"/>
            <a:ext cx="8001000" cy="512127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  <a:latin typeface="Comic Sans MS"/>
                <a:cs typeface="Arial"/>
              </a:rPr>
              <a:t>Letter Recognition</a:t>
            </a:r>
          </a:p>
          <a:p>
            <a:pPr marL="0" indent="0">
              <a:buNone/>
            </a:pPr>
            <a:endParaRPr lang="en-GB" sz="2400" b="1" dirty="0">
              <a:solidFill>
                <a:schemeClr val="accent1"/>
              </a:solidFill>
              <a:latin typeface="Comic Sans MS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595959"/>
                </a:solidFill>
                <a:latin typeface="Comic Sans MS"/>
                <a:cs typeface="Arial"/>
              </a:rPr>
              <a:t>Not alphabet names – letter sounds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595959"/>
                </a:solidFill>
                <a:latin typeface="Comic Sans MS"/>
                <a:cs typeface="Arial"/>
              </a:rPr>
              <a:t>Not in alphabetical order 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595959"/>
                </a:solidFill>
                <a:latin typeface="Comic Sans MS"/>
                <a:cs typeface="Arial"/>
              </a:rPr>
              <a:t>Lower case letters only </a:t>
            </a:r>
          </a:p>
          <a:p>
            <a:pPr marL="0" indent="0">
              <a:buNone/>
            </a:pPr>
            <a:endParaRPr lang="en-GB" sz="2400" b="1" dirty="0">
              <a:solidFill>
                <a:srgbClr val="94C600"/>
              </a:solidFill>
              <a:latin typeface="Comic Sans MS"/>
              <a:cs typeface="Arial"/>
            </a:endParaRPr>
          </a:p>
          <a:p>
            <a:pPr marL="0" indent="0">
              <a:buNone/>
            </a:pPr>
            <a:endParaRPr lang="en-GB" sz="2400" b="1" dirty="0">
              <a:solidFill>
                <a:srgbClr val="94C600"/>
              </a:solidFill>
              <a:latin typeface="Comic Sans MS"/>
              <a:cs typeface="Arial"/>
            </a:endParaRPr>
          </a:p>
          <a:p>
            <a:pPr marL="0" indent="0">
              <a:buNone/>
            </a:pPr>
            <a:endParaRPr lang="en-GB" sz="2400" b="1" dirty="0">
              <a:solidFill>
                <a:srgbClr val="94C600"/>
              </a:solidFill>
              <a:latin typeface="Comic Sans MS"/>
              <a:cs typeface="Arial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</a:endParaRPr>
          </a:p>
        </p:txBody>
      </p:sp>
      <p:pic>
        <p:nvPicPr>
          <p:cNvPr id="7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5D9FB958-5536-0C35-F4EB-A27699084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47" y="3255274"/>
            <a:ext cx="8223919" cy="17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5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712D42-E5F6-A9EB-F068-2E634287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51AFA-31B3-0F7E-8003-8471D420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26"/>
            <a:ext cx="7059010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0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73283A-77FC-4BE9-8E3D-0C1EFDB1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58167-4225-A8B8-8040-1B5E4A2B5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4017"/>
            <a:ext cx="7911974" cy="3899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839AC-E89F-D5EE-5BEF-A837B32AF127}"/>
              </a:ext>
            </a:extLst>
          </p:cNvPr>
          <p:cNvSpPr txBox="1"/>
          <p:nvPr/>
        </p:nvSpPr>
        <p:spPr>
          <a:xfrm>
            <a:off x="1716024" y="5166362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hlinkClick r:id="rId3"/>
              </a:rPr>
              <a:t>Parent video: How to say the sounds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02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7" ma:contentTypeDescription="Create a new document." ma:contentTypeScope="" ma:versionID="7d5f307644940f47f822e1868c8f1988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d97663daabdf5b3c3e43036769a6f20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Props1.xml><?xml version="1.0" encoding="utf-8"?>
<ds:datastoreItem xmlns:ds="http://schemas.openxmlformats.org/officeDocument/2006/customXml" ds:itemID="{6D48FAC3-EFAD-4F21-9B0D-186E3E637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04D896-5774-4A0F-889B-0B62D551ED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D640E-3EC2-4980-8FC2-EC663A83B48C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2543</TotalTime>
  <Words>302</Words>
  <Application>Microsoft Office PowerPoint</Application>
  <PresentationFormat>On-screen Show (4:3)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Colonna MT</vt:lpstr>
      <vt:lpstr>Comic Sans MS</vt:lpstr>
      <vt:lpstr>Wingdings</vt:lpstr>
      <vt:lpstr>Office Theme</vt:lpstr>
      <vt:lpstr>Early Phonics Workshop Nursery</vt:lpstr>
      <vt:lpstr>Nursery 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 up </vt:lpstr>
      <vt:lpstr>Thank you for attending our Phonics Workshop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Reception</dc:title>
  <dc:creator>Helen Walsh</dc:creator>
  <cp:lastModifiedBy>Helen Walsh</cp:lastModifiedBy>
  <cp:revision>296</cp:revision>
  <cp:lastPrinted>2014-10-07T16:17:52Z</cp:lastPrinted>
  <dcterms:created xsi:type="dcterms:W3CDTF">2014-10-05T09:43:11Z</dcterms:created>
  <dcterms:modified xsi:type="dcterms:W3CDTF">2023-04-26T10:23:37Z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Order">
    <vt:r8>2474600</vt:r8>
  </property>
  <property fmtid="{D5CDD505-2E9C-101B-9397-08002B2CF9AE}" pid="4" name="MediaServiceImageTags">
    <vt:lpwstr/>
  </property>
</Properties>
</file>