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0" r:id="rId6"/>
    <p:sldId id="259" r:id="rId7"/>
    <p:sldId id="264" r:id="rId8"/>
    <p:sldId id="268" r:id="rId9"/>
    <p:sldId id="263" r:id="rId10"/>
    <p:sldId id="265" r:id="rId11"/>
    <p:sldId id="258" r:id="rId12"/>
    <p:sldId id="257" r:id="rId13"/>
    <p:sldId id="273" r:id="rId14"/>
    <p:sldId id="274" r:id="rId15"/>
    <p:sldId id="277" r:id="rId16"/>
    <p:sldId id="279" r:id="rId17"/>
    <p:sldId id="275" r:id="rId18"/>
    <p:sldId id="262" r:id="rId19"/>
    <p:sldId id="272" r:id="rId20"/>
    <p:sldId id="278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1F776-ABCB-9C0A-6040-87914C1F4A2B}" v="550" dt="2023-03-28T17:34:55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898F6-0038-CE49-A8A3-D2245E38A04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88BF9-ECF7-BB4B-A61A-D88E139F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7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of the  two papers are added to give a raw score. We then use a conversion chart which gives us a scaled score. This pass mark changes each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88BF9-ECF7-BB4B-A61A-D88E139FF8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88BF9-ECF7-BB4B-A61A-D88E139FF8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5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child’s teacher will consider lots of different forms of evidence (book work, tests, observations </a:t>
            </a:r>
            <a:r>
              <a:rPr lang="en-US" dirty="0" err="1"/>
              <a:t>etc</a:t>
            </a:r>
            <a:r>
              <a:rPr lang="en-US" dirty="0"/>
              <a:t>) to determine their final grade.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assessment criteria for working towards, expected and greater depth is set out in the Interim Framework. In KS1 teacher’s use the tests to support their final judgments.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88BF9-ECF7-BB4B-A61A-D88E139FF8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5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2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223F-06AB-2947-842C-3F931322CEF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4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7223F-06AB-2947-842C-3F931322CEF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F31E6-24BE-4547-AC4A-AACA383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7231"/>
            <a:ext cx="6400800" cy="17526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KS1 SATs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Information for Parents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Rotherhithe Primary School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64" y="2319831"/>
            <a:ext cx="7097649" cy="424868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4109" cy="2133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5" y="0"/>
            <a:ext cx="1537855" cy="19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1D5F9-013F-4D29-B8D0-11F60C7E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English Writing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2D878EE-B421-8A92-1F4F-43F7FBBA4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7509" y="144043"/>
            <a:ext cx="5825438" cy="658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6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rgbClr val="303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4409B6-EF7C-910A-E4B1-82DB6D606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07" y="65502"/>
            <a:ext cx="5345251" cy="2425907"/>
          </a:xfr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0F93B78-14AF-F7A2-7F8D-209A92687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81" y="2913063"/>
            <a:ext cx="5080207" cy="36885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FD094-3C71-7469-FAB0-D7F4264C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049" y="640081"/>
            <a:ext cx="2546350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English Writing</a:t>
            </a:r>
          </a:p>
        </p:txBody>
      </p:sp>
    </p:spTree>
    <p:extLst>
      <p:ext uri="{BB962C8B-B14F-4D97-AF65-F5344CB8AC3E}">
        <p14:creationId xmlns:p14="http://schemas.microsoft.com/office/powerpoint/2010/main" val="425351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17F7-B216-336C-282B-8E6E0B86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40" y="241507"/>
            <a:ext cx="3480903" cy="18276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cs typeface="Calibri"/>
              </a:rPr>
              <a:t>Exemplification samples</a:t>
            </a:r>
            <a:endParaRPr lang="en-US" sz="4000" dirty="0"/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8B84FA75-6591-30EE-6023-43B2B498F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6831" y="-1104"/>
            <a:ext cx="5567818" cy="688926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33242E-B7BC-C97E-4523-B211075236D7}"/>
              </a:ext>
            </a:extLst>
          </p:cNvPr>
          <p:cNvSpPr txBox="1"/>
          <p:nvPr/>
        </p:nvSpPr>
        <p:spPr>
          <a:xfrm>
            <a:off x="309217" y="3136347"/>
            <a:ext cx="21976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At the expected standard</a:t>
            </a:r>
            <a:endParaRPr lang="en-US" dirty="0"/>
          </a:p>
        </p:txBody>
      </p:sp>
      <p:pic>
        <p:nvPicPr>
          <p:cNvPr id="6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90B9C3C-BF2B-ABD5-39EE-D14DC8318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48" y="2395868"/>
            <a:ext cx="2743200" cy="25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8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71DF0-7E9C-CAC5-8FC2-092A7ACD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156" y="473421"/>
            <a:ext cx="2807253" cy="2015434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Reading and spelling</a:t>
            </a: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222ADDA1-527F-E5AA-0AA5-B45E1C304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2154" y="3168374"/>
            <a:ext cx="5393865" cy="368665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AC5CADC-24CA-7F26-65BA-07BABBB5B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9" y="-43174"/>
            <a:ext cx="4985026" cy="37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2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6EE9-3856-3F78-FECC-7E5FBED0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374" y="616986"/>
            <a:ext cx="8229600" cy="1143000"/>
          </a:xfrm>
        </p:spPr>
        <p:txBody>
          <a:bodyPr/>
          <a:lstStyle/>
          <a:p>
            <a:r>
              <a:rPr lang="en-US" dirty="0">
                <a:cs typeface="Calibri"/>
              </a:rPr>
              <a:t>Science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86AADA-17F9-4B5B-7113-783B04E9A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79" y="125102"/>
            <a:ext cx="5495649" cy="3257550"/>
          </a:xfrm>
        </p:spPr>
      </p:pic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0AE318A-CCA8-4D2A-CA1A-453CDE2C4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206305"/>
            <a:ext cx="5813286" cy="344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4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Interim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31" y="806824"/>
            <a:ext cx="2189804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Please look at the examples provided: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821" y="1444177"/>
            <a:ext cx="5419311" cy="39696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76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409" y="1011045"/>
            <a:ext cx="3277394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19" y="1112969"/>
            <a:ext cx="2952974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 Rounded MT Bold" panose="020F0704030504030204" pitchFamily="34" charset="0"/>
              </a:rPr>
              <a:t>What if my child has additional needs?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 Rounded MT Bold" panose="020F0704030504030204" pitchFamily="34" charset="0"/>
              </a:rPr>
              <a:t>We can make special arrangements:</a:t>
            </a:r>
          </a:p>
          <a:p>
            <a:pPr marL="0" indent="0">
              <a:buNone/>
            </a:pPr>
            <a:endParaRPr lang="en-US">
              <a:latin typeface="Arial Rounded MT Bold" panose="020F0704030504030204" pitchFamily="34" charset="0"/>
            </a:endParaRPr>
          </a:p>
          <a:p>
            <a:r>
              <a:rPr lang="en-US">
                <a:latin typeface="Arial Rounded MT Bold" panose="020F0704030504030204" pitchFamily="34" charset="0"/>
              </a:rPr>
              <a:t>Additional time</a:t>
            </a:r>
          </a:p>
          <a:p>
            <a:r>
              <a:rPr lang="en-US">
                <a:latin typeface="Arial Rounded MT Bold" panose="020F0704030504030204" pitchFamily="34" charset="0"/>
              </a:rPr>
              <a:t>A scribe</a:t>
            </a:r>
          </a:p>
          <a:p>
            <a:r>
              <a:rPr lang="en-US">
                <a:latin typeface="Arial Rounded MT Bold"/>
              </a:rPr>
              <a:t>A reader (in the mathematics reasoning tests)</a:t>
            </a:r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63731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1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 Rounded MT Bold"/>
              </a:rPr>
              <a:t>How can I help?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buFont typeface="Wingdings"/>
              <a:buChar char="Ø"/>
            </a:pPr>
            <a:r>
              <a:rPr lang="en-US" sz="2500">
                <a:latin typeface="Arial Rounded MT Bold"/>
              </a:rPr>
              <a:t>Read every day with your child and talk about what is happening in books.</a:t>
            </a:r>
            <a:endParaRPr lang="en-US" sz="250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/>
              <a:buChar char="Ø"/>
            </a:pPr>
            <a:r>
              <a:rPr lang="en-US" sz="2500">
                <a:latin typeface="Arial Rounded MT Bold"/>
              </a:rPr>
              <a:t>Practice common exception words using a look cover write check approach.</a:t>
            </a:r>
            <a:endParaRPr lang="en-US" sz="250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/>
              <a:buChar char="Ø"/>
            </a:pPr>
            <a:r>
              <a:rPr lang="en-US" sz="2500">
                <a:latin typeface="Arial Rounded MT Bold"/>
              </a:rPr>
              <a:t>Practice number facts.</a:t>
            </a:r>
          </a:p>
          <a:p>
            <a:pPr marL="457200" indent="-457200">
              <a:lnSpc>
                <a:spcPct val="90000"/>
              </a:lnSpc>
              <a:buFont typeface="Wingdings"/>
              <a:buChar char="Ø"/>
            </a:pPr>
            <a:r>
              <a:rPr lang="en-US" sz="2500">
                <a:latin typeface="Arial Rounded MT Bold"/>
              </a:rPr>
              <a:t>Make any home learning fun.</a:t>
            </a:r>
          </a:p>
          <a:p>
            <a:pPr marL="457200" indent="-457200">
              <a:lnSpc>
                <a:spcPct val="90000"/>
              </a:lnSpc>
              <a:buFont typeface="Wingdings"/>
              <a:buChar char="Ø"/>
            </a:pPr>
            <a:r>
              <a:rPr lang="en-US" sz="2500">
                <a:latin typeface="Arial Rounded MT Bold"/>
              </a:rPr>
              <a:t>Ensure they are well rested and get a good night sleep.</a:t>
            </a:r>
          </a:p>
          <a:p>
            <a:pPr marL="457200" indent="-457200">
              <a:lnSpc>
                <a:spcPct val="90000"/>
              </a:lnSpc>
              <a:buFont typeface="Wingdings"/>
              <a:buChar char="Ø"/>
            </a:pPr>
            <a:r>
              <a:rPr lang="en-US" sz="2500">
                <a:latin typeface="Arial Rounded MT Bold"/>
              </a:rPr>
              <a:t>Keep the children well hydrated with water.</a:t>
            </a:r>
            <a:endParaRPr lang="en-US" sz="250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2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5867DD-3238-383D-FA5F-83840E406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622" y="1843253"/>
            <a:ext cx="5810032" cy="31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9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When are the tests?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/>
              </a:rPr>
              <a:t>KS1 tests must take place in May.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/>
              </a:rPr>
              <a:t>Each school can choose their own assessment timetable. We carefully spread the tests out across 2-3 weeks. These will start on Friday 12th May.  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/>
              </a:rPr>
              <a:t> We aim to administer the tests in small groups away from the rest of the class to ensure it is as stress-free as possible. Pupils can take breaks if needed. 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Which Subjects?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4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Reading Test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			Paper 1 and Paper 2</a:t>
            </a:r>
          </a:p>
          <a:p>
            <a:pPr marL="0" indent="0">
              <a:buNone/>
            </a:pPr>
            <a:endParaRPr lang="en-US" i="1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Mathematics Test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/>
              </a:rPr>
              <a:t>Paper 1 Arithmetic test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/>
              </a:rPr>
              <a:t>Paper Reasoning test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Writing and Science are teacher assessed</a:t>
            </a:r>
            <a:endParaRPr lang="en-US" b="1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3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6963"/>
            <a:ext cx="8293100" cy="46228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0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922236"/>
            <a:ext cx="8394700" cy="4572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2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Mathematics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977" y="2484620"/>
            <a:ext cx="241300" cy="3175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rcRect l="360" r="360"/>
          <a:stretch>
            <a:fillRect/>
          </a:stretch>
        </p:blipFill>
        <p:spPr/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6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Mathematics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9500"/>
            <a:ext cx="8382000" cy="46863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0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048" y="-101671"/>
            <a:ext cx="4550443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Scaled Score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50" y="1010156"/>
            <a:ext cx="4221107" cy="4571475"/>
          </a:xfrm>
          <a:prstGeom prst="rect">
            <a:avLst/>
          </a:prstGeom>
        </p:spPr>
      </p:pic>
      <p:pic>
        <p:nvPicPr>
          <p:cNvPr id="7" name="Picture 6" descr="Screen Shot 2019-04-01 at 21.48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36" y="3543524"/>
            <a:ext cx="4183391" cy="294738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46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</a:rPr>
              <a:t>KS1 SATS 2023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Rounded MT Bold"/>
              </a:rPr>
              <a:t>Attainment judgements</a:t>
            </a:r>
            <a:r>
              <a:rPr lang="en-US" dirty="0">
                <a:solidFill>
                  <a:srgbClr val="000000"/>
                </a:solidFill>
                <a:latin typeface="Arial Rounded MT Bold"/>
              </a:rPr>
              <a:t> for Reading, Writing and Mathematics    </a:t>
            </a:r>
            <a:endParaRPr lang="en-US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/>
              </a:rPr>
              <a:t>GDS- working at greater depth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/>
              </a:rPr>
              <a:t>EXS- working at the expected standard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/>
              </a:rPr>
              <a:t>WTS – working towards the expected standard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Rounded MT Bold"/>
              </a:rPr>
              <a:t>PK (1-4) working below Key stage 1 standard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7F7F7F"/>
              </a:solidFill>
              <a:latin typeface="Arial Rounded MT Bold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 Rounded MT Bold"/>
            </a:endParaRPr>
          </a:p>
          <a:p>
            <a:pPr marL="0" indent="0">
              <a:buNone/>
            </a:pPr>
            <a:r>
              <a:rPr lang="en-US" dirty="0">
                <a:latin typeface="Arial Rounded MT Bold"/>
              </a:rPr>
              <a:t>Science: 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/>
              </a:rPr>
              <a:t>EXS – has met the expected standard 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/>
              </a:rPr>
              <a:t>HNM- had not met the expected standard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"/>
            <a:ext cx="872836" cy="99752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4" y="12629"/>
            <a:ext cx="787681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3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3" ma:contentTypeDescription="Create a new document." ma:contentTypeScope="" ma:versionID="274b1df786dd1e913fa17fa5dfae7607">
  <xsd:schema xmlns:xsd="http://www.w3.org/2001/XMLSchema" xmlns:xs="http://www.w3.org/2001/XMLSchema" xmlns:p="http://schemas.microsoft.com/office/2006/metadata/properties" xmlns:ns2="6f49690c-def7-4262-a2a7-c674cb9a0db9" xmlns:ns3="54d3de96-1e39-49c4-81c1-27b5a60193ca" targetNamespace="http://schemas.microsoft.com/office/2006/metadata/properties" ma:root="true" ma:fieldsID="a8c36b9a1289898db5276b4e22f858d9" ns2:_="" ns3:_="">
    <xsd:import namespace="6f49690c-def7-4262-a2a7-c674cb9a0db9"/>
    <xsd:import namespace="54d3de96-1e39-49c4-81c1-27b5a60193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E28713-84A0-41AE-8FA5-D1A99EB00B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AC52A4-6FA5-40FB-8516-D49904D07EB8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4d3de96-1e39-49c4-81c1-27b5a60193ca"/>
    <ds:schemaRef ds:uri="6f49690c-def7-4262-a2a7-c674cb9a0db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6F3E9F0-7971-494F-A014-B395FB7178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285</Words>
  <Application>Microsoft Office PowerPoint</Application>
  <PresentationFormat>On-screen Show (4:3)</PresentationFormat>
  <Paragraphs>52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When are the tests?</vt:lpstr>
      <vt:lpstr>Which Subjects?</vt:lpstr>
      <vt:lpstr>Reading</vt:lpstr>
      <vt:lpstr>Reading</vt:lpstr>
      <vt:lpstr>Mathematics </vt:lpstr>
      <vt:lpstr>Mathematics </vt:lpstr>
      <vt:lpstr>Scaled Score</vt:lpstr>
      <vt:lpstr>KS1 SATS 2023</vt:lpstr>
      <vt:lpstr>English Writing</vt:lpstr>
      <vt:lpstr>English Writing</vt:lpstr>
      <vt:lpstr>Exemplification samples</vt:lpstr>
      <vt:lpstr>Reading and spelling</vt:lpstr>
      <vt:lpstr>Science</vt:lpstr>
      <vt:lpstr>The Interim Framework</vt:lpstr>
      <vt:lpstr>What if my child has additional needs?</vt:lpstr>
      <vt:lpstr>How can I help?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annalise storey</dc:creator>
  <cp:lastModifiedBy>LChristiansen@RPS.RIVERHILLFEDERATION</cp:lastModifiedBy>
  <cp:revision>205</cp:revision>
  <dcterms:created xsi:type="dcterms:W3CDTF">2019-04-01T20:09:08Z</dcterms:created>
  <dcterms:modified xsi:type="dcterms:W3CDTF">2023-03-28T17:35:13Z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</Properties>
</file>