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42040-DF39-4748-9716-6B4D494AF0C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083FE-9986-485E-9B9E-BAF641A7F4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225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42040-DF39-4748-9716-6B4D494AF0C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083FE-9986-485E-9B9E-BAF641A7F4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906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42040-DF39-4748-9716-6B4D494AF0C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083FE-9986-485E-9B9E-BAF641A7F4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81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42040-DF39-4748-9716-6B4D494AF0C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083FE-9986-485E-9B9E-BAF641A7F4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591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42040-DF39-4748-9716-6B4D494AF0C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083FE-9986-485E-9B9E-BAF641A7F4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055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42040-DF39-4748-9716-6B4D494AF0C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083FE-9986-485E-9B9E-BAF641A7F4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258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42040-DF39-4748-9716-6B4D494AF0C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083FE-9986-485E-9B9E-BAF641A7F4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494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42040-DF39-4748-9716-6B4D494AF0C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083FE-9986-485E-9B9E-BAF641A7F4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627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42040-DF39-4748-9716-6B4D494AF0C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083FE-9986-485E-9B9E-BAF641A7F4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330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42040-DF39-4748-9716-6B4D494AF0C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083FE-9986-485E-9B9E-BAF641A7F4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487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42040-DF39-4748-9716-6B4D494AF0C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083FE-9986-485E-9B9E-BAF641A7F4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958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42040-DF39-4748-9716-6B4D494AF0C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083FE-9986-485E-9B9E-BAF641A7F4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40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045994" y="534283"/>
            <a:ext cx="1154844" cy="242445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entury Gothic"/>
                <a:cs typeface="Century Gothic"/>
              </a:rPr>
              <a:t>Vocabulary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050040" y="190731"/>
            <a:ext cx="1154844" cy="21992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rgbClr val="FFFFFF"/>
                </a:solidFill>
                <a:latin typeface="Century Gothic"/>
                <a:cs typeface="Century Gothic"/>
              </a:rPr>
              <a:t>Key Facts</a:t>
            </a: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7027524" y="3674096"/>
            <a:ext cx="1989168" cy="35302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rgbClr val="FFFFFF"/>
                </a:solidFill>
                <a:latin typeface="Century Gothic"/>
                <a:cs typeface="Century Gothic"/>
              </a:rPr>
              <a:t>Artists’ work looked at:</a:t>
            </a: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2031863" y="4971450"/>
            <a:ext cx="1313880" cy="31943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>
                <a:solidFill>
                  <a:srgbClr val="FFFFFF"/>
                </a:solidFill>
                <a:latin typeface="Century Gothic"/>
                <a:cs typeface="Century Gothic"/>
              </a:rPr>
              <a:t>Key questions:</a:t>
            </a:r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1648339" y="21842"/>
            <a:ext cx="3963592" cy="5124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alligraphy"/>
                <a:cs typeface="Lucida Calligraphy"/>
              </a:rPr>
              <a:t>Year 5 Art and design skills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003667" y="3244333"/>
            <a:ext cx="1332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29" name="Picture 2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705" y="181253"/>
            <a:ext cx="923925" cy="56515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7027524" y="4087554"/>
          <a:ext cx="3291494" cy="22250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45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4316">
                <a:tc>
                  <a:txBody>
                    <a:bodyPr/>
                    <a:lstStyle/>
                    <a:p>
                      <a:r>
                        <a:rPr lang="en-US" sz="1000" dirty="0"/>
                        <a:t>Leonardo de Vinci</a:t>
                      </a:r>
                    </a:p>
                    <a:p>
                      <a:r>
                        <a:rPr lang="en-US" sz="1000" b="0" dirty="0"/>
                        <a:t>An Italian</a:t>
                      </a:r>
                      <a:r>
                        <a:rPr lang="en-US" sz="1000" b="0" baseline="0" dirty="0"/>
                        <a:t> artist. He was an inventor, painter, sculptor and architect and he was inspired by science, music, </a:t>
                      </a:r>
                      <a:r>
                        <a:rPr lang="en-US" sz="1000" b="0" baseline="0" dirty="0" err="1"/>
                        <a:t>maths</a:t>
                      </a:r>
                      <a:r>
                        <a:rPr lang="en-US" sz="1000" b="0" baseline="0" dirty="0"/>
                        <a:t> and literature.</a:t>
                      </a:r>
                      <a:endParaRPr lang="en-US" sz="1000" b="0" dirty="0"/>
                    </a:p>
                    <a:p>
                      <a:endParaRPr lang="en-US" sz="1000" b="0" dirty="0"/>
                    </a:p>
                    <a:p>
                      <a:endParaRPr lang="en-US" sz="1000" b="0" dirty="0"/>
                    </a:p>
                    <a:p>
                      <a:endParaRPr lang="en-US" sz="1000" b="0" dirty="0"/>
                    </a:p>
                    <a:p>
                      <a:endParaRPr lang="en-US" sz="1000" b="0" dirty="0"/>
                    </a:p>
                    <a:p>
                      <a:endParaRPr lang="en-US" sz="1000" b="0" dirty="0"/>
                    </a:p>
                    <a:p>
                      <a:endParaRPr lang="en-US" sz="1000" b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Paul Klee</a:t>
                      </a:r>
                    </a:p>
                    <a:p>
                      <a:r>
                        <a:rPr lang="en-US" sz="1000" b="0" dirty="0"/>
                        <a:t>Born in Switzerland,</a:t>
                      </a:r>
                      <a:r>
                        <a:rPr lang="en-US" sz="1000" b="0" baseline="0" dirty="0"/>
                        <a:t> he was interested in the theory of </a:t>
                      </a:r>
                      <a:r>
                        <a:rPr lang="en-US" sz="1000" b="0" baseline="0" dirty="0" err="1"/>
                        <a:t>colour</a:t>
                      </a:r>
                      <a:r>
                        <a:rPr lang="en-US" sz="1000" b="0" baseline="0" dirty="0"/>
                        <a:t>.</a:t>
                      </a:r>
                    </a:p>
                    <a:p>
                      <a:endParaRPr lang="en-US" sz="1000" b="0" baseline="0" dirty="0"/>
                    </a:p>
                    <a:p>
                      <a:endParaRPr lang="en-US" sz="1000" b="0" baseline="0" dirty="0"/>
                    </a:p>
                    <a:p>
                      <a:endParaRPr lang="en-US" sz="1000" b="0" baseline="0" dirty="0"/>
                    </a:p>
                    <a:p>
                      <a:endParaRPr lang="en-US" sz="1000" b="0" baseline="0" dirty="0"/>
                    </a:p>
                    <a:p>
                      <a:endParaRPr lang="en-US" sz="1000" b="0" baseline="0" dirty="0"/>
                    </a:p>
                    <a:p>
                      <a:endParaRPr lang="en-US" sz="1000" b="0" baseline="0" dirty="0"/>
                    </a:p>
                    <a:p>
                      <a:endParaRPr lang="en-US" sz="1000" b="0" baseline="0" dirty="0"/>
                    </a:p>
                    <a:p>
                      <a:endParaRPr lang="en-US" sz="1000" b="0" baseline="0" dirty="0"/>
                    </a:p>
                    <a:p>
                      <a:endParaRPr lang="en-US" sz="1000" b="0" baseline="0" dirty="0"/>
                    </a:p>
                    <a:p>
                      <a:endParaRPr lang="en-US" sz="1000" b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7082397" y="470179"/>
          <a:ext cx="3291494" cy="31699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291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000" b="0" dirty="0"/>
                        <a:t>To </a:t>
                      </a:r>
                      <a:r>
                        <a:rPr lang="en-US" sz="1000" b="1" dirty="0"/>
                        <a:t>scale up </a:t>
                      </a:r>
                      <a:r>
                        <a:rPr lang="en-US" sz="1000" b="0" dirty="0"/>
                        <a:t>means to enlarge.</a:t>
                      </a:r>
                    </a:p>
                    <a:p>
                      <a:endParaRPr lang="en-US" sz="1000" b="0" dirty="0"/>
                    </a:p>
                    <a:p>
                      <a:endParaRPr lang="en-US" sz="1000" b="0" dirty="0"/>
                    </a:p>
                    <a:p>
                      <a:endParaRPr lang="en-US" sz="1000" b="0" dirty="0"/>
                    </a:p>
                    <a:p>
                      <a:endParaRPr lang="en-US" sz="1000" b="0" dirty="0"/>
                    </a:p>
                    <a:p>
                      <a:endParaRPr lang="en-US" sz="1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b="1" dirty="0"/>
                        <a:t>Complementary </a:t>
                      </a:r>
                      <a:r>
                        <a:rPr lang="en-US" sz="1000" b="1" dirty="0" err="1"/>
                        <a:t>colours</a:t>
                      </a:r>
                      <a:r>
                        <a:rPr lang="en-US" sz="1000" b="1" dirty="0"/>
                        <a:t> </a:t>
                      </a:r>
                      <a:r>
                        <a:rPr lang="en-US" sz="1000" b="0" dirty="0"/>
                        <a:t>are opposites on the </a:t>
                      </a:r>
                      <a:r>
                        <a:rPr lang="en-US" sz="1000" b="0" dirty="0" err="1"/>
                        <a:t>colour</a:t>
                      </a:r>
                      <a:r>
                        <a:rPr lang="en-US" sz="1000" b="0" baseline="0" dirty="0"/>
                        <a:t> wheel.</a:t>
                      </a:r>
                      <a:endParaRPr lang="en-US" sz="1000" b="0" dirty="0"/>
                    </a:p>
                    <a:p>
                      <a:endParaRPr lang="en-US" sz="1000" dirty="0"/>
                    </a:p>
                    <a:p>
                      <a:endParaRPr lang="en-US" sz="1000" dirty="0"/>
                    </a:p>
                    <a:p>
                      <a:endParaRPr lang="en-US" sz="1000" dirty="0"/>
                    </a:p>
                    <a:p>
                      <a:endParaRPr lang="en-US" sz="1000" dirty="0"/>
                    </a:p>
                    <a:p>
                      <a:endParaRPr lang="en-US" sz="1000" dirty="0"/>
                    </a:p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/>
                        <a:t>Mixing </a:t>
                      </a:r>
                      <a:r>
                        <a:rPr lang="en-US" sz="1000" b="1" dirty="0"/>
                        <a:t>secondary </a:t>
                      </a:r>
                      <a:r>
                        <a:rPr lang="en-US" sz="1000" b="1" dirty="0" err="1"/>
                        <a:t>colours</a:t>
                      </a:r>
                      <a:r>
                        <a:rPr lang="en-US" sz="1000" b="1" dirty="0"/>
                        <a:t> </a:t>
                      </a:r>
                      <a:r>
                        <a:rPr lang="en-US" sz="1000" dirty="0"/>
                        <a:t>from</a:t>
                      </a:r>
                      <a:r>
                        <a:rPr lang="en-US" sz="1000" baseline="0" dirty="0"/>
                        <a:t> </a:t>
                      </a:r>
                      <a:r>
                        <a:rPr lang="en-US" sz="1000" b="1" baseline="0" dirty="0"/>
                        <a:t>primary </a:t>
                      </a:r>
                      <a:r>
                        <a:rPr lang="en-US" sz="1000" b="1" baseline="0" dirty="0" err="1"/>
                        <a:t>colours</a:t>
                      </a:r>
                      <a:r>
                        <a:rPr lang="en-US" sz="1000" baseline="0" dirty="0"/>
                        <a:t>.</a:t>
                      </a:r>
                    </a:p>
                    <a:p>
                      <a:endParaRPr lang="en-US" sz="1000" baseline="0" dirty="0"/>
                    </a:p>
                    <a:p>
                      <a:endParaRPr lang="en-US" sz="1000" baseline="0" dirty="0"/>
                    </a:p>
                    <a:p>
                      <a:endParaRPr lang="en-US" sz="1000" baseline="0" dirty="0"/>
                    </a:p>
                    <a:p>
                      <a:endParaRPr lang="en-US" sz="1000" baseline="0" dirty="0"/>
                    </a:p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2045995" y="847061"/>
          <a:ext cx="4908511" cy="39928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04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3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6810">
                <a:tc>
                  <a:txBody>
                    <a:bodyPr/>
                    <a:lstStyle/>
                    <a:p>
                      <a:r>
                        <a:rPr lang="en-US" sz="1000" b="0" dirty="0"/>
                        <a:t>Analytical observational drawing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Drawing real objects from observation, rather than copying from a secondary source, such as a picture. </a:t>
                      </a:r>
                      <a:endParaRPr lang="en-US" sz="1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252">
                <a:tc>
                  <a:txBody>
                    <a:bodyPr/>
                    <a:lstStyle/>
                    <a:p>
                      <a:r>
                        <a:rPr lang="en-US" sz="1000" b="0" dirty="0"/>
                        <a:t>Annotation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comment added to a text, book, drawing, as an explanation. 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810">
                <a:tc>
                  <a:txBody>
                    <a:bodyPr/>
                    <a:lstStyle/>
                    <a:p>
                      <a:r>
                        <a:rPr lang="en-US" sz="1000" b="0" dirty="0"/>
                        <a:t>Collage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work of art made by gluing pieces of different materials to a flat surface. </a:t>
                      </a:r>
                      <a:endParaRPr lang="en-US" sz="1000" dirty="0"/>
                    </a:p>
                    <a:p>
                      <a:endParaRPr lang="en-US" sz="1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252">
                <a:tc>
                  <a:txBody>
                    <a:bodyPr/>
                    <a:lstStyle/>
                    <a:p>
                      <a:r>
                        <a:rPr lang="en-US" sz="1000" b="0" dirty="0"/>
                        <a:t>Computer aided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design which has been created using a computer.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252">
                <a:tc>
                  <a:txBody>
                    <a:bodyPr/>
                    <a:lstStyle/>
                    <a:p>
                      <a:r>
                        <a:rPr lang="en-US" sz="1000" b="0" dirty="0"/>
                        <a:t>Continuous line drawing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drawing which is made from one long line, without taking the pencil off the page.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252">
                <a:tc>
                  <a:txBody>
                    <a:bodyPr/>
                    <a:lstStyle/>
                    <a:p>
                      <a:r>
                        <a:rPr lang="en-US" sz="1000" b="0" dirty="0"/>
                        <a:t>Diagram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drawing that shows the structure or workings of something. 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252">
                <a:tc>
                  <a:txBody>
                    <a:bodyPr/>
                    <a:lstStyle/>
                    <a:p>
                      <a:r>
                        <a:rPr lang="en-US" sz="1000" b="0" dirty="0"/>
                        <a:t>Exploded diagrams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drawing, that shows all parts of the assembly and how they fit together. 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252">
                <a:tc>
                  <a:txBody>
                    <a:bodyPr/>
                    <a:lstStyle/>
                    <a:p>
                      <a:r>
                        <a:rPr lang="en-US" sz="1000" b="0" dirty="0"/>
                        <a:t>Invention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Something new that someone has designed and made. 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252">
                <a:tc>
                  <a:txBody>
                    <a:bodyPr/>
                    <a:lstStyle/>
                    <a:p>
                      <a:r>
                        <a:rPr lang="en-US" sz="1000" b="0" dirty="0"/>
                        <a:t>Portrait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painting, drawing, or photograph of a person's head and shoulders. 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2190">
                <a:tc>
                  <a:txBody>
                    <a:bodyPr/>
                    <a:lstStyle/>
                    <a:p>
                      <a:r>
                        <a:rPr lang="en-US" sz="1000" b="0" dirty="0"/>
                        <a:t>Prototypes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 original model. 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3252">
                <a:tc>
                  <a:txBody>
                    <a:bodyPr/>
                    <a:lstStyle/>
                    <a:p>
                      <a:r>
                        <a:rPr lang="en-US" sz="1000" b="0" dirty="0"/>
                        <a:t>Sketch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fast, light drawing which is often a plan for a final piece of artwork. 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2190">
                <a:tc>
                  <a:txBody>
                    <a:bodyPr/>
                    <a:lstStyle/>
                    <a:p>
                      <a:r>
                        <a:rPr lang="en-US" sz="1000" b="0" dirty="0"/>
                        <a:t>Texture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way something feels. 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7" name="Picture 16" descr="Screen Shot 2020-12-04 at 15.48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779" y="534282"/>
            <a:ext cx="1450273" cy="881382"/>
          </a:xfrm>
          <a:prstGeom prst="rect">
            <a:avLst/>
          </a:prstGeom>
        </p:spPr>
      </p:pic>
      <p:pic>
        <p:nvPicPr>
          <p:cNvPr id="18" name="Picture 17" descr="Screen Shot 2020-12-04 at 15.48.3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505" y="1717523"/>
            <a:ext cx="2661078" cy="865457"/>
          </a:xfrm>
          <a:prstGeom prst="rect">
            <a:avLst/>
          </a:prstGeom>
        </p:spPr>
      </p:pic>
      <p:pic>
        <p:nvPicPr>
          <p:cNvPr id="19" name="Picture 18" descr="Screen Shot 2020-12-04 at 15.48.5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188" y="2862427"/>
            <a:ext cx="1787392" cy="764944"/>
          </a:xfrm>
          <a:prstGeom prst="rect">
            <a:avLst/>
          </a:prstGeom>
        </p:spPr>
      </p:pic>
      <p:pic>
        <p:nvPicPr>
          <p:cNvPr id="20" name="Picture 19" descr="Screen Shot 2020-12-04 at 15.52.4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612" y="5131167"/>
            <a:ext cx="1304167" cy="1111974"/>
          </a:xfrm>
          <a:prstGeom prst="rect">
            <a:avLst/>
          </a:prstGeom>
        </p:spPr>
      </p:pic>
      <p:pic>
        <p:nvPicPr>
          <p:cNvPr id="21" name="Picture 20" descr="Screen Shot 2020-12-04 at 15.52.57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271" y="5246307"/>
            <a:ext cx="1486866" cy="835495"/>
          </a:xfrm>
          <a:prstGeom prst="rect">
            <a:avLst/>
          </a:prstGeom>
        </p:spPr>
      </p:pic>
      <p:graphicFrame>
        <p:nvGraphicFramePr>
          <p:cNvPr id="22" name="Table 10">
            <a:extLst>
              <a:ext uri="{FF2B5EF4-FFF2-40B4-BE49-F238E27FC236}">
                <a16:creationId xmlns:a16="http://schemas.microsoft.com/office/drawing/2014/main" id="{23591844-FF00-2541-86BB-B735CDA8A2F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45994" y="5310992"/>
          <a:ext cx="4708024" cy="101272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708024">
                  <a:extLst>
                    <a:ext uri="{9D8B030D-6E8A-4147-A177-3AD203B41FA5}">
                      <a16:colId xmlns:a16="http://schemas.microsoft.com/office/drawing/2014/main" val="3632772922"/>
                    </a:ext>
                  </a:extLst>
                </a:gridCol>
              </a:tblGrid>
              <a:tr h="1012726">
                <a:tc>
                  <a:txBody>
                    <a:bodyPr/>
                    <a:lstStyle/>
                    <a:p>
                      <a:r>
                        <a:rPr lang="en-US" sz="1000" b="0" dirty="0"/>
                        <a:t>What makes a good invention? Why?</a:t>
                      </a:r>
                    </a:p>
                    <a:p>
                      <a:r>
                        <a:rPr lang="en-GB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words best describe the textures you can see?</a:t>
                      </a:r>
                    </a:p>
                    <a:p>
                      <a:r>
                        <a:rPr lang="en-GB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words best describe the shapes you can see?</a:t>
                      </a:r>
                    </a:p>
                    <a:p>
                      <a:r>
                        <a:rPr lang="en-GB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words best describe the lines you can see?</a:t>
                      </a:r>
                    </a:p>
                    <a:p>
                      <a:r>
                        <a:rPr lang="en-GB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can we draw things more successfully, especially if we aren’t confident about drawing?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088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9669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045994" y="534283"/>
            <a:ext cx="1154844" cy="242445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entury Gothic"/>
                <a:cs typeface="Century Gothic"/>
              </a:rPr>
              <a:t>Vocabulary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057261" y="191821"/>
            <a:ext cx="1154844" cy="21992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rgbClr val="FFFFFF"/>
                </a:solidFill>
                <a:latin typeface="Century Gothic"/>
                <a:cs typeface="Century Gothic"/>
              </a:rPr>
              <a:t>Key Facts</a:t>
            </a: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7030380" y="5025121"/>
            <a:ext cx="1313880" cy="31943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>
                <a:solidFill>
                  <a:srgbClr val="FFFFFF"/>
                </a:solidFill>
                <a:latin typeface="Century Gothic"/>
                <a:cs typeface="Century Gothic"/>
              </a:rPr>
              <a:t>Key questions:</a:t>
            </a:r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1648339" y="21842"/>
            <a:ext cx="3963592" cy="5124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alligraphy"/>
                <a:cs typeface="Lucida Calligraphy"/>
              </a:rPr>
              <a:t>Year 5 Architecture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003667" y="3244333"/>
            <a:ext cx="1332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29" name="Picture 2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705" y="181253"/>
            <a:ext cx="923925" cy="565150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2045995" y="847061"/>
          <a:ext cx="4789033" cy="539035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03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5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8420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rgbClr val="002060"/>
                          </a:solidFill>
                        </a:rPr>
                        <a:t>abstract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rgbClr val="002060"/>
                          </a:solidFill>
                        </a:rPr>
                        <a:t>Art which does not represent images of our everyday world. It has </a:t>
                      </a:r>
                      <a:r>
                        <a:rPr lang="en-US" sz="1000" b="0" dirty="0" err="1">
                          <a:solidFill>
                            <a:srgbClr val="002060"/>
                          </a:solidFill>
                        </a:rPr>
                        <a:t>colour</a:t>
                      </a:r>
                      <a:r>
                        <a:rPr lang="en-US" sz="1000" b="0" dirty="0">
                          <a:solidFill>
                            <a:srgbClr val="002060"/>
                          </a:solidFill>
                        </a:rPr>
                        <a:t>, lines and shapes but is not intended to represent objects or living things.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970">
                <a:tc>
                  <a:txBody>
                    <a:bodyPr/>
                    <a:lstStyle/>
                    <a:p>
                      <a:r>
                        <a:rPr lang="en-US" sz="1000" b="0" dirty="0" err="1">
                          <a:solidFill>
                            <a:srgbClr val="002060"/>
                          </a:solidFill>
                        </a:rPr>
                        <a:t>amphitheatre</a:t>
                      </a:r>
                      <a:endParaRPr lang="en-US" sz="10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</a:rPr>
                        <a:t>An oval or circular building with rising tiers of seats arranged about an open space.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980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rgbClr val="002060"/>
                          </a:solidFill>
                        </a:rPr>
                        <a:t>ancient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rgbClr val="002060"/>
                          </a:solidFill>
                        </a:rPr>
                        <a:t>Very old.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520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rgbClr val="002060"/>
                          </a:solidFill>
                        </a:rPr>
                        <a:t>architects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</a:rPr>
                        <a:t>Designers of buildings.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970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rgbClr val="002060"/>
                          </a:solidFill>
                        </a:rPr>
                        <a:t>composition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</a:rPr>
                        <a:t>The placement or arrangement of the different elements, or ‘things’ within a work of art.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520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rgbClr val="002060"/>
                          </a:solidFill>
                        </a:rPr>
                        <a:t>cryptic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</a:rPr>
                        <a:t>Something that has a secret or hidden meaning.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520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rgbClr val="002060"/>
                          </a:solidFill>
                        </a:rPr>
                        <a:t>legacy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</a:rPr>
                        <a:t>Something that exists as a result of things that happened in the past.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970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rgbClr val="002060"/>
                          </a:solidFill>
                        </a:rPr>
                        <a:t>mono print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</a:rPr>
                        <a:t>A form of printmaking where the design or drawing can only be made once.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1520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rgbClr val="002060"/>
                          </a:solidFill>
                        </a:rPr>
                        <a:t>ornate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</a:rPr>
                        <a:t>Excessively decorated.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1520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rgbClr val="002060"/>
                          </a:solidFill>
                        </a:rPr>
                        <a:t>pattern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</a:rPr>
                        <a:t>A repeated decorative design.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1520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rgbClr val="002060"/>
                          </a:solidFill>
                        </a:rPr>
                        <a:t>plaque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02060"/>
                          </a:solidFill>
                        </a:rPr>
                        <a:t>A sign that is usually fixed to a wall in memory of a person or event.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9970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rgbClr val="002060"/>
                          </a:solidFill>
                        </a:rPr>
                        <a:t>representation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</a:rPr>
                        <a:t>Something that is created to look like a particular thing or person.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1520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rgbClr val="002060"/>
                          </a:solidFill>
                        </a:rPr>
                        <a:t>shading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</a:rPr>
                        <a:t>Creating areas of light and dark, often used to give a 3D effect.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1340351"/>
                  </a:ext>
                </a:extLst>
              </a:tr>
              <a:tr h="221520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rgbClr val="002060"/>
                          </a:solidFill>
                        </a:rPr>
                        <a:t>sketch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</a:rPr>
                        <a:t>A light, fast drawing, sometimes created to prepare for later work.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013025"/>
                  </a:ext>
                </a:extLst>
              </a:tr>
              <a:tr h="221520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rgbClr val="002060"/>
                          </a:solidFill>
                        </a:rPr>
                        <a:t>stadium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</a:rPr>
                        <a:t>A building for sports events with space for spectators.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393105"/>
                  </a:ext>
                </a:extLst>
              </a:tr>
              <a:tr h="221520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rgbClr val="002060"/>
                          </a:solidFill>
                        </a:rPr>
                        <a:t>symbolism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</a:rPr>
                        <a:t>The use of symbols to express or represent ideas.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422497"/>
                  </a:ext>
                </a:extLst>
              </a:tr>
              <a:tr h="359970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rgbClr val="002060"/>
                          </a:solidFill>
                        </a:rPr>
                        <a:t>temple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</a:rPr>
                        <a:t>A building that people visit to worship gods or for other religious reasons.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662395"/>
                  </a:ext>
                </a:extLst>
              </a:tr>
            </a:tbl>
          </a:graphicData>
        </a:graphic>
      </p:graphicFrame>
      <p:graphicFrame>
        <p:nvGraphicFramePr>
          <p:cNvPr id="22" name="Table 10">
            <a:extLst>
              <a:ext uri="{FF2B5EF4-FFF2-40B4-BE49-F238E27FC236}">
                <a16:creationId xmlns:a16="http://schemas.microsoft.com/office/drawing/2014/main" id="{23591844-FF00-2541-86BB-B735CDA8A2F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019693" y="5415691"/>
          <a:ext cx="3454408" cy="856513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454408">
                  <a:extLst>
                    <a:ext uri="{9D8B030D-6E8A-4147-A177-3AD203B41FA5}">
                      <a16:colId xmlns:a16="http://schemas.microsoft.com/office/drawing/2014/main" val="3632772922"/>
                    </a:ext>
                  </a:extLst>
                </a:gridCol>
              </a:tblGrid>
              <a:tr h="856513">
                <a:tc>
                  <a:txBody>
                    <a:bodyPr/>
                    <a:lstStyle/>
                    <a:p>
                      <a:pPr lvl="0"/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 the building design suitable for a wide range of people?</a:t>
                      </a:r>
                      <a:endParaRPr lang="en-GB" sz="10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 local people who see this building likely to approve of it?</a:t>
                      </a:r>
                      <a:endParaRPr lang="en-GB" sz="10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 both the interior and exterior of the building been considered?</a:t>
                      </a:r>
                      <a:endParaRPr lang="en-GB" sz="10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 the materials used practical, safe and cost effective?</a:t>
                      </a:r>
                      <a:endParaRPr lang="en-GB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08843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D4FC233-F759-904E-A44C-88E73C93F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693" y="425661"/>
            <a:ext cx="3523968" cy="24084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DEC4D3-FC11-E14A-AD7C-D6BC69D8D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9693" y="3166466"/>
            <a:ext cx="3523968" cy="1787520"/>
          </a:xfrm>
          <a:prstGeom prst="rect">
            <a:avLst/>
          </a:prstGeom>
        </p:spPr>
      </p:pic>
      <p:sp>
        <p:nvSpPr>
          <p:cNvPr id="23" name="Title 4">
            <a:extLst>
              <a:ext uri="{FF2B5EF4-FFF2-40B4-BE49-F238E27FC236}">
                <a16:creationId xmlns:a16="http://schemas.microsoft.com/office/drawing/2014/main" id="{6967DF0B-EED1-AE41-8BA2-C3906DE19167}"/>
              </a:ext>
            </a:extLst>
          </p:cNvPr>
          <p:cNvSpPr txBox="1">
            <a:spLocks/>
          </p:cNvSpPr>
          <p:nvPr/>
        </p:nvSpPr>
        <p:spPr>
          <a:xfrm>
            <a:off x="7057261" y="2868894"/>
            <a:ext cx="1921410" cy="26280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rgbClr val="FFFFFF"/>
                </a:solidFill>
                <a:latin typeface="Century Gothic"/>
                <a:cs typeface="Century Gothic"/>
              </a:rPr>
              <a:t>Artists’ work looked at:</a:t>
            </a:r>
          </a:p>
        </p:txBody>
      </p:sp>
    </p:spTree>
    <p:extLst>
      <p:ext uri="{BB962C8B-B14F-4D97-AF65-F5344CB8AC3E}">
        <p14:creationId xmlns:p14="http://schemas.microsoft.com/office/powerpoint/2010/main" val="4269553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606</Words>
  <Application>Microsoft Office PowerPoint</Application>
  <PresentationFormat>Widescreen</PresentationFormat>
  <Paragraphs>108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Lucida Calligraphy</vt:lpstr>
      <vt:lpstr>Office Theme</vt:lpstr>
      <vt:lpstr>Vocabulary</vt:lpstr>
      <vt:lpstr>Vocabulary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a.montgomery</dc:creator>
  <cp:lastModifiedBy>a.montgomery</cp:lastModifiedBy>
  <cp:revision>1</cp:revision>
  <dcterms:created xsi:type="dcterms:W3CDTF">2021-02-12T14:03:39Z</dcterms:created>
  <dcterms:modified xsi:type="dcterms:W3CDTF">2021-02-12T14:04:01Z</dcterms:modified>
</cp:coreProperties>
</file>