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rels" ContentType="application/vnd.openxmlformats-package.relationships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customXml/itemProps1.xml" ContentType="application/vnd.openxmlformats-officedocument.customXmlProperties+xml"/>
  <Override PartName="/ppt/revisionInfo.xml" ContentType="application/vnd.ms-powerpoint.revision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4"/>
  </p:sldMasterIdLst>
  <p:notesMasterIdLst>
    <p:notesMasterId r:id="rId13"/>
  </p:notesMasterIdLst>
  <p:sldIdLst>
    <p:sldId id="263" r:id="rId5"/>
    <p:sldId id="264" r:id="rId6"/>
    <p:sldId id="265" r:id="rId7"/>
    <p:sldId id="266" r:id="rId8"/>
    <p:sldId id="271" r:id="rId9"/>
    <p:sldId id="268" r:id="rId10"/>
    <p:sldId id="269" r:id="rId11"/>
    <p:sldId id="272" r:id="rId1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9D13C-6C25-451B-ABAC-517F459A1045}" v="3" dt="2020-04-24T14:23:00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2" y="-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DE7F6D9A-DA7D-4C38-98DA-068268955B18}"/>
    <pc:docChg chg="custSel modSld">
      <pc:chgData name="Wood, Lucy" userId="fc26114c-1456-4dbd-af7e-8d6f300a5a38" providerId="ADAL" clId="{DE7F6D9A-DA7D-4C38-98DA-068268955B18}" dt="2020-04-09T16:44:26.936" v="3" actId="14100"/>
      <pc:docMkLst>
        <pc:docMk/>
      </pc:docMkLst>
      <pc:sldChg chg="addSp delSp modSp">
        <pc:chgData name="Wood, Lucy" userId="fc26114c-1456-4dbd-af7e-8d6f300a5a38" providerId="ADAL" clId="{DE7F6D9A-DA7D-4C38-98DA-068268955B18}" dt="2020-04-09T16:44:26.936" v="3" actId="14100"/>
        <pc:sldMkLst>
          <pc:docMk/>
          <pc:sldMk cId="1940137578" sldId="267"/>
        </pc:sldMkLst>
        <pc:picChg chg="del">
          <ac:chgData name="Wood, Lucy" userId="fc26114c-1456-4dbd-af7e-8d6f300a5a38" providerId="ADAL" clId="{DE7F6D9A-DA7D-4C38-98DA-068268955B18}" dt="2020-04-09T16:44:11.320" v="0" actId="478"/>
          <ac:picMkLst>
            <pc:docMk/>
            <pc:sldMk cId="1940137578" sldId="267"/>
            <ac:picMk id="17" creationId="{8A2249BC-28D1-4C7F-BD34-A7A97CA0DC42}"/>
          </ac:picMkLst>
        </pc:picChg>
        <pc:picChg chg="add mod">
          <ac:chgData name="Wood, Lucy" userId="fc26114c-1456-4dbd-af7e-8d6f300a5a38" providerId="ADAL" clId="{DE7F6D9A-DA7D-4C38-98DA-068268955B18}" dt="2020-04-09T16:44:26.936" v="3" actId="14100"/>
          <ac:picMkLst>
            <pc:docMk/>
            <pc:sldMk cId="1940137578" sldId="267"/>
            <ac:picMk id="29" creationId="{978D5E2B-DBE4-45BA-85B2-55B9FC25C0C3}"/>
          </ac:picMkLst>
        </pc:picChg>
      </pc:sldChg>
    </pc:docChg>
  </pc:docChgLst>
  <pc:docChgLst>
    <pc:chgData name="Alistair Strayton" userId="54cf08bdfc25132b" providerId="LiveId" clId="{CA29D13C-6C25-451B-ABAC-517F459A1045}"/>
    <pc:docChg chg="addSld delSld modSld">
      <pc:chgData name="Alistair Strayton" userId="54cf08bdfc25132b" providerId="LiveId" clId="{CA29D13C-6C25-451B-ABAC-517F459A1045}" dt="2020-04-24T14:23:04.984" v="82" actId="47"/>
      <pc:docMkLst>
        <pc:docMk/>
      </pc:docMkLst>
      <pc:sldChg chg="modSp">
        <pc:chgData name="Alistair Strayton" userId="54cf08bdfc25132b" providerId="LiveId" clId="{CA29D13C-6C25-451B-ABAC-517F459A1045}" dt="2020-04-18T15:21:21.691" v="75" actId="732"/>
        <pc:sldMkLst>
          <pc:docMk/>
          <pc:sldMk cId="4268399292" sldId="263"/>
        </pc:sldMkLst>
        <pc:spChg chg="mod">
          <ac:chgData name="Alistair Strayton" userId="54cf08bdfc25132b" providerId="LiveId" clId="{CA29D13C-6C25-451B-ABAC-517F459A1045}" dt="2020-04-18T15:21:02.520" v="49" actId="1035"/>
          <ac:spMkLst>
            <pc:docMk/>
            <pc:sldMk cId="4268399292" sldId="263"/>
            <ac:spMk id="19" creationId="{1D7C7D8B-3E2D-40BF-8D11-7997DD81E41F}"/>
          </ac:spMkLst>
        </pc:spChg>
        <pc:grpChg chg="mod">
          <ac:chgData name="Alistair Strayton" userId="54cf08bdfc25132b" providerId="LiveId" clId="{CA29D13C-6C25-451B-ABAC-517F459A1045}" dt="2020-04-18T15:20:39.974" v="12" actId="14100"/>
          <ac:grpSpMkLst>
            <pc:docMk/>
            <pc:sldMk cId="4268399292" sldId="263"/>
            <ac:grpSpMk id="12" creationId="{AAF0C587-26AA-4439-B1E6-7689BCF8CAC6}"/>
          </ac:grpSpMkLst>
        </pc:grpChg>
        <pc:picChg chg="mod">
          <ac:chgData name="Alistair Strayton" userId="54cf08bdfc25132b" providerId="LiveId" clId="{CA29D13C-6C25-451B-ABAC-517F459A1045}" dt="2020-04-18T15:21:02.520" v="49" actId="1035"/>
          <ac:picMkLst>
            <pc:docMk/>
            <pc:sldMk cId="4268399292" sldId="263"/>
            <ac:picMk id="13" creationId="{E8CB53FB-648D-4E9F-BF0E-AD68265C8A6C}"/>
          </ac:picMkLst>
        </pc:picChg>
        <pc:picChg chg="mod modCrop">
          <ac:chgData name="Alistair Strayton" userId="54cf08bdfc25132b" providerId="LiveId" clId="{CA29D13C-6C25-451B-ABAC-517F459A1045}" dt="2020-04-18T15:21:21.691" v="75" actId="732"/>
          <ac:picMkLst>
            <pc:docMk/>
            <pc:sldMk cId="4268399292" sldId="263"/>
            <ac:picMk id="22" creationId="{7CEEB49D-698B-4C1C-A5DA-04047682DBB2}"/>
          </ac:picMkLst>
        </pc:picChg>
      </pc:sldChg>
      <pc:sldChg chg="modSp del">
        <pc:chgData name="Alistair Strayton" userId="54cf08bdfc25132b" providerId="LiveId" clId="{CA29D13C-6C25-451B-ABAC-517F459A1045}" dt="2020-04-24T14:22:29.742" v="79" actId="47"/>
        <pc:sldMkLst>
          <pc:docMk/>
          <pc:sldMk cId="1940137578" sldId="267"/>
        </pc:sldMkLst>
        <pc:spChg chg="mod">
          <ac:chgData name="Alistair Strayton" userId="54cf08bdfc25132b" providerId="LiveId" clId="{CA29D13C-6C25-451B-ABAC-517F459A1045}" dt="2020-04-18T15:21:44.578" v="77" actId="14100"/>
          <ac:spMkLst>
            <pc:docMk/>
            <pc:sldMk cId="1940137578" sldId="267"/>
            <ac:spMk id="6" creationId="{9C383873-1ACC-4285-9071-305DE9E2508F}"/>
          </ac:spMkLst>
        </pc:spChg>
      </pc:sldChg>
      <pc:sldChg chg="del">
        <pc:chgData name="Alistair Strayton" userId="54cf08bdfc25132b" providerId="LiveId" clId="{CA29D13C-6C25-451B-ABAC-517F459A1045}" dt="2020-04-24T14:23:04.984" v="82" actId="47"/>
        <pc:sldMkLst>
          <pc:docMk/>
          <pc:sldMk cId="2982593760" sldId="270"/>
        </pc:sldMkLst>
      </pc:sldChg>
      <pc:sldChg chg="modSp add">
        <pc:chgData name="Alistair Strayton" userId="54cf08bdfc25132b" providerId="LiveId" clId="{CA29D13C-6C25-451B-ABAC-517F459A1045}" dt="2020-04-24T14:22:34.487" v="80" actId="1076"/>
        <pc:sldMkLst>
          <pc:docMk/>
          <pc:sldMk cId="2817772950" sldId="271"/>
        </pc:sldMkLst>
        <pc:picChg chg="mod">
          <ac:chgData name="Alistair Strayton" userId="54cf08bdfc25132b" providerId="LiveId" clId="{CA29D13C-6C25-451B-ABAC-517F459A1045}" dt="2020-04-24T14:22:34.487" v="80" actId="1076"/>
          <ac:picMkLst>
            <pc:docMk/>
            <pc:sldMk cId="2817772950" sldId="271"/>
            <ac:picMk id="5" creationId="{DB8C5B6D-46F9-4980-BA27-D2EA8CF6489F}"/>
          </ac:picMkLst>
        </pc:picChg>
      </pc:sldChg>
      <pc:sldChg chg="add">
        <pc:chgData name="Alistair Strayton" userId="54cf08bdfc25132b" providerId="LiveId" clId="{CA29D13C-6C25-451B-ABAC-517F459A1045}" dt="2020-04-24T14:23:00.792" v="81"/>
        <pc:sldMkLst>
          <pc:docMk/>
          <pc:sldMk cId="411105837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pPr/>
              <a:t>4/27/20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1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87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14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0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pPr/>
              <a:t>4/27/20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2k4d2p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3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gtagworld.co.uk/film/carl-linnaeus-PRM00688/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25.png"/><Relationship Id="rId14" Type="http://schemas.openxmlformats.org/officeDocument/2006/relationships/image" Target="../media/image3.png"/><Relationship Id="rId15" Type="http://schemas.openxmlformats.org/officeDocument/2006/relationships/image" Target="../media/image26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12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fxxsbk/articles/zsgtrwx" TargetMode="External"/><Relationship Id="rId4" Type="http://schemas.openxmlformats.org/officeDocument/2006/relationships/hyperlink" Target="https://www.kew.org/sites/default/files/2020-02/What-are-fungi-infographic-KS2.pdf" TargetMode="External"/><Relationship Id="rId5" Type="http://schemas.openxmlformats.org/officeDocument/2006/relationships/hyperlink" Target="https://www.youtube.com/watch?v=vZ5Me4N_XXE" TargetMode="External"/><Relationship Id="rId6" Type="http://schemas.openxmlformats.org/officeDocument/2006/relationships/hyperlink" Target="https://www.youtube.com/watch?v=puDkLFcCZyI" TargetMode="External"/><Relationship Id="rId7" Type="http://schemas.openxmlformats.org/officeDocument/2006/relationships/hyperlink" Target="https://www.youtube.com/watch?v=33-3UCTRZWM" TargetMode="External"/><Relationship Id="rId8" Type="http://schemas.openxmlformats.org/officeDocument/2006/relationships/image" Target="../media/image28.jpeg"/><Relationship Id="rId9" Type="http://schemas.openxmlformats.org/officeDocument/2006/relationships/image" Target="../media/image13.jpeg"/><Relationship Id="rId10" Type="http://schemas.openxmlformats.org/officeDocument/2006/relationships/image" Target="../media/image3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Gorilla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489"/>
          <a:stretch/>
        </p:blipFill>
        <p:spPr>
          <a:xfrm flipH="1">
            <a:off x="3454545" y="463998"/>
            <a:ext cx="8737455" cy="5969030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Classification of living things and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the work of Carl Linnaeus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6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10-11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F0C587-26AA-4439-B1E6-7689BCF8CAC6}"/>
              </a:ext>
            </a:extLst>
          </p:cNvPr>
          <p:cNvGrpSpPr/>
          <p:nvPr/>
        </p:nvGrpSpPr>
        <p:grpSpPr>
          <a:xfrm>
            <a:off x="8124778" y="392119"/>
            <a:ext cx="3923434" cy="6150813"/>
            <a:chOff x="7905639" y="610642"/>
            <a:chExt cx="4163450" cy="57892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tretch>
              <a:fillRect/>
            </a:stretch>
          </p:blipFill>
          <p:spPr>
            <a:xfrm>
              <a:off x="7905639" y="758570"/>
              <a:ext cx="4163450" cy="545244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7C7D8B-3E2D-40BF-8D11-7997DD81E41F}"/>
                </a:ext>
              </a:extLst>
            </p:cNvPr>
            <p:cNvSpPr txBox="1"/>
            <p:nvPr/>
          </p:nvSpPr>
          <p:spPr>
            <a:xfrm>
              <a:off x="8067561" y="610642"/>
              <a:ext cx="3855459" cy="578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700" b="1" dirty="0">
                <a:solidFill>
                  <a:schemeClr val="bg1"/>
                </a:solidFill>
              </a:endParaRPr>
            </a:p>
            <a:p>
              <a:r>
                <a:rPr lang="en-GB" sz="1700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sz="1700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sz="1700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As an alternative to lined paper, slide 5 may be printed for your child to record on.</a:t>
              </a:r>
            </a:p>
            <a:p>
              <a:pPr fontAlgn="base"/>
              <a:r>
                <a:rPr lang="en-GB" sz="1700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Support your child with the main activities on slides 3, 4 &amp; 5,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Slide 6 is a further, optional activity.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Slide 7 has a glossary of key terms.</a:t>
              </a:r>
            </a:p>
            <a:p>
              <a:pPr fontAlgn="base"/>
              <a:r>
                <a:rPr lang="en-GB" sz="1700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Slide 8 gives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7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31364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Key Learning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Living things can be grouped according to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characteristics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two main groups are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animals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plants.</a:t>
            </a:r>
          </a:p>
          <a:p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living things include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fungi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micro-organisms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(such as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mushrooms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yeast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bacteria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Carl Linnaeus devised a formal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classification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 for all living things, which is still used today.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2-5): 30 - 40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a ruler and a pencil.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print page 5 as a worksheet.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6): 20 – 30 mins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Discussion and research.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 can…</a:t>
            </a:r>
            <a:endParaRPr lang="en-GB" sz="1800" dirty="0">
              <a:solidFill>
                <a:srgbClr val="FF0000"/>
              </a:solidFill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 examples of animals, plants and fungi/ micro-organisms.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endParaRPr lang="en-GB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Classification of living things and the work of Carl Linnaeus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" name="Picture 17" descr="Notepad, Memo, Pencil, Writing, Not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A3836B-C164-4BD7-83A3-E4FCB8F21E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172" y="2921234"/>
            <a:ext cx="835092" cy="80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8239" y="46608"/>
            <a:ext cx="1082042" cy="1082042"/>
          </a:xfrm>
          <a:prstGeom prst="rect">
            <a:avLst/>
          </a:prstGeom>
        </p:spPr>
      </p:pic>
      <p:pic>
        <p:nvPicPr>
          <p:cNvPr id="20" name="Picture 19" descr="Speech Bubbles, Comments, Orange, Bubbl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1A1703-2FAB-4E84-884A-9698D3DA77D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56" y="4875078"/>
            <a:ext cx="905524" cy="993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96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2400" dirty="0"/>
              <a:t>Talk or think about five different animals you already know. </a:t>
            </a:r>
          </a:p>
          <a:p>
            <a:r>
              <a:rPr lang="en-GB" sz="2400" dirty="0"/>
              <a:t>What makes an animal an animal?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>
                <a:solidFill>
                  <a:srgbClr val="0070C0"/>
                </a:solidFill>
              </a:rPr>
              <a:t>An </a:t>
            </a:r>
            <a:r>
              <a:rPr lang="en-GB" sz="2400" b="1" dirty="0">
                <a:solidFill>
                  <a:srgbClr val="0070C0"/>
                </a:solidFill>
              </a:rPr>
              <a:t>animal</a:t>
            </a:r>
            <a:r>
              <a:rPr lang="en-GB" sz="2400" dirty="0">
                <a:solidFill>
                  <a:srgbClr val="0070C0"/>
                </a:solidFill>
              </a:rPr>
              <a:t> is a living thing which can obtain and digest food.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Most animals are able to move around to find their food.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Plants come in many shapes and sizes. </a:t>
            </a:r>
          </a:p>
          <a:p>
            <a:r>
              <a:rPr lang="en-GB" sz="2400" dirty="0"/>
              <a:t>What makes plants different from animals?</a:t>
            </a:r>
            <a:endParaRPr lang="en-GB" sz="1800" i="1" dirty="0"/>
          </a:p>
          <a:p>
            <a:pPr marL="0" indent="0">
              <a:buNone/>
            </a:pPr>
            <a:r>
              <a:rPr lang="en-GB" sz="1800" i="1" dirty="0"/>
              <a:t>Watch this short BBC clip about plants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https://www.bbc.co.uk/bitesize/clips/z2k4d2p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sz="2400" dirty="0">
                <a:solidFill>
                  <a:srgbClr val="0070C0"/>
                </a:solidFill>
              </a:rPr>
              <a:t>Plants make their own food in </a:t>
            </a:r>
            <a:r>
              <a:rPr lang="en-GB" sz="2400">
                <a:solidFill>
                  <a:srgbClr val="0070C0"/>
                </a:solidFill>
              </a:rPr>
              <a:t>their leaves using </a:t>
            </a:r>
            <a:r>
              <a:rPr lang="en-GB" sz="2400" dirty="0">
                <a:solidFill>
                  <a:srgbClr val="0070C0"/>
                </a:solidFill>
              </a:rPr>
              <a:t>air, sunlight and water.</a:t>
            </a:r>
          </a:p>
          <a:p>
            <a:pPr marL="0" indent="0">
              <a:buNone/>
            </a:pPr>
            <a:endParaRPr lang="en-GB" sz="1800" i="1" dirty="0"/>
          </a:p>
        </p:txBody>
      </p:sp>
      <p:pic>
        <p:nvPicPr>
          <p:cNvPr id="12" name="Picture 11" descr="School of Fish in Body of Water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D02A2B-0E06-4F42-8F22-D52F7DD846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2468" y="2955666"/>
            <a:ext cx="2047486" cy="138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ride of Lion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D2BC00-DFFB-4FFE-9F8D-68860AED65E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807" y="2737332"/>
            <a:ext cx="2047486" cy="1383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C498DC-383D-4B5D-90C9-74B254E75BE6}"/>
              </a:ext>
            </a:extLst>
          </p:cNvPr>
          <p:cNvSpPr/>
          <p:nvPr/>
        </p:nvSpPr>
        <p:spPr>
          <a:xfrm>
            <a:off x="0" y="6412836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8429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 grouping or classifying living things?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(5-10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 descr="green-leafed plan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8B3B1D-10DB-4DDD-B021-A02438444A4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7738" y="3800179"/>
            <a:ext cx="2051482" cy="123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photo of fully bloomed orange petaled flower plan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539EC0-A79A-4747-8D4C-1828D3ABF89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7796" b="33716"/>
          <a:stretch/>
        </p:blipFill>
        <p:spPr bwMode="auto">
          <a:xfrm>
            <a:off x="6859774" y="3591855"/>
            <a:ext cx="1511870" cy="1237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27" name="Picture 26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BD83B2-3228-4BFB-88D6-FB39A691F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8239" y="4660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66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lnSpc>
                <a:spcPct val="110000"/>
              </a:lnSpc>
            </a:pPr>
            <a:r>
              <a:rPr lang="en-GB" sz="2000" dirty="0"/>
              <a:t>Watch this clip about Carl Linnaeus.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He was an eighteenth century scientist interested in organising plants and animals into groups. He wasn’t successful first time! 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https://www.tigtagworld.co.uk/film/carl-linnaeus-PRM00688/</a:t>
            </a:r>
            <a:endParaRPr lang="en-GB" sz="1800" dirty="0"/>
          </a:p>
          <a:p>
            <a:r>
              <a:rPr lang="en-GB" sz="2000" dirty="0"/>
              <a:t>How did Linnaeus simplify the names of plants and animals?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Linnaeus realised living things can be grouped according to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characteristics.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gave each living thing a two-part Latin name.</a:t>
            </a:r>
            <a:endParaRPr lang="en-GB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two main groups of living things are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animals </a:t>
            </a: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living things include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fungi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micro-organisms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such as mushrooms, yeast and bacteria.</a:t>
            </a:r>
            <a:endParaRPr lang="en-GB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1" name="Picture 10" descr="Mushroom, Nature, White, Raindrop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4DD152-78BA-4948-99DC-BD010E245F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041" y="4622160"/>
            <a:ext cx="1711557" cy="132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Koli Bacteria, Escherichia Coli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AE43D8-8269-43BC-8F6B-ED79CC9FED8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2" y="4627504"/>
            <a:ext cx="1711558" cy="132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Watch, read, listen…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9713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Living things can be grouped into animals, plants, fungi and micro-organisms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(5-10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4" name="Picture 23" descr="green elephant ear plant near waterfall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DCB969-BBD3-4B8D-BA3E-2BA28444E7B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6710" b="2681"/>
          <a:stretch/>
        </p:blipFill>
        <p:spPr bwMode="auto">
          <a:xfrm>
            <a:off x="3311370" y="1779060"/>
            <a:ext cx="1404373" cy="1147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13" name="Picture 12" descr="Water Lily, Red, Pond, Flower, Bloom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B74D8E-17B5-4101-A75E-F1F3583CBB7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087" y="2352582"/>
            <a:ext cx="1404373" cy="107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three elephants walking on grass field during day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19059F-6FA3-4241-99AB-8A4A78087D7D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5364" b="9950"/>
          <a:stretch/>
        </p:blipFill>
        <p:spPr bwMode="auto">
          <a:xfrm>
            <a:off x="1064621" y="1781277"/>
            <a:ext cx="1518781" cy="1144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26" name="Picture 25" descr="white gold fish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9F7AE3-B2D7-449E-825E-AC87136317AF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590" t="21906" r="19698" b="33716"/>
          <a:stretch/>
        </p:blipFill>
        <p:spPr bwMode="auto">
          <a:xfrm>
            <a:off x="2262255" y="2443578"/>
            <a:ext cx="891532" cy="985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27" name="Picture 26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8A1461-8360-4CF3-BDEA-FF4420A05D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8239" y="4660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4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7030A0"/>
                </a:solidFill>
              </a:rPr>
              <a:t>Classify these living things by grouping into Animals, Plants and  Fungi / Micro-organisms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7030A0"/>
                </a:solidFill>
              </a:rPr>
              <a:t>goldfish, bacteria, mushroom, toadstool, kingfisher, fern, oak tree, moss,  wasp, spider, seagrass, yeast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7030A0"/>
                </a:solidFill>
              </a:rPr>
              <a:t>Add more examples of your own.</a:t>
            </a:r>
            <a:endParaRPr lang="en-GB" sz="2200" dirty="0">
              <a:solidFill>
                <a:schemeClr val="tx1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g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roup examples of animals, plants and fungi / micro-organisms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 descr="white gold fish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E9327D-3F90-4F27-9092-E66221145E5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590" t="21906" r="19698" b="33716"/>
          <a:stretch/>
        </p:blipFill>
        <p:spPr bwMode="auto">
          <a:xfrm>
            <a:off x="405366" y="1166183"/>
            <a:ext cx="891532" cy="985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14" name="Picture 13" descr="red and white mushroom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5BE7DE-6561-40C6-AFD3-F01CBCC1749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422" t="17558" r="20762" b="32427"/>
          <a:stretch/>
        </p:blipFill>
        <p:spPr bwMode="auto">
          <a:xfrm>
            <a:off x="405366" y="2402738"/>
            <a:ext cx="1027494" cy="657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15" name="Picture 14" descr="leafless tre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875BF5-1BE6-4188-A8D0-D99E3956D9C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769" t="48167" r="32861" b="5058"/>
          <a:stretch/>
        </p:blipFill>
        <p:spPr bwMode="auto">
          <a:xfrm>
            <a:off x="403127" y="3370184"/>
            <a:ext cx="893771" cy="848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18" name="Picture 17" descr="green grass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44E7D2-5D75-4374-AC38-E96DD0E600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681" y="3484985"/>
            <a:ext cx="812260" cy="61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Mushroom, Nature, White, Raindrop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A29115-D88C-45C2-B78F-7A63D4ED0D5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191" y="1213135"/>
            <a:ext cx="1026777" cy="89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ornet, Insect, Wasp, Sting, Animal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E90C12-7678-4008-8C26-18226968601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323" t="24235" r="22677" b="20471"/>
          <a:stretch/>
        </p:blipFill>
        <p:spPr bwMode="auto">
          <a:xfrm>
            <a:off x="2478724" y="3484985"/>
            <a:ext cx="893771" cy="618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22" name="Picture 21" descr="blue and brown bird on brown tree branch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920844-3BF3-4BF0-B7E7-818383AB901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541" t="3293" r="784" b="941"/>
          <a:stretch/>
        </p:blipFill>
        <p:spPr bwMode="auto">
          <a:xfrm>
            <a:off x="1521332" y="2289667"/>
            <a:ext cx="766445" cy="913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23" name="Picture 22" descr="Koli Bacteria, Escherichia Coli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CC2223-91D2-47C9-9E53-87CFE0AE826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860" y="1330095"/>
            <a:ext cx="909903" cy="65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Brown Yellow Black Cross Orb Weaver Spider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5B8D5A-38B0-466E-AB62-23447E5123A6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27" y="4386869"/>
            <a:ext cx="942377" cy="65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Green Leaf Plan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324EFA-FA65-4F49-BA0C-FEBA6432BAC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077" y="2289668"/>
            <a:ext cx="766445" cy="91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6BD44E-F40B-4E0F-92CB-B9E003C782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-830" b="18714"/>
          <a:stretch/>
        </p:blipFill>
        <p:spPr>
          <a:xfrm>
            <a:off x="3993202" y="574548"/>
            <a:ext cx="6153975" cy="559127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8D5E2B-DBE4-45BA-85B2-55B9FC25C0C3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648" t="23574" r="5739" b="9247"/>
          <a:stretch/>
        </p:blipFill>
        <p:spPr bwMode="auto">
          <a:xfrm>
            <a:off x="2443191" y="4301835"/>
            <a:ext cx="929304" cy="74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8C5B6D-46F9-4980-BA27-D2EA8CF6489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5331"/>
          <a:stretch/>
        </p:blipFill>
        <p:spPr>
          <a:xfrm>
            <a:off x="1432860" y="4378280"/>
            <a:ext cx="929304" cy="6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777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307"/>
            <a:ext cx="5181600" cy="4820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BBC bitesize on micro-organisms: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https://www.bbc.co.uk/bitesize/topics/zfxxsbk/articles/zsgtrwx</a:t>
            </a:r>
            <a:endParaRPr lang="en-GB" sz="2000" dirty="0"/>
          </a:p>
          <a:p>
            <a:r>
              <a:rPr lang="en-GB" sz="2000" dirty="0"/>
              <a:t>Viruses are similar to bacteria, but are not classified as ‘living things’ because they need a host organism to survive.</a:t>
            </a:r>
          </a:p>
          <a:p>
            <a:r>
              <a:rPr lang="en-GB" sz="2000" dirty="0"/>
              <a:t>Bacteria can be helpful or harmful.</a:t>
            </a:r>
          </a:p>
          <a:p>
            <a:r>
              <a:rPr lang="en-GB" sz="2000" dirty="0"/>
              <a:t>Viruses are usually harmful and can cause diseases, like Coronavirus Covid-19.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Fungi are different to plants, even though many are found in soil.</a:t>
            </a:r>
          </a:p>
          <a:p>
            <a:r>
              <a:rPr lang="en-GB" sz="2000" dirty="0"/>
              <a:t>Find out more about how fungi grow and reproduce.</a:t>
            </a:r>
          </a:p>
          <a:p>
            <a:r>
              <a:rPr lang="en-GB" sz="2000" dirty="0">
                <a:hlinkClick r:id="rId4"/>
              </a:rPr>
              <a:t>https://www.kew.org/sites/default/files/2020-02/What-are-fungi-infographic-KS2.pdf</a:t>
            </a:r>
            <a:endParaRPr lang="en-GB" sz="2000" dirty="0"/>
          </a:p>
          <a:p>
            <a:r>
              <a:rPr lang="en-GB" sz="2000" dirty="0"/>
              <a:t>BBC clips on fungi: </a:t>
            </a:r>
            <a:r>
              <a:rPr lang="en-GB" sz="2000" dirty="0">
                <a:hlinkClick r:id="rId5"/>
              </a:rPr>
              <a:t>https://www.youtube.com/watch?v=vZ5Me4N_XXE</a:t>
            </a:r>
            <a:endParaRPr lang="en-GB" sz="2000" dirty="0"/>
          </a:p>
          <a:p>
            <a:r>
              <a:rPr lang="en-GB" sz="2000" dirty="0">
                <a:hlinkClick r:id="rId6"/>
              </a:rPr>
              <a:t>https://www.youtube.com/watch?v=puDkLFcCZyI</a:t>
            </a:r>
            <a:endParaRPr lang="en-GB" sz="2000" dirty="0"/>
          </a:p>
          <a:p>
            <a:r>
              <a:rPr lang="en-GB" sz="2000" dirty="0">
                <a:hlinkClick r:id="rId7"/>
              </a:rPr>
              <a:t>https://www.youtube.com/watch?v=33-3UCTRZWM</a:t>
            </a:r>
            <a:endParaRPr lang="en-GB" sz="2000" dirty="0"/>
          </a:p>
          <a:p>
            <a:r>
              <a:rPr lang="en-GB" sz="2000" dirty="0"/>
              <a:t>You may like to make a short fact file.</a:t>
            </a:r>
          </a:p>
          <a:p>
            <a:endParaRPr lang="en-GB" sz="2000" dirty="0"/>
          </a:p>
        </p:txBody>
      </p:sp>
      <p:pic>
        <p:nvPicPr>
          <p:cNvPr id="9" name="Picture 8" descr="Virus, Microscope, Infection, Illnes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9F514E-F8E0-487A-8A7A-6394E1499F7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8075" b="287"/>
          <a:stretch/>
        </p:blipFill>
        <p:spPr bwMode="auto">
          <a:xfrm>
            <a:off x="1118586" y="4724885"/>
            <a:ext cx="1926411" cy="1232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11" name="Picture 10" descr="Koli Bacteria, Escherichia Coli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4F7668-5EA5-47C3-933A-9AAF5B94D2C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526" y="4724885"/>
            <a:ext cx="1926411" cy="12320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39414C-F69D-45FD-B7AA-857EBC246C29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4AC9AB-5C40-419C-AB9A-163D3D13A4A8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173D6C-DD22-4BE8-9DD3-46C2F5CF7325}"/>
              </a:ext>
            </a:extLst>
          </p:cNvPr>
          <p:cNvSpPr txBox="1"/>
          <p:nvPr/>
        </p:nvSpPr>
        <p:spPr>
          <a:xfrm>
            <a:off x="1468072" y="-35644"/>
            <a:ext cx="1022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 out more…about micro-organisms and fungi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1B842A-8415-4B17-8FEF-C77DF04C6304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Optional activity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389283-425E-4252-A2A0-12FD8CA5FEA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(20 – 30 minutes)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A738F7-C758-4461-998C-53A7E3833A1C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4AE323-E113-4AC6-855C-FD96431B3B56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E794CD-1E7D-4932-8306-3E19685F65D3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E87E35-6F48-478F-982C-92A41DD3C0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3C7119-6A07-4413-9C23-392F66B0DA9D}"/>
              </a:ext>
            </a:extLst>
          </p:cNvPr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314E36-4335-4980-9CD7-A3C0E0C1A3AD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2" name="Picture 21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434378-DFD4-42B0-9022-6F1AD9265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8239" y="4660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686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Animal: </a:t>
            </a:r>
            <a:r>
              <a:rPr lang="en-GB" dirty="0">
                <a:solidFill>
                  <a:schemeClr val="tx1"/>
                </a:solidFill>
              </a:rPr>
              <a:t>An </a:t>
            </a:r>
            <a:r>
              <a:rPr lang="en-GB" b="1" dirty="0">
                <a:solidFill>
                  <a:schemeClr val="tx1"/>
                </a:solidFill>
              </a:rPr>
              <a:t>animal </a:t>
            </a:r>
            <a:r>
              <a:rPr lang="en-GB" dirty="0">
                <a:solidFill>
                  <a:schemeClr val="tx1"/>
                </a:solidFill>
              </a:rPr>
              <a:t>is a living thing which can obtain</a:t>
            </a:r>
            <a:r>
              <a:rPr lang="en-GB" dirty="0"/>
              <a:t> and digest food</a:t>
            </a:r>
            <a:r>
              <a:rPr lang="en-GB" dirty="0">
                <a:solidFill>
                  <a:schemeClr val="tx1"/>
                </a:solidFill>
              </a:rPr>
              <a:t>. Examples include fish, birds, insects, spiders and humans.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Characteristic: </a:t>
            </a:r>
            <a:r>
              <a:rPr lang="en-GB" b="1" dirty="0">
                <a:solidFill>
                  <a:schemeClr val="tx1"/>
                </a:solidFill>
              </a:rPr>
              <a:t>Characteristics </a:t>
            </a:r>
            <a:r>
              <a:rPr lang="en-GB" dirty="0">
                <a:solidFill>
                  <a:schemeClr val="tx1"/>
                </a:solidFill>
              </a:rPr>
              <a:t>are features of living things which help scientists </a:t>
            </a:r>
            <a:r>
              <a:rPr lang="en-GB" b="1" dirty="0">
                <a:solidFill>
                  <a:schemeClr val="tx1"/>
                </a:solidFill>
              </a:rPr>
              <a:t>classify </a:t>
            </a:r>
            <a:r>
              <a:rPr lang="en-GB" dirty="0">
                <a:solidFill>
                  <a:schemeClr val="tx1"/>
                </a:solidFill>
              </a:rPr>
              <a:t>them.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Classification: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Classification </a:t>
            </a:r>
            <a:r>
              <a:rPr lang="en-GB" dirty="0"/>
              <a:t>is the method scientists use to group living things.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Fungus: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b="1" dirty="0">
                <a:solidFill>
                  <a:schemeClr val="tx1"/>
                </a:solidFill>
              </a:rPr>
              <a:t>fungus </a:t>
            </a:r>
            <a:r>
              <a:rPr lang="en-GB" dirty="0">
                <a:solidFill>
                  <a:schemeClr val="tx1"/>
                </a:solidFill>
              </a:rPr>
              <a:t>(plural </a:t>
            </a:r>
            <a:r>
              <a:rPr lang="en-GB" b="1" dirty="0">
                <a:solidFill>
                  <a:schemeClr val="tx1"/>
                </a:solidFill>
              </a:rPr>
              <a:t>fungi) </a:t>
            </a:r>
            <a:r>
              <a:rPr lang="en-GB" dirty="0">
                <a:solidFill>
                  <a:schemeClr val="tx1"/>
                </a:solidFill>
              </a:rPr>
              <a:t>is a living thing which </a:t>
            </a:r>
            <a:r>
              <a:rPr lang="en-GB" dirty="0"/>
              <a:t>breaks down dead matter around it, and uses it as food. Examples include mushrooms and toadstools.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Micro-organism:</a:t>
            </a:r>
            <a:r>
              <a:rPr lang="en-GB" b="1" dirty="0">
                <a:solidFill>
                  <a:schemeClr val="tx1"/>
                </a:solidFill>
              </a:rPr>
              <a:t> Micro-organisms</a:t>
            </a:r>
            <a:r>
              <a:rPr lang="en-GB" dirty="0">
                <a:solidFill>
                  <a:schemeClr val="tx1"/>
                </a:solidFill>
              </a:rPr>
              <a:t> are small living things, including bacteria and yeast.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Plant: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plant </a:t>
            </a:r>
            <a:r>
              <a:rPr lang="en-GB" dirty="0">
                <a:solidFill>
                  <a:schemeClr val="tx1"/>
                </a:solidFill>
              </a:rPr>
              <a:t>is a living thing which can make its own food. Examples include trees, ferns, mosses and flowering plants.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Virus: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virus </a:t>
            </a:r>
            <a:r>
              <a:rPr lang="en-GB" dirty="0">
                <a:solidFill>
                  <a:schemeClr val="tx1"/>
                </a:solidFill>
              </a:rPr>
              <a:t>is sometimes called a micro-organism </a:t>
            </a:r>
            <a:r>
              <a:rPr lang="en-GB" dirty="0"/>
              <a:t>but it is not classified as a  ‘living thing’ because it needs a host organism to survive.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388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 can group examples of animals, plants and fungi / micro –organisms.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05092D-00EB-4322-B1AD-7FE5F2B5426B}"/>
              </a:ext>
            </a:extLst>
          </p:cNvPr>
          <p:cNvGrpSpPr/>
          <p:nvPr/>
        </p:nvGrpSpPr>
        <p:grpSpPr>
          <a:xfrm>
            <a:off x="257452" y="328474"/>
            <a:ext cx="1544715" cy="2423604"/>
            <a:chOff x="257452" y="328474"/>
            <a:chExt cx="1544715" cy="242360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C9C08A-5F69-4C7F-9808-D636C3B229D9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73E1E7-A502-4D09-A2C3-C33A78B5EEE1}"/>
                </a:ext>
              </a:extLst>
            </p:cNvPr>
            <p:cNvSpPr txBox="1"/>
            <p:nvPr/>
          </p:nvSpPr>
          <p:spPr>
            <a:xfrm>
              <a:off x="346229" y="390617"/>
              <a:ext cx="145371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Plants include trees, mosses, ferns, grasses and many flowering plants. </a:t>
              </a:r>
            </a:p>
            <a:p>
              <a:endParaRPr lang="en-GB" sz="1400" dirty="0"/>
            </a:p>
            <a:p>
              <a:r>
                <a:rPr lang="en-GB" sz="1400" dirty="0"/>
                <a:t>Plants in the sea include seagrass and some types of seaweed.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2642E7-8EAA-40C5-831A-113708AF716E}"/>
              </a:ext>
            </a:extLst>
          </p:cNvPr>
          <p:cNvGrpSpPr/>
          <p:nvPr/>
        </p:nvGrpSpPr>
        <p:grpSpPr>
          <a:xfrm>
            <a:off x="257451" y="3588059"/>
            <a:ext cx="1544715" cy="2423604"/>
            <a:chOff x="257452" y="328474"/>
            <a:chExt cx="1544715" cy="2423604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A89332-1B14-4FB3-A024-47699FE83837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7BDEE9-E718-433B-A9DA-B623DB735987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Animals include minibeasts such as insects, spiders and worms. They also include birds, fish, reptiles, mammals and amphibians.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B041C9-385C-4F4E-BD0D-B3B5569D40B3}"/>
              </a:ext>
            </a:extLst>
          </p:cNvPr>
          <p:cNvGrpSpPr/>
          <p:nvPr/>
        </p:nvGrpSpPr>
        <p:grpSpPr>
          <a:xfrm>
            <a:off x="9853474" y="328474"/>
            <a:ext cx="1544715" cy="2423604"/>
            <a:chOff x="257452" y="328474"/>
            <a:chExt cx="1544715" cy="2423604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5B1D88-4FCB-4C24-B8E8-0DA042788D63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9B6DBD-D9D3-4AE3-A8E3-613111475979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Microorganisms can be ‘good’ or ‘bad’. Many bacteria live in our gut. Bacteria can also cause diseases.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32AB04-FD7B-455C-B037-2466F3394FF6}"/>
              </a:ext>
            </a:extLst>
          </p:cNvPr>
          <p:cNvGrpSpPr/>
          <p:nvPr/>
        </p:nvGrpSpPr>
        <p:grpSpPr>
          <a:xfrm>
            <a:off x="9860154" y="3650202"/>
            <a:ext cx="1544715" cy="2423604"/>
            <a:chOff x="257452" y="328474"/>
            <a:chExt cx="1544715" cy="242360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42061B-6218-455C-8627-29336B31F0D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7FD12F-4DC8-4595-A06F-EEB84973B24D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Fungi are different from plants. They include mushrooms and toadstools.</a:t>
              </a:r>
            </a:p>
            <a:p>
              <a:r>
                <a:rPr lang="en-GB" sz="1400" dirty="0"/>
                <a:t>Yeast is a fungus but often classified as a micro-organism.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9DCA0F-5B6F-49B8-B2A2-0857FB884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35172" y="1016643"/>
            <a:ext cx="5138432" cy="54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058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F125A2BE7EC4BBA5D53924D00436D" ma:contentTypeVersion="13" ma:contentTypeDescription="Create a new document." ma:contentTypeScope="" ma:versionID="acffab6264e4a1902e1069cb1d5fe19d">
  <xsd:schema xmlns:xsd="http://www.w3.org/2001/XMLSchema" xmlns:xs="http://www.w3.org/2001/XMLSchema" xmlns:p="http://schemas.microsoft.com/office/2006/metadata/properties" xmlns:ns3="0ff8adc4-58f0-4cfe-ad48-79a46b32a9f8" xmlns:ns4="89114d93-40b0-4de1-aa32-14ecbdb0e84d" targetNamespace="http://schemas.microsoft.com/office/2006/metadata/properties" ma:root="true" ma:fieldsID="b2d93f5b01edf54ee6a3739859cfdc7a" ns3:_="" ns4:_="">
    <xsd:import namespace="0ff8adc4-58f0-4cfe-ad48-79a46b32a9f8"/>
    <xsd:import namespace="89114d93-40b0-4de1-aa32-14ecbdb0e8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8adc4-58f0-4cfe-ad48-79a46b32a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14d93-40b0-4de1-aa32-14ecbdb0e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E47604-6DED-4AF0-850C-D68D2BFD2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f8adc4-58f0-4cfe-ad48-79a46b32a9f8"/>
    <ds:schemaRef ds:uri="89114d93-40b0-4de1-aa32-14ecbdb0e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1106</Words>
  <Application>Microsoft Macintosh PowerPoint</Application>
  <PresentationFormat>Custom</PresentationFormat>
  <Paragraphs>142</Paragraphs>
  <Slides>8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Nina Hall</cp:lastModifiedBy>
  <cp:revision>4</cp:revision>
  <cp:lastPrinted>2020-03-28T17:18:56Z</cp:lastPrinted>
  <dcterms:created xsi:type="dcterms:W3CDTF">2020-04-27T15:22:11Z</dcterms:created>
  <dcterms:modified xsi:type="dcterms:W3CDTF">2020-04-27T15:24:26Z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