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19"/>
  </p:notesMasterIdLst>
  <p:sldIdLst>
    <p:sldId id="256" r:id="rId6"/>
    <p:sldId id="257" r:id="rId7"/>
    <p:sldId id="258" r:id="rId8"/>
    <p:sldId id="259" r:id="rId9"/>
    <p:sldId id="261" r:id="rId10"/>
    <p:sldId id="262" r:id="rId11"/>
    <p:sldId id="263" r:id="rId12"/>
    <p:sldId id="270" r:id="rId13"/>
    <p:sldId id="264" r:id="rId14"/>
    <p:sldId id="266" r:id="rId15"/>
    <p:sldId id="267" r:id="rId16"/>
    <p:sldId id="268" r:id="rId17"/>
    <p:sldId id="269"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76" d="100"/>
          <a:sy n="76" d="100"/>
        </p:scale>
        <p:origin x="-1206" y="66"/>
      </p:cViewPr>
      <p:guideLst>
        <p:guide orient="horz" pos="2160"/>
        <p:guide pos="2880"/>
      </p:guideLst>
    </p:cSldViewPr>
  </p:slideViewPr>
  <p:notesTextViewPr>
    <p:cViewPr>
      <p:scale>
        <a:sx n="100" d="100"/>
        <a:sy n="100" d="100"/>
      </p:scale>
      <p:origin x="0" y="9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124CEED-3A24-F643-B5AE-4B96B8874E4A}" type="datetimeFigureOut">
              <a:rPr lang="en-US" smtClean="0"/>
              <a:t>8/31/2016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1F4FE86-F828-5943-8B79-211F5A0B220A}" type="slidenum">
              <a:rPr lang="en-US" smtClean="0"/>
              <a:t>‹#›</a:t>
            </a:fld>
            <a:endParaRPr lang="en-US"/>
          </a:p>
        </p:txBody>
      </p:sp>
    </p:spTree>
    <p:extLst>
      <p:ext uri="{BB962C8B-B14F-4D97-AF65-F5344CB8AC3E}">
        <p14:creationId xmlns:p14="http://schemas.microsoft.com/office/powerpoint/2010/main" val="404147263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youtu.be/iX0zZ6ydzs0"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Teacher</a:t>
            </a:r>
            <a:r>
              <a:rPr lang="en-GB" b="1" baseline="0" dirty="0" smtClean="0"/>
              <a:t> notes:</a:t>
            </a:r>
          </a:p>
          <a:p>
            <a:r>
              <a:rPr lang="en-GB" b="0" baseline="0" dirty="0" smtClean="0"/>
              <a:t>Display this slide as the children come into the hall for assembly.</a:t>
            </a:r>
            <a:endParaRPr lang="en-GB" b="0" dirty="0"/>
          </a:p>
        </p:txBody>
      </p:sp>
      <p:sp>
        <p:nvSpPr>
          <p:cNvPr id="4" name="Slide Number Placeholder 3"/>
          <p:cNvSpPr>
            <a:spLocks noGrp="1"/>
          </p:cNvSpPr>
          <p:nvPr>
            <p:ph type="sldNum" sz="quarter" idx="10"/>
          </p:nvPr>
        </p:nvSpPr>
        <p:spPr/>
        <p:txBody>
          <a:bodyPr/>
          <a:lstStyle/>
          <a:p>
            <a:fld id="{31F4FE86-F828-5943-8B79-211F5A0B220A}" type="slidenum">
              <a:rPr lang="en-US" smtClean="0"/>
              <a:t>1</a:t>
            </a:fld>
            <a:endParaRPr lang="en-US"/>
          </a:p>
        </p:txBody>
      </p:sp>
    </p:spTree>
    <p:extLst>
      <p:ext uri="{BB962C8B-B14F-4D97-AF65-F5344CB8AC3E}">
        <p14:creationId xmlns:p14="http://schemas.microsoft.com/office/powerpoint/2010/main" val="30095585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b="1" kern="1200" dirty="0" smtClean="0">
                <a:solidFill>
                  <a:schemeClr val="tx1"/>
                </a:solidFill>
                <a:effectLst/>
                <a:latin typeface="+mn-lt"/>
                <a:ea typeface="+mn-ea"/>
                <a:cs typeface="+mn-cs"/>
              </a:rPr>
              <a:t>Teacher notes</a:t>
            </a:r>
            <a:r>
              <a:rPr lang="en-GB" sz="1200" b="1" kern="1200" baseline="0" dirty="0" smtClean="0">
                <a:solidFill>
                  <a:schemeClr val="tx1"/>
                </a:solidFill>
                <a:effectLst/>
                <a:latin typeface="+mn-lt"/>
                <a:ea typeface="+mn-ea"/>
                <a:cs typeface="+mn-cs"/>
              </a:rPr>
              <a:t> (Optional slide – only use if you are planning to do other things on your Big me day to raise money)</a:t>
            </a:r>
            <a:endParaRPr lang="en-GB" sz="1200" kern="1200" dirty="0" smtClean="0">
              <a:solidFill>
                <a:schemeClr val="tx1"/>
              </a:solidFill>
              <a:effectLst/>
              <a:latin typeface="+mn-lt"/>
              <a:ea typeface="+mn-ea"/>
              <a:cs typeface="+mn-cs"/>
            </a:endParaRPr>
          </a:p>
          <a:p>
            <a:r>
              <a:rPr lang="en-GB" dirty="0" smtClean="0"/>
              <a:t>Who thinks they could organise a sponsored</a:t>
            </a:r>
            <a:r>
              <a:rPr lang="en-GB" baseline="0" dirty="0" smtClean="0"/>
              <a:t> run on Big Me day?</a:t>
            </a:r>
            <a:endParaRPr lang="en-GB" dirty="0"/>
          </a:p>
        </p:txBody>
      </p:sp>
      <p:sp>
        <p:nvSpPr>
          <p:cNvPr id="4" name="Slide Number Placeholder 3"/>
          <p:cNvSpPr>
            <a:spLocks noGrp="1"/>
          </p:cNvSpPr>
          <p:nvPr>
            <p:ph type="sldNum" sz="quarter" idx="10"/>
          </p:nvPr>
        </p:nvSpPr>
        <p:spPr/>
        <p:txBody>
          <a:bodyPr/>
          <a:lstStyle/>
          <a:p>
            <a:fld id="{31F4FE86-F828-5943-8B79-211F5A0B220A}" type="slidenum">
              <a:rPr lang="en-US" smtClean="0"/>
              <a:t>10</a:t>
            </a:fld>
            <a:endParaRPr lang="en-US"/>
          </a:p>
        </p:txBody>
      </p:sp>
    </p:spTree>
    <p:extLst>
      <p:ext uri="{BB962C8B-B14F-4D97-AF65-F5344CB8AC3E}">
        <p14:creationId xmlns:p14="http://schemas.microsoft.com/office/powerpoint/2010/main" val="26062586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b="1" kern="1200" dirty="0" smtClean="0">
                <a:solidFill>
                  <a:schemeClr val="tx1"/>
                </a:solidFill>
                <a:effectLst/>
                <a:latin typeface="+mn-lt"/>
                <a:ea typeface="+mn-ea"/>
                <a:cs typeface="+mn-cs"/>
              </a:rPr>
              <a:t>Teacher notes</a:t>
            </a:r>
            <a:r>
              <a:rPr lang="en-GB" sz="1200" b="1" kern="1200" baseline="0" dirty="0" smtClean="0">
                <a:solidFill>
                  <a:schemeClr val="tx1"/>
                </a:solidFill>
                <a:effectLst/>
                <a:latin typeface="+mn-lt"/>
                <a:ea typeface="+mn-ea"/>
                <a:cs typeface="+mn-cs"/>
              </a:rPr>
              <a:t> (Optional slide – only use if you are planning to do other things on your Big me day to raise money)</a:t>
            </a:r>
            <a:endParaRPr lang="en-GB" sz="1200" kern="1200" dirty="0" smtClean="0">
              <a:solidFill>
                <a:schemeClr val="tx1"/>
              </a:solidFill>
              <a:effectLst/>
              <a:latin typeface="+mn-lt"/>
              <a:ea typeface="+mn-ea"/>
              <a:cs typeface="+mn-cs"/>
            </a:endParaRPr>
          </a:p>
          <a:p>
            <a:r>
              <a:rPr lang="en-GB" dirty="0" smtClean="0"/>
              <a:t>Who thinks they could organise a talent show on Big Me day?</a:t>
            </a:r>
            <a:endParaRPr lang="en-GB" dirty="0"/>
          </a:p>
        </p:txBody>
      </p:sp>
      <p:sp>
        <p:nvSpPr>
          <p:cNvPr id="4" name="Slide Number Placeholder 3"/>
          <p:cNvSpPr>
            <a:spLocks noGrp="1"/>
          </p:cNvSpPr>
          <p:nvPr>
            <p:ph type="sldNum" sz="quarter" idx="10"/>
          </p:nvPr>
        </p:nvSpPr>
        <p:spPr/>
        <p:txBody>
          <a:bodyPr/>
          <a:lstStyle/>
          <a:p>
            <a:fld id="{31F4FE86-F828-5943-8B79-211F5A0B220A}" type="slidenum">
              <a:rPr lang="en-US" smtClean="0"/>
              <a:t>11</a:t>
            </a:fld>
            <a:endParaRPr lang="en-US"/>
          </a:p>
        </p:txBody>
      </p:sp>
    </p:spTree>
    <p:extLst>
      <p:ext uri="{BB962C8B-B14F-4D97-AF65-F5344CB8AC3E}">
        <p14:creationId xmlns:p14="http://schemas.microsoft.com/office/powerpoint/2010/main" val="31984789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Teacher notes: </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This is a blank slide for you to add any extra information </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1F4FE86-F828-5943-8B79-211F5A0B220A}" type="slidenum">
              <a:rPr lang="en-US" smtClean="0"/>
              <a:t>12</a:t>
            </a:fld>
            <a:endParaRPr lang="en-US"/>
          </a:p>
        </p:txBody>
      </p:sp>
    </p:spTree>
    <p:extLst>
      <p:ext uri="{BB962C8B-B14F-4D97-AF65-F5344CB8AC3E}">
        <p14:creationId xmlns:p14="http://schemas.microsoft.com/office/powerpoint/2010/main" val="30978946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Teacher notes: </a:t>
            </a:r>
            <a:endParaRPr lang="en-GB" sz="1200" kern="1200" dirty="0" smtClean="0">
              <a:solidFill>
                <a:schemeClr val="tx1"/>
              </a:solidFill>
              <a:effectLst/>
              <a:latin typeface="+mn-lt"/>
              <a:ea typeface="+mn-ea"/>
              <a:cs typeface="+mn-cs"/>
            </a:endParaRPr>
          </a:p>
          <a:p>
            <a:r>
              <a:rPr lang="en-GB" sz="1200" i="0" kern="1200" dirty="0" smtClean="0">
                <a:solidFill>
                  <a:schemeClr val="tx1"/>
                </a:solidFill>
                <a:effectLst/>
                <a:latin typeface="+mn-lt"/>
                <a:ea typeface="+mn-ea"/>
                <a:cs typeface="+mn-cs"/>
              </a:rPr>
              <a:t>So don’t forget that Big Me day is on Friday 14</a:t>
            </a:r>
            <a:r>
              <a:rPr lang="en-GB" sz="1200" i="0" kern="1200" baseline="30000" dirty="0" smtClean="0">
                <a:solidFill>
                  <a:schemeClr val="tx1"/>
                </a:solidFill>
                <a:effectLst/>
                <a:latin typeface="+mn-lt"/>
                <a:ea typeface="+mn-ea"/>
                <a:cs typeface="+mn-cs"/>
              </a:rPr>
              <a:t>th</a:t>
            </a:r>
            <a:r>
              <a:rPr lang="en-GB" sz="1200" i="0" kern="1200" dirty="0" smtClean="0">
                <a:solidFill>
                  <a:schemeClr val="tx1"/>
                </a:solidFill>
                <a:effectLst/>
                <a:latin typeface="+mn-lt"/>
                <a:ea typeface="+mn-ea"/>
                <a:cs typeface="+mn-cs"/>
              </a:rPr>
              <a:t> October/next week/ on Friday. There will be lots of fun activities for us to do on the day. You will all be given a letter to take home to parents or guardians tonight so you can start thinking about what you will dress up as!</a:t>
            </a:r>
            <a:endParaRPr lang="en-GB" sz="120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1F4FE86-F828-5943-8B79-211F5A0B220A}" type="slidenum">
              <a:rPr lang="en-US" smtClean="0"/>
              <a:t>13</a:t>
            </a:fld>
            <a:endParaRPr lang="en-US"/>
          </a:p>
        </p:txBody>
      </p:sp>
    </p:spTree>
    <p:extLst>
      <p:ext uri="{BB962C8B-B14F-4D97-AF65-F5344CB8AC3E}">
        <p14:creationId xmlns:p14="http://schemas.microsoft.com/office/powerpoint/2010/main" val="11021164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Teacher notes:</a:t>
            </a:r>
            <a:r>
              <a:rPr lang="en-GB" sz="1200" kern="1200" dirty="0" smtClean="0">
                <a:solidFill>
                  <a:schemeClr val="tx1"/>
                </a:solidFill>
                <a:effectLst/>
                <a:latin typeface="+mn-lt"/>
                <a:ea typeface="+mn-ea"/>
                <a:cs typeface="+mn-cs"/>
              </a:rPr>
              <a:t>  </a:t>
            </a:r>
          </a:p>
          <a:p>
            <a:r>
              <a:rPr lang="en-GB" sz="1200" i="0" kern="1200" dirty="0" smtClean="0">
                <a:solidFill>
                  <a:schemeClr val="tx1"/>
                </a:solidFill>
                <a:effectLst/>
                <a:latin typeface="+mn-lt"/>
                <a:ea typeface="+mn-ea"/>
                <a:cs typeface="+mn-cs"/>
              </a:rPr>
              <a:t>On Friday 14</a:t>
            </a:r>
            <a:r>
              <a:rPr lang="en-GB" sz="1200" i="0" kern="1200" baseline="30000" dirty="0" smtClean="0">
                <a:solidFill>
                  <a:schemeClr val="tx1"/>
                </a:solidFill>
                <a:effectLst/>
                <a:latin typeface="+mn-lt"/>
                <a:ea typeface="+mn-ea"/>
                <a:cs typeface="+mn-cs"/>
              </a:rPr>
              <a:t>th</a:t>
            </a:r>
            <a:r>
              <a:rPr lang="en-GB" sz="1200" i="0" kern="1200" dirty="0" smtClean="0">
                <a:solidFill>
                  <a:schemeClr val="tx1"/>
                </a:solidFill>
                <a:effectLst/>
                <a:latin typeface="+mn-lt"/>
                <a:ea typeface="+mn-ea"/>
                <a:cs typeface="+mn-cs"/>
              </a:rPr>
              <a:t> October/ next week/ on Friday we are going to take part in Big Me day. We are all going to have the chance to be Big Me for the day and come to school dressed up as what we want to be when we grow up.</a:t>
            </a:r>
          </a:p>
          <a:p>
            <a:endParaRPr lang="en-US" i="0" dirty="0"/>
          </a:p>
        </p:txBody>
      </p:sp>
      <p:sp>
        <p:nvSpPr>
          <p:cNvPr id="4" name="Slide Number Placeholder 3"/>
          <p:cNvSpPr>
            <a:spLocks noGrp="1"/>
          </p:cNvSpPr>
          <p:nvPr>
            <p:ph type="sldNum" sz="quarter" idx="10"/>
          </p:nvPr>
        </p:nvSpPr>
        <p:spPr/>
        <p:txBody>
          <a:bodyPr/>
          <a:lstStyle/>
          <a:p>
            <a:fld id="{31F4FE86-F828-5943-8B79-211F5A0B220A}" type="slidenum">
              <a:rPr lang="en-US" smtClean="0"/>
              <a:t>2</a:t>
            </a:fld>
            <a:endParaRPr lang="en-US"/>
          </a:p>
        </p:txBody>
      </p:sp>
    </p:spTree>
    <p:extLst>
      <p:ext uri="{BB962C8B-B14F-4D97-AF65-F5344CB8AC3E}">
        <p14:creationId xmlns:p14="http://schemas.microsoft.com/office/powerpoint/2010/main" val="12839433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Teacher notes:</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Lots of schools all over the country will be taking part in Big Me. And we will all be raising money for a charity called ActionAid. ActionAid helps children all over the world like Joshua, </a:t>
            </a:r>
            <a:r>
              <a:rPr lang="en-GB" sz="1200" kern="1200" dirty="0" err="1" smtClean="0">
                <a:solidFill>
                  <a:schemeClr val="tx1"/>
                </a:solidFill>
                <a:effectLst/>
                <a:latin typeface="+mn-lt"/>
                <a:ea typeface="+mn-ea"/>
                <a:cs typeface="+mn-cs"/>
              </a:rPr>
              <a:t>Israa</a:t>
            </a:r>
            <a:r>
              <a:rPr lang="en-GB" sz="1200" kern="1200" dirty="0" smtClean="0">
                <a:solidFill>
                  <a:schemeClr val="tx1"/>
                </a:solidFill>
                <a:effectLst/>
                <a:latin typeface="+mn-lt"/>
                <a:ea typeface="+mn-ea"/>
                <a:cs typeface="+mn-cs"/>
              </a:rPr>
              <a:t>, Pascale and Farness. Let’s do a quick quiz to find out more about ActionAid.</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Q: How many people in the world don’t have enough to eat?</a:t>
            </a:r>
          </a:p>
          <a:p>
            <a:r>
              <a:rPr lang="en-GB" sz="1200" kern="1200" dirty="0" smtClean="0">
                <a:solidFill>
                  <a:schemeClr val="tx1"/>
                </a:solidFill>
                <a:effectLst/>
                <a:latin typeface="+mn-lt"/>
                <a:ea typeface="+mn-ea"/>
                <a:cs typeface="+mn-cs"/>
              </a:rPr>
              <a:t>A: 795 million people, or 1 in 8 (you can demonstrate this by asking 8 children to stand up and demonstrating what 1 in 8 looks like). </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Q. How many children in the world are missing out on school?</a:t>
            </a:r>
          </a:p>
          <a:p>
            <a:r>
              <a:rPr lang="en-GB" sz="1200" kern="1200" dirty="0" smtClean="0">
                <a:solidFill>
                  <a:schemeClr val="tx1"/>
                </a:solidFill>
                <a:effectLst/>
                <a:latin typeface="+mn-lt"/>
                <a:ea typeface="+mn-ea"/>
                <a:cs typeface="+mn-cs"/>
              </a:rPr>
              <a:t>A. 58 million children, or 1 in 10 (you can demonstrate this by asking 10 children to stand up and show what 1 in 10 looks like). </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Q. How does ActionAid help children you don’t have enough food, or don’t go to school?</a:t>
            </a:r>
          </a:p>
          <a:p>
            <a:r>
              <a:rPr lang="en-GB" sz="1200" kern="1200" dirty="0" smtClean="0">
                <a:solidFill>
                  <a:schemeClr val="tx1"/>
                </a:solidFill>
                <a:effectLst/>
                <a:latin typeface="+mn-lt"/>
                <a:ea typeface="+mn-ea"/>
                <a:cs typeface="+mn-cs"/>
              </a:rPr>
              <a:t>A. ActionAid helps children to go to school by making sure schools have enough teachers, desks, pens and pencils. ActionAid makes sure children to have enough to eat by helping their families to learn to grow vegetables, farm animals and catch fish.</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1F4FE86-F828-5943-8B79-211F5A0B220A}" type="slidenum">
              <a:rPr lang="en-US" smtClean="0"/>
              <a:t>3</a:t>
            </a:fld>
            <a:endParaRPr lang="en-US"/>
          </a:p>
        </p:txBody>
      </p:sp>
    </p:spTree>
    <p:extLst>
      <p:ext uri="{BB962C8B-B14F-4D97-AF65-F5344CB8AC3E}">
        <p14:creationId xmlns:p14="http://schemas.microsoft.com/office/powerpoint/2010/main" val="28786022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Teacher notes: </a:t>
            </a:r>
            <a:endParaRPr lang="en-GB" sz="1200" b="1"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Watch</a:t>
            </a:r>
            <a:r>
              <a:rPr lang="en-GB" sz="1200" b="1" kern="1200" baseline="0" dirty="0" smtClean="0">
                <a:solidFill>
                  <a:schemeClr val="tx1"/>
                </a:solidFill>
                <a:effectLst/>
                <a:latin typeface="+mn-lt"/>
                <a:ea typeface="+mn-ea"/>
                <a:cs typeface="+mn-cs"/>
              </a:rPr>
              <a:t> the video here: </a:t>
            </a:r>
            <a:r>
              <a:rPr lang="en-GB" sz="1200" u="sng" kern="1200" dirty="0" smtClean="0">
                <a:solidFill>
                  <a:schemeClr val="tx1"/>
                </a:solidFill>
                <a:effectLst/>
                <a:latin typeface="+mn-lt"/>
                <a:ea typeface="+mn-ea"/>
                <a:cs typeface="+mn-cs"/>
                <a:hlinkClick r:id="rId3"/>
              </a:rPr>
              <a:t>https://youtu.be/iX0zZ6ydzs0</a:t>
            </a:r>
            <a:r>
              <a:rPr lang="en-GB" sz="1200" u="sng" kern="1200" dirty="0" smtClean="0">
                <a:solidFill>
                  <a:schemeClr val="tx1"/>
                </a:solidFill>
                <a:effectLst/>
                <a:latin typeface="+mn-lt"/>
                <a:ea typeface="+mn-ea"/>
                <a:cs typeface="+mn-cs"/>
              </a:rPr>
              <a:t> </a:t>
            </a:r>
            <a:r>
              <a:rPr lang="en-GB" sz="1200" u="none" kern="1200" dirty="0" smtClean="0">
                <a:solidFill>
                  <a:schemeClr val="tx1"/>
                </a:solidFill>
                <a:effectLst/>
                <a:latin typeface="+mn-lt"/>
                <a:ea typeface="+mn-ea"/>
                <a:cs typeface="+mn-cs"/>
              </a:rPr>
              <a:t>or</a:t>
            </a:r>
            <a:r>
              <a:rPr lang="en-GB" sz="1200" u="none" kern="1200" baseline="0" dirty="0" smtClean="0">
                <a:solidFill>
                  <a:schemeClr val="tx1"/>
                </a:solidFill>
                <a:effectLst/>
                <a:latin typeface="+mn-lt"/>
                <a:ea typeface="+mn-ea"/>
                <a:cs typeface="+mn-cs"/>
              </a:rPr>
              <a:t> by clicking on the slide when </a:t>
            </a:r>
            <a:r>
              <a:rPr lang="en-GB" sz="1200" u="none" kern="1200" baseline="0" smtClean="0">
                <a:solidFill>
                  <a:schemeClr val="tx1"/>
                </a:solidFill>
                <a:effectLst/>
                <a:latin typeface="+mn-lt"/>
                <a:ea typeface="+mn-ea"/>
                <a:cs typeface="+mn-cs"/>
              </a:rPr>
              <a:t>the slide </a:t>
            </a:r>
            <a:r>
              <a:rPr lang="en-GB" sz="1200" u="none" kern="1200" baseline="0" dirty="0" smtClean="0">
                <a:solidFill>
                  <a:schemeClr val="tx1"/>
                </a:solidFill>
                <a:effectLst/>
                <a:latin typeface="+mn-lt"/>
                <a:ea typeface="+mn-ea"/>
                <a:cs typeface="+mn-cs"/>
              </a:rPr>
              <a:t>show is playing in full screen. </a:t>
            </a:r>
            <a:endParaRPr lang="en-GB" sz="1200" b="1"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Before video: </a:t>
            </a:r>
          </a:p>
          <a:p>
            <a:r>
              <a:rPr lang="en-GB" sz="1200" i="0" kern="1200" dirty="0" smtClean="0">
                <a:solidFill>
                  <a:schemeClr val="tx1"/>
                </a:solidFill>
                <a:effectLst/>
                <a:latin typeface="+mn-lt"/>
                <a:ea typeface="+mn-ea"/>
                <a:cs typeface="+mn-cs"/>
              </a:rPr>
              <a:t>Let’s meet some of the children that </a:t>
            </a:r>
            <a:r>
              <a:rPr lang="en-GB" sz="1200" i="0" kern="1200" dirty="0" err="1" smtClean="0">
                <a:solidFill>
                  <a:schemeClr val="tx1"/>
                </a:solidFill>
                <a:effectLst/>
                <a:latin typeface="+mn-lt"/>
                <a:ea typeface="+mn-ea"/>
                <a:cs typeface="+mn-cs"/>
              </a:rPr>
              <a:t>ActionAid</a:t>
            </a:r>
            <a:r>
              <a:rPr lang="en-GB" sz="1200" i="0" kern="1200" dirty="0" smtClean="0">
                <a:solidFill>
                  <a:schemeClr val="tx1"/>
                </a:solidFill>
                <a:effectLst/>
                <a:latin typeface="+mn-lt"/>
                <a:ea typeface="+mn-ea"/>
                <a:cs typeface="+mn-cs"/>
              </a:rPr>
              <a:t> works with. I want you to listen carefully and see if you can find out what the girls in this video want to be when they grow up.</a:t>
            </a:r>
          </a:p>
          <a:p>
            <a:r>
              <a:rPr lang="en-GB" sz="1200" b="1" i="0" kern="1200" dirty="0" smtClean="0">
                <a:solidFill>
                  <a:schemeClr val="tx1"/>
                </a:solidFill>
                <a:effectLst/>
                <a:latin typeface="+mn-lt"/>
                <a:ea typeface="+mn-ea"/>
                <a:cs typeface="+mn-cs"/>
              </a:rPr>
              <a:t>After video: </a:t>
            </a:r>
          </a:p>
          <a:p>
            <a:r>
              <a:rPr lang="en-GB" sz="1200" i="0" kern="1200" dirty="0" smtClean="0">
                <a:solidFill>
                  <a:schemeClr val="tx1"/>
                </a:solidFill>
                <a:effectLst/>
                <a:latin typeface="+mn-lt"/>
                <a:ea typeface="+mn-ea"/>
                <a:cs typeface="+mn-cs"/>
              </a:rPr>
              <a:t>Q. What did the girls in Bangladesh want to be when they grow up? </a:t>
            </a:r>
          </a:p>
          <a:p>
            <a:r>
              <a:rPr lang="en-GB" sz="1200" i="0" kern="1200" dirty="0" smtClean="0">
                <a:solidFill>
                  <a:schemeClr val="tx1"/>
                </a:solidFill>
                <a:effectLst/>
                <a:latin typeface="+mn-lt"/>
                <a:ea typeface="+mn-ea"/>
                <a:cs typeface="+mn-cs"/>
              </a:rPr>
              <a:t>A. Pilot, painter, doctor</a:t>
            </a:r>
          </a:p>
          <a:p>
            <a:r>
              <a:rPr lang="en-GB" sz="1200" i="0" kern="1200" dirty="0" smtClean="0">
                <a:solidFill>
                  <a:schemeClr val="tx1"/>
                </a:solidFill>
                <a:effectLst/>
                <a:latin typeface="+mn-lt"/>
                <a:ea typeface="+mn-ea"/>
                <a:cs typeface="+mn-cs"/>
              </a:rPr>
              <a:t>Q. How was </a:t>
            </a:r>
            <a:r>
              <a:rPr lang="en-GB" sz="1200" i="0" kern="1200" dirty="0" err="1" smtClean="0">
                <a:solidFill>
                  <a:schemeClr val="tx1"/>
                </a:solidFill>
                <a:effectLst/>
                <a:latin typeface="+mn-lt"/>
                <a:ea typeface="+mn-ea"/>
                <a:cs typeface="+mn-cs"/>
              </a:rPr>
              <a:t>ActionAid</a:t>
            </a:r>
            <a:r>
              <a:rPr lang="en-GB" sz="1200" i="0" kern="1200" dirty="0" smtClean="0">
                <a:solidFill>
                  <a:schemeClr val="tx1"/>
                </a:solidFill>
                <a:effectLst/>
                <a:latin typeface="+mn-lt"/>
                <a:ea typeface="+mn-ea"/>
                <a:cs typeface="+mn-cs"/>
              </a:rPr>
              <a:t> helping the girls in the video?</a:t>
            </a:r>
          </a:p>
          <a:p>
            <a:r>
              <a:rPr lang="en-GB" sz="1200" i="0" kern="1200" dirty="0" smtClean="0">
                <a:solidFill>
                  <a:schemeClr val="tx1"/>
                </a:solidFill>
                <a:effectLst/>
                <a:latin typeface="+mn-lt"/>
                <a:ea typeface="+mn-ea"/>
                <a:cs typeface="+mn-cs"/>
              </a:rPr>
              <a:t>A. Helping them find somewhere to live and go to school. Helping them to have enough food to eat.</a:t>
            </a:r>
            <a:r>
              <a:rPr lang="en-GB" dirty="0" smtClean="0">
                <a:effectLst/>
              </a:rPr>
              <a:t> </a:t>
            </a:r>
            <a:endParaRPr lang="en-US" dirty="0"/>
          </a:p>
        </p:txBody>
      </p:sp>
      <p:sp>
        <p:nvSpPr>
          <p:cNvPr id="4" name="Slide Number Placeholder 3"/>
          <p:cNvSpPr>
            <a:spLocks noGrp="1"/>
          </p:cNvSpPr>
          <p:nvPr>
            <p:ph type="sldNum" sz="quarter" idx="10"/>
          </p:nvPr>
        </p:nvSpPr>
        <p:spPr/>
        <p:txBody>
          <a:bodyPr/>
          <a:lstStyle/>
          <a:p>
            <a:fld id="{31F4FE86-F828-5943-8B79-211F5A0B220A}" type="slidenum">
              <a:rPr lang="en-US" smtClean="0"/>
              <a:t>4</a:t>
            </a:fld>
            <a:endParaRPr lang="en-US"/>
          </a:p>
        </p:txBody>
      </p:sp>
    </p:spTree>
    <p:extLst>
      <p:ext uri="{BB962C8B-B14F-4D97-AF65-F5344CB8AC3E}">
        <p14:creationId xmlns:p14="http://schemas.microsoft.com/office/powerpoint/2010/main" val="3394421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Teacher notes: </a:t>
            </a:r>
            <a:endParaRPr lang="en-GB" sz="1200" kern="1200" dirty="0" smtClean="0">
              <a:solidFill>
                <a:schemeClr val="tx1"/>
              </a:solidFill>
              <a:effectLst/>
              <a:latin typeface="+mn-lt"/>
              <a:ea typeface="+mn-ea"/>
              <a:cs typeface="+mn-cs"/>
            </a:endParaRPr>
          </a:p>
          <a:p>
            <a:r>
              <a:rPr lang="en-GB" sz="1200" i="0" kern="1200" dirty="0" smtClean="0">
                <a:solidFill>
                  <a:schemeClr val="tx1"/>
                </a:solidFill>
                <a:effectLst/>
                <a:latin typeface="+mn-lt"/>
                <a:ea typeface="+mn-ea"/>
                <a:cs typeface="+mn-cs"/>
              </a:rPr>
              <a:t>On Big Me day we will all bring in a small donation for </a:t>
            </a:r>
            <a:r>
              <a:rPr lang="en-GB" sz="1200" i="0" kern="1200" dirty="0" err="1" smtClean="0">
                <a:solidFill>
                  <a:schemeClr val="tx1"/>
                </a:solidFill>
                <a:effectLst/>
                <a:latin typeface="+mn-lt"/>
                <a:ea typeface="+mn-ea"/>
                <a:cs typeface="+mn-cs"/>
              </a:rPr>
              <a:t>ActionAid</a:t>
            </a:r>
            <a:r>
              <a:rPr lang="en-GB" sz="1200" i="0" kern="1200" dirty="0" smtClean="0">
                <a:solidFill>
                  <a:schemeClr val="tx1"/>
                </a:solidFill>
                <a:effectLst/>
                <a:latin typeface="+mn-lt"/>
                <a:ea typeface="+mn-ea"/>
                <a:cs typeface="+mn-cs"/>
              </a:rPr>
              <a:t>.  Let’s see how our donations will make a difference.</a:t>
            </a:r>
          </a:p>
          <a:p>
            <a:endParaRPr lang="en-GB" sz="1200" i="0" kern="1200" dirty="0" smtClean="0">
              <a:solidFill>
                <a:schemeClr val="tx1"/>
              </a:solidFill>
              <a:effectLst/>
              <a:latin typeface="+mn-lt"/>
              <a:ea typeface="+mn-ea"/>
              <a:cs typeface="+mn-cs"/>
            </a:endParaRPr>
          </a:p>
          <a:p>
            <a:r>
              <a:rPr lang="en-GB" sz="1200" i="0" kern="1200" dirty="0" smtClean="0">
                <a:solidFill>
                  <a:schemeClr val="tx1"/>
                </a:solidFill>
                <a:effectLst/>
                <a:latin typeface="+mn-lt"/>
                <a:ea typeface="+mn-ea"/>
                <a:cs typeface="+mn-cs"/>
              </a:rPr>
              <a:t>If</a:t>
            </a:r>
            <a:r>
              <a:rPr lang="en-GB" sz="1200" i="0" kern="1200" baseline="0" dirty="0" smtClean="0">
                <a:solidFill>
                  <a:schemeClr val="tx1"/>
                </a:solidFill>
                <a:effectLst/>
                <a:latin typeface="+mn-lt"/>
                <a:ea typeface="+mn-ea"/>
                <a:cs typeface="+mn-cs"/>
              </a:rPr>
              <a:t> you bring in £1 on Big Me day you could help a child go to school for two weeks.</a:t>
            </a:r>
            <a:endParaRPr lang="en-GB" sz="1200" i="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1F4FE86-F828-5943-8B79-211F5A0B220A}" type="slidenum">
              <a:rPr lang="en-US" smtClean="0"/>
              <a:t>5</a:t>
            </a:fld>
            <a:endParaRPr lang="en-US"/>
          </a:p>
        </p:txBody>
      </p:sp>
    </p:spTree>
    <p:extLst>
      <p:ext uri="{BB962C8B-B14F-4D97-AF65-F5344CB8AC3E}">
        <p14:creationId xmlns:p14="http://schemas.microsoft.com/office/powerpoint/2010/main" val="23792310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Teacher notes: </a:t>
            </a:r>
          </a:p>
          <a:p>
            <a:r>
              <a:rPr lang="en-GB" sz="1200" b="0" kern="1200" dirty="0" smtClean="0">
                <a:solidFill>
                  <a:schemeClr val="tx1"/>
                </a:solidFill>
                <a:effectLst/>
                <a:latin typeface="+mn-lt"/>
                <a:ea typeface="+mn-ea"/>
                <a:cs typeface="+mn-cs"/>
              </a:rPr>
              <a:t>Lots</a:t>
            </a:r>
            <a:r>
              <a:rPr lang="en-GB" sz="1200" b="0" kern="1200" baseline="0" dirty="0" smtClean="0">
                <a:solidFill>
                  <a:schemeClr val="tx1"/>
                </a:solidFill>
                <a:effectLst/>
                <a:latin typeface="+mn-lt"/>
                <a:ea typeface="+mn-ea"/>
                <a:cs typeface="+mn-cs"/>
              </a:rPr>
              <a:t> of children around the world don’t have anything to play with. Some children have had to leave their homes because of war in their country, and leave all of their things behind. £20 raised from one class on Big Me day could help buy toys for this children, so they can play just like you.</a:t>
            </a:r>
            <a:endParaRPr lang="en-GB" sz="1200" b="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1F4FE86-F828-5943-8B79-211F5A0B220A}" type="slidenum">
              <a:rPr lang="en-US" smtClean="0"/>
              <a:t>6</a:t>
            </a:fld>
            <a:endParaRPr lang="en-US"/>
          </a:p>
        </p:txBody>
      </p:sp>
    </p:spTree>
    <p:extLst>
      <p:ext uri="{BB962C8B-B14F-4D97-AF65-F5344CB8AC3E}">
        <p14:creationId xmlns:p14="http://schemas.microsoft.com/office/powerpoint/2010/main" val="27728692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Teacher notes:</a:t>
            </a:r>
            <a:r>
              <a:rPr lang="en-GB" sz="1200" kern="1200" dirty="0" smtClean="0">
                <a:solidFill>
                  <a:schemeClr val="tx1"/>
                </a:solidFill>
                <a:effectLst/>
                <a:latin typeface="+mn-lt"/>
                <a:ea typeface="+mn-ea"/>
                <a:cs typeface="+mn-cs"/>
              </a:rPr>
              <a:t> </a:t>
            </a:r>
          </a:p>
          <a:p>
            <a:r>
              <a:rPr lang="en-GB" sz="1200" i="0" kern="1200" dirty="0" smtClean="0">
                <a:solidFill>
                  <a:schemeClr val="tx1"/>
                </a:solidFill>
                <a:effectLst/>
                <a:latin typeface="+mn-lt"/>
                <a:ea typeface="+mn-ea"/>
                <a:cs typeface="+mn-cs"/>
              </a:rPr>
              <a:t>And now let’s see how all of our donations added together will help to change lives. If our whole school raises £300 we could support a happy home like the</a:t>
            </a:r>
            <a:r>
              <a:rPr lang="en-GB" sz="1200" i="0" kern="1200" baseline="0" dirty="0" smtClean="0">
                <a:solidFill>
                  <a:schemeClr val="tx1"/>
                </a:solidFill>
                <a:effectLst/>
                <a:latin typeface="+mn-lt"/>
                <a:ea typeface="+mn-ea"/>
                <a:cs typeface="+mn-cs"/>
              </a:rPr>
              <a:t> one we just saw in the video of Sonia.</a:t>
            </a:r>
            <a:endParaRPr lang="en-GB" sz="120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1F4FE86-F828-5943-8B79-211F5A0B220A}" type="slidenum">
              <a:rPr lang="en-US" smtClean="0"/>
              <a:t>7</a:t>
            </a:fld>
            <a:endParaRPr lang="en-US"/>
          </a:p>
        </p:txBody>
      </p:sp>
    </p:spTree>
    <p:extLst>
      <p:ext uri="{BB962C8B-B14F-4D97-AF65-F5344CB8AC3E}">
        <p14:creationId xmlns:p14="http://schemas.microsoft.com/office/powerpoint/2010/main" val="35694896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Teacher notes:</a:t>
            </a:r>
          </a:p>
          <a:p>
            <a:r>
              <a:rPr lang="en-GB" sz="1200" i="0" kern="1200" dirty="0" smtClean="0">
                <a:solidFill>
                  <a:schemeClr val="tx1"/>
                </a:solidFill>
                <a:effectLst/>
                <a:latin typeface="+mn-lt"/>
                <a:ea typeface="+mn-ea"/>
                <a:cs typeface="+mn-cs"/>
              </a:rPr>
              <a:t>Who has heard of the book “The Fearsome Beastie”? Or “Tamara Small and the Monster’s Ball”?. Well, the author of that book, Giles Paley-Phillips, is a supporter of </a:t>
            </a:r>
            <a:r>
              <a:rPr lang="en-GB" sz="1200" i="0" kern="1200" dirty="0" err="1" smtClean="0">
                <a:solidFill>
                  <a:schemeClr val="tx1"/>
                </a:solidFill>
                <a:effectLst/>
                <a:latin typeface="+mn-lt"/>
                <a:ea typeface="+mn-ea"/>
                <a:cs typeface="+mn-cs"/>
              </a:rPr>
              <a:t>ActionAid</a:t>
            </a:r>
            <a:r>
              <a:rPr lang="en-GB" sz="1200" i="0" kern="1200" dirty="0" smtClean="0">
                <a:solidFill>
                  <a:schemeClr val="tx1"/>
                </a:solidFill>
                <a:effectLst/>
                <a:latin typeface="+mn-lt"/>
                <a:ea typeface="+mn-ea"/>
                <a:cs typeface="+mn-cs"/>
              </a:rPr>
              <a:t>. All of the schools who raise money for </a:t>
            </a:r>
            <a:r>
              <a:rPr lang="en-GB" sz="1200" i="0" kern="1200" dirty="0" err="1" smtClean="0">
                <a:solidFill>
                  <a:schemeClr val="tx1"/>
                </a:solidFill>
                <a:effectLst/>
                <a:latin typeface="+mn-lt"/>
                <a:ea typeface="+mn-ea"/>
                <a:cs typeface="+mn-cs"/>
              </a:rPr>
              <a:t>ActionAid</a:t>
            </a:r>
            <a:r>
              <a:rPr lang="en-GB" sz="1200" i="0" kern="1200" dirty="0" smtClean="0">
                <a:solidFill>
                  <a:schemeClr val="tx1"/>
                </a:solidFill>
                <a:effectLst/>
                <a:latin typeface="+mn-lt"/>
                <a:ea typeface="+mn-ea"/>
                <a:cs typeface="+mn-cs"/>
              </a:rPr>
              <a:t> on their Big Me day will be entered into a prize draw and the winner will win a visit from Giles. He will read his brand new book and he will talk about what he wanted to be when he was younger, and how he became an author!</a:t>
            </a:r>
          </a:p>
          <a:p>
            <a:r>
              <a:rPr lang="en-GB" sz="1200" i="0" kern="1200" dirty="0" smtClean="0">
                <a:solidFill>
                  <a:schemeClr val="tx1"/>
                </a:solidFill>
                <a:effectLst/>
                <a:latin typeface="+mn-lt"/>
                <a:ea typeface="+mn-ea"/>
                <a:cs typeface="+mn-cs"/>
              </a:rPr>
              <a:t> </a:t>
            </a:r>
          </a:p>
          <a:p>
            <a:r>
              <a:rPr lang="en-GB" sz="1200" i="0" kern="1200" dirty="0" smtClean="0">
                <a:solidFill>
                  <a:schemeClr val="tx1"/>
                </a:solidFill>
                <a:effectLst/>
                <a:latin typeface="+mn-lt"/>
                <a:ea typeface="+mn-ea"/>
                <a:cs typeface="+mn-cs"/>
              </a:rPr>
              <a:t>Giles says: *</a:t>
            </a:r>
            <a:r>
              <a:rPr lang="en-GB" sz="1200" b="1" i="0" kern="1200" dirty="0" smtClean="0">
                <a:solidFill>
                  <a:schemeClr val="tx1"/>
                </a:solidFill>
                <a:effectLst/>
                <a:latin typeface="+mn-lt"/>
                <a:ea typeface="+mn-ea"/>
                <a:cs typeface="+mn-cs"/>
              </a:rPr>
              <a:t>Read quote from slide</a:t>
            </a:r>
            <a:r>
              <a:rPr lang="en-GB" sz="1200" i="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1F4FE86-F828-5943-8B79-211F5A0B220A}" type="slidenum">
              <a:rPr lang="en-US" smtClean="0"/>
              <a:t>8</a:t>
            </a:fld>
            <a:endParaRPr lang="en-US"/>
          </a:p>
        </p:txBody>
      </p:sp>
    </p:spTree>
    <p:extLst>
      <p:ext uri="{BB962C8B-B14F-4D97-AF65-F5344CB8AC3E}">
        <p14:creationId xmlns:p14="http://schemas.microsoft.com/office/powerpoint/2010/main" val="22200925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Teacher notes</a:t>
            </a:r>
            <a:r>
              <a:rPr lang="en-GB" sz="1200" b="1" kern="1200" baseline="0" dirty="0" smtClean="0">
                <a:solidFill>
                  <a:schemeClr val="tx1"/>
                </a:solidFill>
                <a:effectLst/>
                <a:latin typeface="+mn-lt"/>
                <a:ea typeface="+mn-ea"/>
                <a:cs typeface="+mn-cs"/>
              </a:rPr>
              <a:t> (Optional slide – only use if you are planning to do other things on your Big me day to raise money)</a:t>
            </a:r>
            <a:endParaRPr lang="en-GB" sz="1200" kern="1200" dirty="0" smtClean="0">
              <a:solidFill>
                <a:schemeClr val="tx1"/>
              </a:solidFill>
              <a:effectLst/>
              <a:latin typeface="+mn-lt"/>
              <a:ea typeface="+mn-ea"/>
              <a:cs typeface="+mn-cs"/>
            </a:endParaRPr>
          </a:p>
          <a:p>
            <a:r>
              <a:rPr lang="en-GB" sz="1200" i="0" kern="1200" dirty="0" smtClean="0">
                <a:solidFill>
                  <a:schemeClr val="tx1"/>
                </a:solidFill>
                <a:effectLst/>
                <a:latin typeface="+mn-lt"/>
                <a:ea typeface="+mn-ea"/>
                <a:cs typeface="+mn-cs"/>
              </a:rPr>
              <a:t>There are lots of things we could do to raise money for ActionAid. Who has an idea about what they could do? Who thinks they could organise a bake sale on Big Me day?</a:t>
            </a:r>
          </a:p>
          <a:p>
            <a:endParaRPr lang="en-GB" sz="1200" i="0" kern="1200" dirty="0" smtClean="0">
              <a:solidFill>
                <a:schemeClr val="tx1"/>
              </a:solidFill>
              <a:effectLst/>
              <a:latin typeface="+mn-lt"/>
              <a:ea typeface="+mn-ea"/>
              <a:cs typeface="+mn-cs"/>
            </a:endParaRPr>
          </a:p>
          <a:p>
            <a:endParaRPr lang="en-GB" sz="120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1F4FE86-F828-5943-8B79-211F5A0B220A}" type="slidenum">
              <a:rPr lang="en-US" smtClean="0"/>
              <a:t>9</a:t>
            </a:fld>
            <a:endParaRPr lang="en-US"/>
          </a:p>
        </p:txBody>
      </p:sp>
    </p:spTree>
    <p:extLst>
      <p:ext uri="{BB962C8B-B14F-4D97-AF65-F5344CB8AC3E}">
        <p14:creationId xmlns:p14="http://schemas.microsoft.com/office/powerpoint/2010/main" val="36191920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1EF986FB-98C0-4D40-97E3-16205AA98CAC}" type="datetimeFigureOut">
              <a:rPr lang="en-US" smtClean="0"/>
              <a:t>8/31/2016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A52031-79F1-F647-B866-C07C28DE4CED}" type="slidenum">
              <a:rPr lang="en-US" smtClean="0"/>
              <a:t>‹#›</a:t>
            </a:fld>
            <a:endParaRPr lang="en-US"/>
          </a:p>
        </p:txBody>
      </p:sp>
    </p:spTree>
    <p:extLst>
      <p:ext uri="{BB962C8B-B14F-4D97-AF65-F5344CB8AC3E}">
        <p14:creationId xmlns:p14="http://schemas.microsoft.com/office/powerpoint/2010/main" val="4829019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1EF986FB-98C0-4D40-97E3-16205AA98CAC}" type="datetimeFigureOut">
              <a:rPr lang="en-US" smtClean="0"/>
              <a:t>8/31/2016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A52031-79F1-F647-B866-C07C28DE4CED}" type="slidenum">
              <a:rPr lang="en-US" smtClean="0"/>
              <a:t>‹#›</a:t>
            </a:fld>
            <a:endParaRPr lang="en-US"/>
          </a:p>
        </p:txBody>
      </p:sp>
    </p:spTree>
    <p:extLst>
      <p:ext uri="{BB962C8B-B14F-4D97-AF65-F5344CB8AC3E}">
        <p14:creationId xmlns:p14="http://schemas.microsoft.com/office/powerpoint/2010/main" val="41010167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1EF986FB-98C0-4D40-97E3-16205AA98CAC}" type="datetimeFigureOut">
              <a:rPr lang="en-US" smtClean="0"/>
              <a:t>8/31/2016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A52031-79F1-F647-B866-C07C28DE4CED}" type="slidenum">
              <a:rPr lang="en-US" smtClean="0"/>
              <a:t>‹#›</a:t>
            </a:fld>
            <a:endParaRPr lang="en-US"/>
          </a:p>
        </p:txBody>
      </p:sp>
    </p:spTree>
    <p:extLst>
      <p:ext uri="{BB962C8B-B14F-4D97-AF65-F5344CB8AC3E}">
        <p14:creationId xmlns:p14="http://schemas.microsoft.com/office/powerpoint/2010/main" val="27235106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1EF986FB-98C0-4D40-97E3-16205AA98CAC}" type="datetimeFigureOut">
              <a:rPr lang="en-US" smtClean="0"/>
              <a:t>8/31/2016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A52031-79F1-F647-B866-C07C28DE4CED}" type="slidenum">
              <a:rPr lang="en-US" smtClean="0"/>
              <a:t>‹#›</a:t>
            </a:fld>
            <a:endParaRPr lang="en-US"/>
          </a:p>
        </p:txBody>
      </p:sp>
    </p:spTree>
    <p:extLst>
      <p:ext uri="{BB962C8B-B14F-4D97-AF65-F5344CB8AC3E}">
        <p14:creationId xmlns:p14="http://schemas.microsoft.com/office/powerpoint/2010/main" val="29229393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1EF986FB-98C0-4D40-97E3-16205AA98CAC}" type="datetimeFigureOut">
              <a:rPr lang="en-US" smtClean="0"/>
              <a:t>8/31/2016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A52031-79F1-F647-B866-C07C28DE4CED}" type="slidenum">
              <a:rPr lang="en-US" smtClean="0"/>
              <a:t>‹#›</a:t>
            </a:fld>
            <a:endParaRPr lang="en-US"/>
          </a:p>
        </p:txBody>
      </p:sp>
    </p:spTree>
    <p:extLst>
      <p:ext uri="{BB962C8B-B14F-4D97-AF65-F5344CB8AC3E}">
        <p14:creationId xmlns:p14="http://schemas.microsoft.com/office/powerpoint/2010/main" val="763759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1EF986FB-98C0-4D40-97E3-16205AA98CAC}" type="datetimeFigureOut">
              <a:rPr lang="en-US" smtClean="0"/>
              <a:t>8/31/2016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A52031-79F1-F647-B866-C07C28DE4CED}" type="slidenum">
              <a:rPr lang="en-US" smtClean="0"/>
              <a:t>‹#›</a:t>
            </a:fld>
            <a:endParaRPr lang="en-US"/>
          </a:p>
        </p:txBody>
      </p:sp>
    </p:spTree>
    <p:extLst>
      <p:ext uri="{BB962C8B-B14F-4D97-AF65-F5344CB8AC3E}">
        <p14:creationId xmlns:p14="http://schemas.microsoft.com/office/powerpoint/2010/main" val="2412291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1EF986FB-98C0-4D40-97E3-16205AA98CAC}" type="datetimeFigureOut">
              <a:rPr lang="en-US" smtClean="0"/>
              <a:t>8/31/2016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3A52031-79F1-F647-B866-C07C28DE4CED}" type="slidenum">
              <a:rPr lang="en-US" smtClean="0"/>
              <a:t>‹#›</a:t>
            </a:fld>
            <a:endParaRPr lang="en-US"/>
          </a:p>
        </p:txBody>
      </p:sp>
    </p:spTree>
    <p:extLst>
      <p:ext uri="{BB962C8B-B14F-4D97-AF65-F5344CB8AC3E}">
        <p14:creationId xmlns:p14="http://schemas.microsoft.com/office/powerpoint/2010/main" val="598978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1EF986FB-98C0-4D40-97E3-16205AA98CAC}" type="datetimeFigureOut">
              <a:rPr lang="en-US" smtClean="0"/>
              <a:t>8/31/2016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A52031-79F1-F647-B866-C07C28DE4CED}" type="slidenum">
              <a:rPr lang="en-US" smtClean="0"/>
              <a:t>‹#›</a:t>
            </a:fld>
            <a:endParaRPr lang="en-US"/>
          </a:p>
        </p:txBody>
      </p:sp>
    </p:spTree>
    <p:extLst>
      <p:ext uri="{BB962C8B-B14F-4D97-AF65-F5344CB8AC3E}">
        <p14:creationId xmlns:p14="http://schemas.microsoft.com/office/powerpoint/2010/main" val="39905774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F986FB-98C0-4D40-97E3-16205AA98CAC}" type="datetimeFigureOut">
              <a:rPr lang="en-US" smtClean="0"/>
              <a:t>8/31/2016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A52031-79F1-F647-B866-C07C28DE4CED}" type="slidenum">
              <a:rPr lang="en-US" smtClean="0"/>
              <a:t>‹#›</a:t>
            </a:fld>
            <a:endParaRPr lang="en-US"/>
          </a:p>
        </p:txBody>
      </p:sp>
    </p:spTree>
    <p:extLst>
      <p:ext uri="{BB962C8B-B14F-4D97-AF65-F5344CB8AC3E}">
        <p14:creationId xmlns:p14="http://schemas.microsoft.com/office/powerpoint/2010/main" val="41833985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1EF986FB-98C0-4D40-97E3-16205AA98CAC}" type="datetimeFigureOut">
              <a:rPr lang="en-US" smtClean="0"/>
              <a:t>8/31/2016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A52031-79F1-F647-B866-C07C28DE4CED}" type="slidenum">
              <a:rPr lang="en-US" smtClean="0"/>
              <a:t>‹#›</a:t>
            </a:fld>
            <a:endParaRPr lang="en-US"/>
          </a:p>
        </p:txBody>
      </p:sp>
    </p:spTree>
    <p:extLst>
      <p:ext uri="{BB962C8B-B14F-4D97-AF65-F5344CB8AC3E}">
        <p14:creationId xmlns:p14="http://schemas.microsoft.com/office/powerpoint/2010/main" val="21222019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1EF986FB-98C0-4D40-97E3-16205AA98CAC}" type="datetimeFigureOut">
              <a:rPr lang="en-US" smtClean="0"/>
              <a:t>8/31/2016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A52031-79F1-F647-B866-C07C28DE4CED}" type="slidenum">
              <a:rPr lang="en-US" smtClean="0"/>
              <a:t>‹#›</a:t>
            </a:fld>
            <a:endParaRPr lang="en-US"/>
          </a:p>
        </p:txBody>
      </p:sp>
    </p:spTree>
    <p:extLst>
      <p:ext uri="{BB962C8B-B14F-4D97-AF65-F5344CB8AC3E}">
        <p14:creationId xmlns:p14="http://schemas.microsoft.com/office/powerpoint/2010/main" val="33756812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F986FB-98C0-4D40-97E3-16205AA98CAC}" type="datetimeFigureOut">
              <a:rPr lang="en-US" smtClean="0"/>
              <a:t>8/31/2016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A52031-79F1-F647-B866-C07C28DE4CED}" type="slidenum">
              <a:rPr lang="en-US" smtClean="0"/>
              <a:t>‹#›</a:t>
            </a:fld>
            <a:endParaRPr lang="en-US"/>
          </a:p>
        </p:txBody>
      </p:sp>
    </p:spTree>
    <p:extLst>
      <p:ext uri="{BB962C8B-B14F-4D97-AF65-F5344CB8AC3E}">
        <p14:creationId xmlns:p14="http://schemas.microsoft.com/office/powerpoint/2010/main" val="2627054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youtu.be/iX0zZ6ydzs0"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descr="P560-ACT-Big-Me-Assembly-ppt_V7-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2004726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 name="Picture 4" descr="P560-ACT-Big-Me-Assembly-ppt_V7-1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623316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 name="Picture 4" descr="P560-ACT-Big-Me-Assembly-ppt_V7-1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120986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P560-ACT-Big-Me-Assembly-ppt_V7-1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609687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P560-ACT-Big-Me-Assembly-ppt_V7-1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402308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P560-ACT-Big-Me-Assembly-ppt_V7-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7278159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 name="Picture 4" descr="P560-ACT-Big-Me-Assembly-ppt_V7-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1534243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P560-ACT-Big-Me-Assembly-ppt_V7-4.jpg">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0739302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 name="Picture 4" descr="P560-ACT-Big-Me-Assembly-ppt_V7-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5783216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 name="Picture 4" descr="P560-ACT-Big-Me-Assembly-ppt_V7-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0974237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 name="Picture 4" descr="P560-ACT-Big-Me-Assembly-ppt_V7-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5084482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5" name="Picture 4" descr="P560-ACT-Big-Me-Assembly-ppt_V7-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0636116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 name="Picture 4" descr="P560-ACT-Big-Me-Assembly-ppt_V7-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1065821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293065B9917094A9E3E6A12352E77EB" ma:contentTypeVersion="4" ma:contentTypeDescription="Create a new document." ma:contentTypeScope="" ma:versionID="00c27879ccc961444b999b82ef87a34a">
  <xsd:schema xmlns:xsd="http://www.w3.org/2001/XMLSchema" xmlns:xs="http://www.w3.org/2001/XMLSchema" xmlns:p="http://schemas.microsoft.com/office/2006/metadata/properties" xmlns:ns2="5a8faf9c-e1c0-406a-a844-15ed587ecebc" targetNamespace="http://schemas.microsoft.com/office/2006/metadata/properties" ma:root="true" ma:fieldsID="5deb1d75f0cd38b807565e704ed0228f" ns2:_="">
    <xsd:import namespace="5a8faf9c-e1c0-406a-a844-15ed587ecebc"/>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a8faf9c-e1c0-406a-a844-15ed587ecebc"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_dlc_DocId xmlns="5a8faf9c-e1c0-406a-a844-15ed587ecebc">U2M2XKAV3TQE-26-18984</_dlc_DocId>
    <_dlc_DocIdUrl xmlns="5a8faf9c-e1c0-406a-a844-15ed587ecebc">
      <Url>https://hive.actionaid.org/aa2/UK/AAUK_Events_and_Community/_layouts/DocIdRedir.aspx?ID=U2M2XKAV3TQE-26-18984</Url>
      <Description>U2M2XKAV3TQE-26-18984</Description>
    </_dlc_DocIdUrl>
  </documentManagement>
</p:properties>
</file>

<file path=customXml/itemProps1.xml><?xml version="1.0" encoding="utf-8"?>
<ds:datastoreItem xmlns:ds="http://schemas.openxmlformats.org/officeDocument/2006/customXml" ds:itemID="{1C71D4A5-20D1-4FB6-B41D-63771FB5B6B5}"/>
</file>

<file path=customXml/itemProps2.xml><?xml version="1.0" encoding="utf-8"?>
<ds:datastoreItem xmlns:ds="http://schemas.openxmlformats.org/officeDocument/2006/customXml" ds:itemID="{71056C95-7411-416E-BF2A-BEC24D8A26DE}"/>
</file>

<file path=customXml/itemProps3.xml><?xml version="1.0" encoding="utf-8"?>
<ds:datastoreItem xmlns:ds="http://schemas.openxmlformats.org/officeDocument/2006/customXml" ds:itemID="{4F0159C7-8F39-4856-9EA8-A3670C427023}"/>
</file>

<file path=customXml/itemProps4.xml><?xml version="1.0" encoding="utf-8"?>
<ds:datastoreItem xmlns:ds="http://schemas.openxmlformats.org/officeDocument/2006/customXml" ds:itemID="{9CFE48DB-0739-4A46-8A57-20F3D20E60EE}"/>
</file>

<file path=docProps/app.xml><?xml version="1.0" encoding="utf-8"?>
<Properties xmlns="http://schemas.openxmlformats.org/officeDocument/2006/extended-properties" xmlns:vt="http://schemas.openxmlformats.org/officeDocument/2006/docPropsVTypes">
  <TotalTime>49</TotalTime>
  <Words>748</Words>
  <Application>Microsoft Office PowerPoint</Application>
  <PresentationFormat>On-screen Show (4:3)</PresentationFormat>
  <Paragraphs>60</Paragraphs>
  <Slides>13</Slides>
  <Notes>13</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Narrative Design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Corin Martin</dc:creator>
  <cp:lastModifiedBy>Katie Cox</cp:lastModifiedBy>
  <cp:revision>12</cp:revision>
  <dcterms:created xsi:type="dcterms:W3CDTF">2016-08-08T12:40:26Z</dcterms:created>
  <dcterms:modified xsi:type="dcterms:W3CDTF">2016-08-31T11:25:59Z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0x010100A293065B9917094A9E3E6A12352E77EB</vt:lpwstr>
  </property>
  <property fmtid="{D5CDD505-2E9C-101B-9397-08002B2CF9AE}" pid="3" name="_dlc_DocIdItemGuid">
    <vt:lpwstr>87deea23-dd3d-47a3-adef-cbf63abdd0fe</vt:lpwstr>
  </property>
</Properties>
</file>