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61" r:id="rId6"/>
    <p:sldId id="305" r:id="rId7"/>
    <p:sldId id="306" r:id="rId8"/>
    <p:sldId id="263" r:id="rId9"/>
    <p:sldId id="264" r:id="rId10"/>
    <p:sldId id="293" r:id="rId11"/>
    <p:sldId id="298" r:id="rId12"/>
    <p:sldId id="300" r:id="rId13"/>
    <p:sldId id="267" r:id="rId14"/>
    <p:sldId id="294" r:id="rId15"/>
    <p:sldId id="297" r:id="rId16"/>
    <p:sldId id="302" r:id="rId17"/>
    <p:sldId id="308" r:id="rId18"/>
    <p:sldId id="303" r:id="rId19"/>
    <p:sldId id="304" r:id="rId20"/>
    <p:sldId id="307" r:id="rId21"/>
    <p:sldId id="290" r:id="rId22"/>
    <p:sldId id="276" r:id="rId23"/>
    <p:sldId id="286" r:id="rId24"/>
    <p:sldId id="278" r:id="rId25"/>
    <p:sldId id="279" r:id="rId26"/>
    <p:sldId id="281" r:id="rId27"/>
    <p:sldId id="287" r:id="rId28"/>
    <p:sldId id="288" r:id="rId29"/>
    <p:sldId id="296" r:id="rId30"/>
    <p:sldId id="26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99CCFF"/>
    <a:srgbClr val="FFFFCC"/>
    <a:srgbClr val="FFCCFF"/>
    <a:srgbClr val="CCFFCC"/>
    <a:srgbClr val="FFCCCC"/>
    <a:srgbClr val="FFCC99"/>
    <a:srgbClr val="FF99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C92E1-A3AE-E29E-863D-78FC7853BE5F}" v="158" dt="2023-03-25T20:32:12.812"/>
    <p1510:client id="{5B8991BC-BDF5-8F44-9FFB-78D395D52F12}" v="1040" dt="2023-03-25T20:54:56.537"/>
    <p1510:client id="{B4575E5F-D77E-4345-8649-58DA00BB7B8A}" v="10" dt="2023-03-23T21:35:08.519"/>
    <p1510:client id="{FFD31797-EF9A-959C-7046-DE3B5885FB27}" v="12" dt="2023-03-24T11:12:57.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6477" autoAdjust="0"/>
  </p:normalViewPr>
  <p:slideViewPr>
    <p:cSldViewPr>
      <p:cViewPr varScale="1">
        <p:scale>
          <a:sx n="58" d="100"/>
          <a:sy n="58" d="100"/>
        </p:scale>
        <p:origin x="1268" y="36"/>
      </p:cViewPr>
      <p:guideLst>
        <p:guide orient="horz" pos="2160"/>
        <p:guide pos="2880"/>
      </p:guideLst>
    </p:cSldViewPr>
  </p:slideViewPr>
  <p:outlineViewPr>
    <p:cViewPr>
      <p:scale>
        <a:sx n="33" d="100"/>
        <a:sy n="33" d="100"/>
      </p:scale>
      <p:origin x="22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F45B5-E621-48FE-A208-9038928778E9}" type="datetimeFigureOut">
              <a:rPr lang="en-GB" smtClean="0"/>
              <a:t>26/03/2023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B42B3-CD3D-4410-BB07-AD47E2D2B23D}" type="slidenum">
              <a:rPr lang="en-GB" smtClean="0"/>
              <a:t>‹#›</a:t>
            </a:fld>
            <a:endParaRPr lang="en-GB"/>
          </a:p>
        </p:txBody>
      </p:sp>
    </p:spTree>
    <p:extLst>
      <p:ext uri="{BB962C8B-B14F-4D97-AF65-F5344CB8AC3E}">
        <p14:creationId xmlns:p14="http://schemas.microsoft.com/office/powerpoint/2010/main" val="153482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BB42B3-CD3D-4410-BB07-AD47E2D2B23D}" type="slidenum">
              <a:rPr lang="en-GB" smtClean="0"/>
              <a:t>11</a:t>
            </a:fld>
            <a:endParaRPr lang="en-GB"/>
          </a:p>
        </p:txBody>
      </p:sp>
    </p:spTree>
    <p:extLst>
      <p:ext uri="{BB962C8B-B14F-4D97-AF65-F5344CB8AC3E}">
        <p14:creationId xmlns:p14="http://schemas.microsoft.com/office/powerpoint/2010/main" val="369091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 This is a tool that helps them spell any word. It means children do not have to </a:t>
            </a:r>
            <a:r>
              <a:rPr lang="en-US" baseline="0" dirty="0" err="1"/>
              <a:t>memorise</a:t>
            </a:r>
            <a:r>
              <a:rPr lang="en-US" baseline="0" dirty="0"/>
              <a:t> lots of words before they can try writing.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Demonstrate how to use Fred Fingers</a:t>
            </a:r>
            <a:r>
              <a:rPr lang="en-US" i="1" baseline="0" dirty="0"/>
              <a:t> with a simple word like cat. Ask parents to hold up three fingers and show how the children say cat and pinch the sounds and write them down.</a:t>
            </a:r>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244580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https://www.youtube.com/watch?v=IPJ_ZEBh1Bk</a:t>
            </a:r>
          </a:p>
        </p:txBody>
      </p:sp>
      <p:sp>
        <p:nvSpPr>
          <p:cNvPr id="4" name="Slide Number Placeholder 3"/>
          <p:cNvSpPr>
            <a:spLocks noGrp="1"/>
          </p:cNvSpPr>
          <p:nvPr>
            <p:ph type="sldNum" sz="quarter" idx="10"/>
          </p:nvPr>
        </p:nvSpPr>
        <p:spPr/>
        <p:txBody>
          <a:bodyPr/>
          <a:lstStyle/>
          <a:p>
            <a:fld id="{64BB42B3-CD3D-4410-BB07-AD47E2D2B23D}" type="slidenum">
              <a:rPr lang="en-GB" smtClean="0"/>
              <a:t>16</a:t>
            </a:fld>
            <a:endParaRPr lang="en-GB"/>
          </a:p>
        </p:txBody>
      </p:sp>
    </p:spTree>
    <p:extLst>
      <p:ext uri="{BB962C8B-B14F-4D97-AF65-F5344CB8AC3E}">
        <p14:creationId xmlns:p14="http://schemas.microsoft.com/office/powerpoint/2010/main" val="186594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https://www.youtube.com/watch?v=IPJ_ZEBh1Bk&amp;ab_channel=DepartmentforEducation</a:t>
            </a:r>
          </a:p>
        </p:txBody>
      </p:sp>
      <p:sp>
        <p:nvSpPr>
          <p:cNvPr id="4" name="Slide Number Placeholder 3"/>
          <p:cNvSpPr>
            <a:spLocks noGrp="1"/>
          </p:cNvSpPr>
          <p:nvPr>
            <p:ph type="sldNum" sz="quarter" idx="5"/>
          </p:nvPr>
        </p:nvSpPr>
        <p:spPr/>
        <p:txBody>
          <a:bodyPr/>
          <a:lstStyle/>
          <a:p>
            <a:fld id="{64BB42B3-CD3D-4410-BB07-AD47E2D2B23D}" type="slidenum">
              <a:rPr lang="en-GB" smtClean="0"/>
              <a:t>17</a:t>
            </a:fld>
            <a:endParaRPr lang="en-GB"/>
          </a:p>
        </p:txBody>
      </p:sp>
    </p:spTree>
    <p:extLst>
      <p:ext uri="{BB962C8B-B14F-4D97-AF65-F5344CB8AC3E}">
        <p14:creationId xmlns:p14="http://schemas.microsoft.com/office/powerpoint/2010/main" val="347393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http://www.ruthmiskin.com/en/resources/parent-tutorial-storybook-activities-green-and-red-words/</a:t>
            </a:r>
          </a:p>
        </p:txBody>
      </p:sp>
      <p:sp>
        <p:nvSpPr>
          <p:cNvPr id="4" name="Slide Number Placeholder 3"/>
          <p:cNvSpPr>
            <a:spLocks noGrp="1"/>
          </p:cNvSpPr>
          <p:nvPr>
            <p:ph type="sldNum" sz="quarter" idx="10"/>
          </p:nvPr>
        </p:nvSpPr>
        <p:spPr/>
        <p:txBody>
          <a:bodyPr/>
          <a:lstStyle/>
          <a:p>
            <a:fld id="{64BB42B3-CD3D-4410-BB07-AD47E2D2B23D}" type="slidenum">
              <a:rPr lang="en-GB" smtClean="0"/>
              <a:t>21</a:t>
            </a:fld>
            <a:endParaRPr lang="en-GB"/>
          </a:p>
        </p:txBody>
      </p:sp>
    </p:spTree>
    <p:extLst>
      <p:ext uri="{BB962C8B-B14F-4D97-AF65-F5344CB8AC3E}">
        <p14:creationId xmlns:p14="http://schemas.microsoft.com/office/powerpoint/2010/main" val="96591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https://www.youtube.com/watch?v=6QVfbYvPaAM</a:t>
            </a:r>
          </a:p>
        </p:txBody>
      </p:sp>
      <p:sp>
        <p:nvSpPr>
          <p:cNvPr id="4" name="Slide Number Placeholder 3"/>
          <p:cNvSpPr>
            <a:spLocks noGrp="1"/>
          </p:cNvSpPr>
          <p:nvPr>
            <p:ph type="sldNum" sz="quarter" idx="10"/>
          </p:nvPr>
        </p:nvSpPr>
        <p:spPr/>
        <p:txBody>
          <a:bodyPr/>
          <a:lstStyle/>
          <a:p>
            <a:fld id="{64BB42B3-CD3D-4410-BB07-AD47E2D2B23D}" type="slidenum">
              <a:rPr lang="en-GB" smtClean="0"/>
              <a:t>23</a:t>
            </a:fld>
            <a:endParaRPr lang="en-GB"/>
          </a:p>
        </p:txBody>
      </p:sp>
    </p:spTree>
    <p:extLst>
      <p:ext uri="{BB962C8B-B14F-4D97-AF65-F5344CB8AC3E}">
        <p14:creationId xmlns:p14="http://schemas.microsoft.com/office/powerpoint/2010/main" val="259423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stories with your child as often as you can</a:t>
            </a:r>
            <a:r>
              <a:rPr lang="en-GB" baseline="0" dirty="0"/>
              <a:t> – this will make the biggest difference to their language development.</a:t>
            </a:r>
            <a:endParaRPr lang="en-GB" dirty="0"/>
          </a:p>
          <a:p>
            <a:r>
              <a:rPr lang="en-GB" dirty="0"/>
              <a:t>Read their favourite stories many times, children love hearing the same story again and again. Encourage your child to join in with the story.</a:t>
            </a:r>
          </a:p>
          <a:p>
            <a:r>
              <a:rPr lang="en-GB" dirty="0"/>
              <a:t>Let them tell you the story using the pictures.</a:t>
            </a:r>
          </a:p>
          <a:p>
            <a:endParaRPr lang="en-GB" i="1"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We will run workshops on storytelling and send books home for you to share. </a:t>
            </a:r>
            <a:r>
              <a:rPr lang="en-GB" i="1" dirty="0"/>
              <a:t>Add any details here</a:t>
            </a:r>
            <a:r>
              <a:rPr lang="en-GB" i="1" baseline="0" dirty="0"/>
              <a:t> as appropriate e.g. when the first workshop will take place or whether you are running story sessions that are open to parents.</a:t>
            </a:r>
            <a:endParaRPr lang="en-GB" i="1" dirty="0"/>
          </a:p>
          <a:p>
            <a:endParaRPr lang="en-GB" i="1" dirty="0"/>
          </a:p>
        </p:txBody>
      </p:sp>
      <p:sp>
        <p:nvSpPr>
          <p:cNvPr id="4" name="Slide Number Placeholder 3"/>
          <p:cNvSpPr>
            <a:spLocks noGrp="1"/>
          </p:cNvSpPr>
          <p:nvPr>
            <p:ph type="sldNum" sz="quarter" idx="10"/>
          </p:nvPr>
        </p:nvSpPr>
        <p:spPr/>
        <p:txBody>
          <a:bodyPr/>
          <a:lstStyle/>
          <a:p>
            <a:fld id="{AC167F53-BA33-7E40-958D-01A6607E9B7A}" type="slidenum">
              <a:rPr lang="en-US" smtClean="0"/>
              <a:t>26</a:t>
            </a:fld>
            <a:endParaRPr lang="en-US"/>
          </a:p>
        </p:txBody>
      </p:sp>
    </p:spTree>
    <p:extLst>
      <p:ext uri="{BB962C8B-B14F-4D97-AF65-F5344CB8AC3E}">
        <p14:creationId xmlns:p14="http://schemas.microsoft.com/office/powerpoint/2010/main" val="365663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069CA0-C707-4A7D-A4D5-847C206AA324}" type="datetimeFigureOut">
              <a:rPr lang="en-GB" smtClean="0"/>
              <a:t>26/03/2023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87684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69CA0-C707-4A7D-A4D5-847C206AA324}" type="datetimeFigureOut">
              <a:rPr lang="en-GB" smtClean="0"/>
              <a:t>26/03/2023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174400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69CA0-C707-4A7D-A4D5-847C206AA324}" type="datetimeFigureOut">
              <a:rPr lang="en-GB" smtClean="0"/>
              <a:t>26/03/2023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68425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69CA0-C707-4A7D-A4D5-847C206AA324}" type="datetimeFigureOut">
              <a:rPr lang="en-GB" smtClean="0"/>
              <a:t>26/03/2023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137605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69CA0-C707-4A7D-A4D5-847C206AA324}" type="datetimeFigureOut">
              <a:rPr lang="en-GB" smtClean="0"/>
              <a:t>26/03/2023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35909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069CA0-C707-4A7D-A4D5-847C206AA324}" type="datetimeFigureOut">
              <a:rPr lang="en-GB" smtClean="0"/>
              <a:t>26/03/2023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03799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069CA0-C707-4A7D-A4D5-847C206AA324}" type="datetimeFigureOut">
              <a:rPr lang="en-GB" smtClean="0"/>
              <a:t>26/03/2023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128196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069CA0-C707-4A7D-A4D5-847C206AA324}" type="datetimeFigureOut">
              <a:rPr lang="en-GB" smtClean="0"/>
              <a:t>26/03/2023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193482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69CA0-C707-4A7D-A4D5-847C206AA324}" type="datetimeFigureOut">
              <a:rPr lang="en-GB" smtClean="0"/>
              <a:t>26/03/2023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51404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069CA0-C707-4A7D-A4D5-847C206AA324}" type="datetimeFigureOut">
              <a:rPr lang="en-GB" smtClean="0"/>
              <a:t>26/03/2023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36590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069CA0-C707-4A7D-A4D5-847C206AA324}" type="datetimeFigureOut">
              <a:rPr lang="en-GB" smtClean="0"/>
              <a:t>26/03/2023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311818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69CA0-C707-4A7D-A4D5-847C206AA324}" type="datetimeFigureOut">
              <a:rPr lang="en-GB" smtClean="0"/>
              <a:t>26/03/2023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D90C6-50D5-4271-BCAB-DDA6282BC202}" type="slidenum">
              <a:rPr lang="en-GB" smtClean="0"/>
              <a:t>‹#›</a:t>
            </a:fld>
            <a:endParaRPr lang="en-GB"/>
          </a:p>
        </p:txBody>
      </p:sp>
    </p:spTree>
    <p:extLst>
      <p:ext uri="{BB962C8B-B14F-4D97-AF65-F5344CB8AC3E}">
        <p14:creationId xmlns:p14="http://schemas.microsoft.com/office/powerpoint/2010/main" val="304954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uk/imgres?imgurl=http://www.hillcroft.surrey.sch.uk/_files/images/2012/91D4627C0F340A55A217FCEB41C4109A.png&amp;imgrefurl=http://www.hillcroft.surrey.sch.uk/page/?pid=19&amp;h=200&amp;w=400&amp;tbnid=uFQGVTRKRdHOmM:&amp;zoom=1&amp;q=RWI%20phonics&amp;docid=3niT8zSha3ATWM&amp;ei=vCtZU6W5K4a47AaD1oG4Dg&amp;tbm=isch&amp;ved=0CHkQMygYMBg&amp;iact=rc&amp;uact=3&amp;dur=620&amp;page=1&amp;start=0&amp;ndsp=4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uk/url?sa=i&amp;rct=j&amp;q=RWI+set+2+green+words&amp;source=images&amp;cd=&amp;cad=rja&amp;uact=8&amp;docid=pXAYf-GW5ci4UM&amp;tbnid=dwEsp0K4TfZV6M:&amp;ved=0CAUQjRw&amp;url=http://www.amazon.co.uk/tag/read%20write%20ink%20phonics/products&amp;ei=mDpZU4ThHuyV7AaB14DIBA&amp;bvm=bv.65397613,d.ZGU&amp;psig=AFQjCNFm2rvx5xapEmKZnnv1f4wxGwH_DQ&amp;ust=1398443002559302"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google.co.uk/url?sa=i&amp;rct=j&amp;q=RWI+red+words&amp;source=images&amp;cd=&amp;cad=rja&amp;uact=8&amp;docid=JLgdXLpKOT27kM&amp;tbnid=FXzDnmDMMd6G8M:&amp;ved=0CAUQjRw&amp;url=http://www.focusonphonics.co.uk/acatalog/Read_Write_Inc._Phonics__Resources.html&amp;ei=QjtZU_aPB8yI7AalwYCoBQ&amp;bvm=bv.65397613,d.ZGU&amp;psig=AFQjCNE6RJtDyyHFcAPJ2rvekeMjmC3gaQ&amp;ust=139844318165101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IPJ_ZEBh1Bk?feature=oembed" TargetMode="External"/><Relationship Id="rId5" Type="http://schemas.openxmlformats.org/officeDocument/2006/relationships/hyperlink" Target="https://www.youtube.com/watch?v=IPJ_ZEBh1Bk&amp;ab_channel=DepartmentforEducation"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ogle.co.uk/url?sa=i&amp;rct=j&amp;q=RWI+set+3+sounds&amp;source=images&amp;cd=&amp;cad=rja&amp;uact=8&amp;docid=Qs4v73QCAl0afM&amp;tbnid=yOtlpFK0v4ZBfM:&amp;ved=0CAUQjRw&amp;url=http://www.heswall-primary.wirral.sch.uk/userfiles/Your-Pages/Read_Write_Inc.asp&amp;ei=4zdZU5mPDM-u7AbO1YG4DA&amp;bvm=bv.65397613,d.ZGU&amp;psig=AFQjCNHcXRBDujh5mRzQjpH8RKz_nK3yRw&amp;ust=139844224465748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google.co.uk/url?sa=i&amp;rct=j&amp;q=RWI+set+2+sounds&amp;source=images&amp;cd=&amp;cad=rja&amp;uact=8&amp;docid=Qs4v73QCAl0afM&amp;tbnid=eH6LQx3LxIUrcM:&amp;ved=0CAUQjRw&amp;url=http://www.heswall-primary.wirral.sch.uk/userfiles/Your-Pages/Read_Write_Inc.asp&amp;ei=WjZZU5GxELCS7Aa1x4DIAw&amp;bvm=bv.65397613,d.ZGU&amp;psig=AFQjCNHW6nI-y647s1xM4pgny_gh5jCWcw&amp;ust=1398441700127298"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google.co.uk/url?sa=i&amp;rct=j&amp;q=RWI+set+3+sounds&amp;source=images&amp;cd=&amp;cad=rja&amp;uact=8&amp;docid=ZCqgtcIy-Ej_5M&amp;tbnid=BtYdKxxzIccnSM:&amp;ved=0CAUQjRw&amp;url=http://www.heswall-primary.wirral.sch.uk/userfiles/Your-Pages/Read_Write_Inc.asp&amp;ei=jThZU4uCO_LA7Aa4qIHIDg&amp;bvm=bv.65397613,d.ZGU&amp;psig=AFQjCNHcXRBDujh5mRzQjpH8RKz_nK3yRw&amp;ust=139844224465748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www.google.co.uk/url?sa=i&amp;rct=j&amp;q=RWI+set+2+sounds&amp;source=images&amp;cd=&amp;cad=rja&amp;uact=8&amp;docid=pFedvCxZf5NrIM&amp;tbnid=kyANx5ReUKFbGM:&amp;ved=0CAUQjRw&amp;url=http://www.amazon.co.uk/tag/rwi%20speed%20sounds%20set%202/products&amp;ei=eTZZU-2TDK-u7Ab724GwCQ&amp;bvm=bv.65397613,d.ZGU&amp;psig=AFQjCNHW6nI-y647s1xM4pgny_gh5jCWcw&amp;ust=1398441700127298"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BqhXUW_v-1s" TargetMode="External"/><Relationship Id="rId2" Type="http://schemas.openxmlformats.org/officeDocument/2006/relationships/slideLayout" Target="../slideLayouts/slideLayout2.xml"/><Relationship Id="rId1" Type="http://schemas.openxmlformats.org/officeDocument/2006/relationships/video" Target="https://www.youtube.com/embed/BqhXUW_v-1s?feature=oembed"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342997"/>
            <a:ext cx="5976664" cy="1470025"/>
          </a:xfrm>
          <a:solidFill>
            <a:srgbClr val="FFFFCC"/>
          </a:solidFill>
        </p:spPr>
        <p:txBody>
          <a:bodyPr/>
          <a:lstStyle/>
          <a:p>
            <a:r>
              <a:rPr lang="en-GB" dirty="0"/>
              <a:t>Read Write </a:t>
            </a:r>
            <a:r>
              <a:rPr lang="en-GB" dirty="0" err="1"/>
              <a:t>Inc</a:t>
            </a:r>
            <a:r>
              <a:rPr lang="en-GB" dirty="0"/>
              <a:t> Phonics</a:t>
            </a:r>
            <a:br>
              <a:rPr lang="en-GB" dirty="0"/>
            </a:br>
            <a:r>
              <a:rPr lang="en-GB" dirty="0"/>
              <a:t>Parent Workshop</a:t>
            </a:r>
          </a:p>
        </p:txBody>
      </p:sp>
      <p:sp>
        <p:nvSpPr>
          <p:cNvPr id="3" name="Subtitle 2"/>
          <p:cNvSpPr>
            <a:spLocks noGrp="1"/>
          </p:cNvSpPr>
          <p:nvPr>
            <p:ph type="subTitle" idx="1"/>
          </p:nvPr>
        </p:nvSpPr>
        <p:spPr>
          <a:xfrm>
            <a:off x="1371600" y="1988840"/>
            <a:ext cx="7232848" cy="4176464"/>
          </a:xfrm>
        </p:spPr>
        <p:txBody>
          <a:bodyPr vert="horz" lIns="91440" tIns="45720" rIns="91440" bIns="45720" rtlCol="0" anchor="t">
            <a:normAutofit fontScale="85000" lnSpcReduction="10000"/>
          </a:bodyPr>
          <a:lstStyle/>
          <a:p>
            <a:r>
              <a:rPr lang="en-GB" dirty="0"/>
              <a:t>Aims:</a:t>
            </a:r>
          </a:p>
          <a:p>
            <a:pPr marL="514350" indent="-514350" algn="l">
              <a:buFont typeface="+mj-lt"/>
              <a:buAutoNum type="arabicPeriod"/>
            </a:pPr>
            <a:r>
              <a:rPr lang="en-GB" dirty="0"/>
              <a:t>To provide an overview of the Read Write Inc. phonics programme.</a:t>
            </a:r>
          </a:p>
          <a:p>
            <a:pPr marL="514350" indent="-514350" algn="l">
              <a:buFont typeface="+mj-lt"/>
              <a:buAutoNum type="arabicPeriod"/>
            </a:pPr>
            <a:r>
              <a:rPr lang="en-GB" dirty="0"/>
              <a:t>To introduce the key sounds that children are currently being taught.</a:t>
            </a:r>
            <a:endParaRPr lang="en-GB" dirty="0">
              <a:cs typeface="Calibri"/>
            </a:endParaRPr>
          </a:p>
          <a:p>
            <a:pPr marL="514350" indent="-514350" algn="l">
              <a:buAutoNum type="arabicPeriod"/>
            </a:pPr>
            <a:r>
              <a:rPr lang="en-GB" dirty="0">
                <a:cs typeface="Calibri"/>
              </a:rPr>
              <a:t>Share phonics screening check materials.</a:t>
            </a:r>
            <a:endParaRPr lang="en-GB" dirty="0"/>
          </a:p>
          <a:p>
            <a:pPr marL="514350" indent="-514350" algn="l">
              <a:buAutoNum type="arabicPeriod"/>
            </a:pPr>
            <a:r>
              <a:rPr lang="en-GB" dirty="0">
                <a:cs typeface="Calibri"/>
              </a:rPr>
              <a:t>Explain how children are tested.</a:t>
            </a:r>
            <a:endParaRPr lang="en-GB" dirty="0"/>
          </a:p>
          <a:p>
            <a:pPr marL="514350" indent="-514350" algn="l">
              <a:buAutoNum type="arabicPeriod"/>
            </a:pPr>
            <a:r>
              <a:rPr lang="en-GB" dirty="0">
                <a:cs typeface="Calibri"/>
              </a:rPr>
              <a:t>Consider how parents can support at home.</a:t>
            </a:r>
            <a:endParaRPr lang="en-GB" dirty="0"/>
          </a:p>
          <a:p>
            <a:pPr marL="514350" indent="-514350" algn="l">
              <a:buFont typeface="+mj-lt"/>
              <a:buAutoNum type="arabicPeriod"/>
            </a:pPr>
            <a:r>
              <a:rPr lang="en-GB" dirty="0"/>
              <a:t>Answer any questions.</a:t>
            </a:r>
          </a:p>
          <a:p>
            <a:pPr marL="514350" indent="-514350" algn="l">
              <a:buFont typeface="+mj-lt"/>
              <a:buAutoNum type="arabicPeriod"/>
            </a:pPr>
            <a:endParaRPr lang="en-GB" dirty="0"/>
          </a:p>
          <a:p>
            <a:pPr marL="514350" indent="-514350" algn="l">
              <a:buFont typeface="+mj-lt"/>
              <a:buAutoNum type="arabicPeriod"/>
            </a:pPr>
            <a:endParaRPr lang="en-GB" dirty="0"/>
          </a:p>
        </p:txBody>
      </p:sp>
      <p:pic>
        <p:nvPicPr>
          <p:cNvPr id="5" name="Picture 4" descr="http://t2.gstatic.com/images?q=tbn:ANd9GcRpZ87V31q4ipO0KQ5dNCyk8MY8VSWya7mk-vLOrpv4Do76RYk_:www.hillcroft.surrey.sch.uk/_files/images/2012/91D4627C0F340A55A217FCEB41C4109A.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4624"/>
            <a:ext cx="1835696" cy="1033386"/>
          </a:xfrm>
          <a:prstGeom prst="rect">
            <a:avLst/>
          </a:prstGeom>
          <a:noFill/>
          <a:ln>
            <a:noFill/>
          </a:ln>
        </p:spPr>
      </p:pic>
      <p:pic>
        <p:nvPicPr>
          <p:cNvPr id="6" name="Picture 5" descr="http://t2.gstatic.com/images?q=tbn:ANd9GcRpZ87V31q4ipO0KQ5dNCyk8MY8VSWya7mk-vLOrpv4Do76RYk_:www.hillcroft.surrey.sch.uk/_files/images/2012/91D4627C0F340A55A217FCEB41C4109A.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7608" y="197024"/>
            <a:ext cx="1880096" cy="1033386"/>
          </a:xfrm>
          <a:prstGeom prst="rect">
            <a:avLst/>
          </a:prstGeom>
          <a:noFill/>
          <a:ln>
            <a:noFill/>
          </a:ln>
        </p:spPr>
      </p:pic>
    </p:spTree>
    <p:extLst>
      <p:ext uri="{BB962C8B-B14F-4D97-AF65-F5344CB8AC3E}">
        <p14:creationId xmlns:p14="http://schemas.microsoft.com/office/powerpoint/2010/main" val="260257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96950"/>
          </a:xfrm>
          <a:solidFill>
            <a:srgbClr val="CCFFCC"/>
          </a:solidFill>
        </p:spPr>
        <p:txBody>
          <a:bodyPr/>
          <a:lstStyle/>
          <a:p>
            <a:r>
              <a:rPr lang="en-GB" dirty="0"/>
              <a:t>Blending/Green Cards/Red Cards</a:t>
            </a:r>
          </a:p>
        </p:txBody>
      </p:sp>
      <p:sp>
        <p:nvSpPr>
          <p:cNvPr id="3" name="Content Placeholder 2"/>
          <p:cNvSpPr>
            <a:spLocks noGrp="1"/>
          </p:cNvSpPr>
          <p:nvPr>
            <p:ph idx="1"/>
          </p:nvPr>
        </p:nvSpPr>
        <p:spPr>
          <a:xfrm>
            <a:off x="385192" y="1052736"/>
            <a:ext cx="8229600" cy="5073427"/>
          </a:xfrm>
        </p:spPr>
        <p:txBody>
          <a:bodyPr>
            <a:normAutofit fontScale="92500" lnSpcReduction="10000"/>
          </a:bodyPr>
          <a:lstStyle/>
          <a:p>
            <a:r>
              <a:rPr lang="en-GB" dirty="0"/>
              <a:t>As the children are taught to</a:t>
            </a:r>
            <a:r>
              <a:rPr lang="en-GB" b="1" u="sng" dirty="0"/>
              <a:t> blend </a:t>
            </a:r>
            <a:r>
              <a:rPr lang="en-GB" dirty="0"/>
              <a:t>they are presented with words to read. These are called ‘</a:t>
            </a:r>
            <a:r>
              <a:rPr lang="en-GB" b="1" u="sng" dirty="0"/>
              <a:t>Green Words</a:t>
            </a:r>
            <a:r>
              <a:rPr lang="en-GB" u="sng" dirty="0"/>
              <a:t>’, </a:t>
            </a:r>
            <a:r>
              <a:rPr lang="en-GB" dirty="0"/>
              <a:t>(words that they are able to use phonics to help them read). They have </a:t>
            </a:r>
            <a:r>
              <a:rPr lang="en-GB" b="1" u="sng" dirty="0"/>
              <a:t>sound buttons</a:t>
            </a:r>
            <a:r>
              <a:rPr lang="en-GB" dirty="0"/>
              <a:t> (dots) to help </a:t>
            </a:r>
          </a:p>
          <a:p>
            <a:pPr marL="0" indent="0">
              <a:buNone/>
            </a:pPr>
            <a:r>
              <a:rPr lang="en-GB" dirty="0"/>
              <a:t>    cue them in.</a:t>
            </a:r>
          </a:p>
          <a:p>
            <a:endParaRPr lang="en-GB" dirty="0"/>
          </a:p>
          <a:p>
            <a:r>
              <a:rPr lang="en-GB" dirty="0"/>
              <a:t>Words that are tricky and that they cannot ‘Fred Talk’ are taught on                                                     red cards and are called                                                           ‘Red Words’.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descr="http://ecx.images-amazon.com/images/I/41iBnIg8iSL._SL1064_.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852936"/>
            <a:ext cx="2843808" cy="936104"/>
          </a:xfrm>
          <a:prstGeom prst="rect">
            <a:avLst/>
          </a:prstGeom>
          <a:noFill/>
          <a:ln>
            <a:noFill/>
          </a:ln>
        </p:spPr>
      </p:pic>
      <p:pic>
        <p:nvPicPr>
          <p:cNvPr id="5" name="Picture 4" descr="http://t3.gstatic.com/images?q=tbn:ANd9GcRNLGjk219BESk5ZPvxT17EogjoqpL5pqgP-6PxIH9sJ-KHLXt3:www.focusonphonics.co.uk/acatalog/rcard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952728" y="4797152"/>
            <a:ext cx="3744416" cy="1779781"/>
          </a:xfrm>
          <a:prstGeom prst="rect">
            <a:avLst/>
          </a:prstGeom>
          <a:noFill/>
          <a:ln>
            <a:noFill/>
          </a:ln>
        </p:spPr>
      </p:pic>
      <p:cxnSp>
        <p:nvCxnSpPr>
          <p:cNvPr id="7" name="Straight Arrow Connector 6"/>
          <p:cNvCxnSpPr/>
          <p:nvPr/>
        </p:nvCxnSpPr>
        <p:spPr>
          <a:xfrm>
            <a:off x="2555776" y="3068960"/>
            <a:ext cx="324036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a:solidFill>
            <a:srgbClr val="CCFFCC"/>
          </a:solidFill>
        </p:spPr>
        <p:txBody>
          <a:bodyPr>
            <a:normAutofit/>
          </a:bodyPr>
          <a:lstStyle/>
          <a:p>
            <a:r>
              <a:rPr lang="en-GB" dirty="0"/>
              <a:t>Blending</a:t>
            </a:r>
          </a:p>
        </p:txBody>
      </p:sp>
      <p:sp>
        <p:nvSpPr>
          <p:cNvPr id="3" name="Content Placeholder 2"/>
          <p:cNvSpPr>
            <a:spLocks noGrp="1"/>
          </p:cNvSpPr>
          <p:nvPr>
            <p:ph idx="1"/>
          </p:nvPr>
        </p:nvSpPr>
        <p:spPr/>
        <p:txBody>
          <a:bodyPr/>
          <a:lstStyle/>
          <a:p>
            <a:r>
              <a:rPr lang="en-GB" dirty="0"/>
              <a:t>Practise making words using the cards.</a:t>
            </a:r>
          </a:p>
          <a:p>
            <a:endParaRPr lang="en-GB" dirty="0"/>
          </a:p>
          <a:p>
            <a:endParaRPr lang="en-GB" dirty="0"/>
          </a:p>
          <a:p>
            <a:endParaRPr lang="en-GB" dirty="0"/>
          </a:p>
        </p:txBody>
      </p:sp>
      <p:pic>
        <p:nvPicPr>
          <p:cNvPr id="4" name="Picture 3"/>
          <p:cNvPicPr>
            <a:picLocks noChangeAspect="1"/>
          </p:cNvPicPr>
          <p:nvPr/>
        </p:nvPicPr>
        <p:blipFill>
          <a:blip r:embed="rId3"/>
          <a:stretch>
            <a:fillRect/>
          </a:stretch>
        </p:blipFill>
        <p:spPr>
          <a:xfrm>
            <a:off x="2147887" y="3068960"/>
            <a:ext cx="4848225" cy="2857500"/>
          </a:xfrm>
          <a:prstGeom prst="rect">
            <a:avLst/>
          </a:prstGeom>
        </p:spPr>
      </p:pic>
    </p:spTree>
    <p:extLst>
      <p:ext uri="{BB962C8B-B14F-4D97-AF65-F5344CB8AC3E}">
        <p14:creationId xmlns:p14="http://schemas.microsoft.com/office/powerpoint/2010/main" val="200985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639175" cy="864096"/>
          </a:xfrm>
        </p:spPr>
        <p:txBody>
          <a:bodyPr/>
          <a:lstStyle/>
          <a:p>
            <a:r>
              <a:rPr lang="en-US" dirty="0"/>
              <a:t>Fred Fingers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78545" r="-78545"/>
          <a:stretch>
            <a:fillRect/>
          </a:stretch>
        </p:blipFill>
        <p:spPr>
          <a:xfrm>
            <a:off x="-252536" y="1628800"/>
            <a:ext cx="5482952" cy="4209331"/>
          </a:xfrm>
        </p:spPr>
      </p:pic>
      <p:sp>
        <p:nvSpPr>
          <p:cNvPr id="3" name="TextBox 2"/>
          <p:cNvSpPr txBox="1"/>
          <p:nvPr/>
        </p:nvSpPr>
        <p:spPr>
          <a:xfrm>
            <a:off x="4788024" y="1628800"/>
            <a:ext cx="3744416" cy="3785652"/>
          </a:xfrm>
          <a:prstGeom prst="rect">
            <a:avLst/>
          </a:prstGeom>
          <a:noFill/>
        </p:spPr>
        <p:txBody>
          <a:bodyPr wrap="square" rtlCol="0">
            <a:spAutoFit/>
          </a:bodyPr>
          <a:lstStyle/>
          <a:p>
            <a:r>
              <a:rPr lang="en-GB" sz="2400" dirty="0"/>
              <a:t>We teach the children to spell out words using their fingers to help them.  They put out fingers for the number of sounds they can hear not the number of letters in a word. </a:t>
            </a:r>
          </a:p>
          <a:p>
            <a:endParaRPr lang="en-GB" sz="2400" dirty="0"/>
          </a:p>
          <a:p>
            <a:r>
              <a:rPr lang="en-GB" sz="2400" dirty="0"/>
              <a:t>We refer to this as ‘Fred Fingers’.</a:t>
            </a:r>
          </a:p>
        </p:txBody>
      </p:sp>
    </p:spTree>
    <p:extLst>
      <p:ext uri="{BB962C8B-B14F-4D97-AF65-F5344CB8AC3E}">
        <p14:creationId xmlns:p14="http://schemas.microsoft.com/office/powerpoint/2010/main" val="81954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r>
              <a:rPr lang="en-GB" dirty="0"/>
              <a:t>Year 1 Phonics test</a:t>
            </a:r>
          </a:p>
        </p:txBody>
      </p:sp>
      <p:sp>
        <p:nvSpPr>
          <p:cNvPr id="3" name="Content Placeholder 2"/>
          <p:cNvSpPr>
            <a:spLocks noGrp="1"/>
          </p:cNvSpPr>
          <p:nvPr>
            <p:ph idx="1"/>
          </p:nvPr>
        </p:nvSpPr>
        <p:spPr/>
        <p:txBody>
          <a:bodyPr vert="horz" lIns="91440" tIns="45720" rIns="91440" bIns="45720" rtlCol="0" anchor="t">
            <a:normAutofit/>
          </a:bodyPr>
          <a:lstStyle/>
          <a:p>
            <a:r>
              <a:rPr lang="en-GB" dirty="0"/>
              <a:t>Occurs in June – will be held the week of the 12th</a:t>
            </a:r>
          </a:p>
          <a:p>
            <a:r>
              <a:rPr lang="en-GB" dirty="0"/>
              <a:t>All children are tested by their teacher</a:t>
            </a:r>
          </a:p>
          <a:p>
            <a:r>
              <a:rPr lang="en-GB" dirty="0"/>
              <a:t>32 is usually the pass mark</a:t>
            </a:r>
          </a:p>
          <a:p>
            <a:r>
              <a:rPr lang="en-GB" dirty="0"/>
              <a:t>Includes real and nonsense words</a:t>
            </a:r>
          </a:p>
          <a:p>
            <a:r>
              <a:rPr lang="en-GB" dirty="0"/>
              <a:t>Only tests children’s ability to read words in isolation</a:t>
            </a:r>
          </a:p>
          <a:p>
            <a:pPr marL="0" indent="0">
              <a:buNone/>
            </a:pPr>
            <a:endParaRPr lang="en-GB" dirty="0">
              <a:cs typeface="Calibri"/>
            </a:endParaRPr>
          </a:p>
        </p:txBody>
      </p:sp>
    </p:spTree>
    <p:extLst>
      <p:ext uri="{BB962C8B-B14F-4D97-AF65-F5344CB8AC3E}">
        <p14:creationId xmlns:p14="http://schemas.microsoft.com/office/powerpoint/2010/main" val="109187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2B61-30B8-4DC0-CD4A-9374B9E7C78B}"/>
              </a:ext>
            </a:extLst>
          </p:cNvPr>
          <p:cNvSpPr>
            <a:spLocks noGrp="1"/>
          </p:cNvSpPr>
          <p:nvPr>
            <p:ph type="title"/>
          </p:nvPr>
        </p:nvSpPr>
        <p:spPr/>
        <p:txBody>
          <a:bodyPr/>
          <a:lstStyle/>
          <a:p>
            <a:r>
              <a:rPr lang="en-US" dirty="0">
                <a:cs typeface="Calibri"/>
              </a:rPr>
              <a:t>Access Arrangements</a:t>
            </a:r>
            <a:endParaRPr lang="en-US" dirty="0"/>
          </a:p>
        </p:txBody>
      </p:sp>
      <p:sp>
        <p:nvSpPr>
          <p:cNvPr id="3" name="Content Placeholder 2">
            <a:extLst>
              <a:ext uri="{FF2B5EF4-FFF2-40B4-BE49-F238E27FC236}">
                <a16:creationId xmlns:a16="http://schemas.microsoft.com/office/drawing/2014/main" id="{1BF319C4-E00C-B6BE-793E-E3F04CF87AD4}"/>
              </a:ext>
            </a:extLst>
          </p:cNvPr>
          <p:cNvSpPr>
            <a:spLocks noGrp="1"/>
          </p:cNvSpPr>
          <p:nvPr>
            <p:ph idx="1"/>
          </p:nvPr>
        </p:nvSpPr>
        <p:spPr/>
        <p:txBody>
          <a:bodyPr vert="horz" lIns="91440" tIns="45720" rIns="91440" bIns="45720" rtlCol="0" anchor="t">
            <a:normAutofit lnSpcReduction="10000"/>
          </a:bodyPr>
          <a:lstStyle/>
          <a:p>
            <a:r>
              <a:rPr lang="en-US" dirty="0">
                <a:cs typeface="Calibri"/>
              </a:rPr>
              <a:t>The teacher will ensure that the children's mental health is high.</a:t>
            </a:r>
          </a:p>
          <a:p>
            <a:r>
              <a:rPr lang="en-US" dirty="0">
                <a:cs typeface="Calibri"/>
              </a:rPr>
              <a:t>If a child finds it hard to sustain concentration or needs a break then it will be given.  The test has to be completed on the same day that it is started.</a:t>
            </a:r>
          </a:p>
          <a:p>
            <a:r>
              <a:rPr lang="en-US" dirty="0">
                <a:cs typeface="Calibri"/>
              </a:rPr>
              <a:t>Children may be permitted to draw sound buttons under words if this supports their understanding</a:t>
            </a:r>
          </a:p>
          <a:p>
            <a:endParaRPr lang="en-US" dirty="0">
              <a:cs typeface="Calibri"/>
            </a:endParaRPr>
          </a:p>
        </p:txBody>
      </p:sp>
    </p:spTree>
    <p:extLst>
      <p:ext uri="{BB962C8B-B14F-4D97-AF65-F5344CB8AC3E}">
        <p14:creationId xmlns:p14="http://schemas.microsoft.com/office/powerpoint/2010/main" val="243741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0"/>
            <a:ext cx="4739001" cy="6858000"/>
          </a:xfrm>
          <a:prstGeom prst="rect">
            <a:avLst/>
          </a:prstGeom>
        </p:spPr>
      </p:pic>
      <p:sp>
        <p:nvSpPr>
          <p:cNvPr id="5" name="TextBox 4"/>
          <p:cNvSpPr txBox="1"/>
          <p:nvPr/>
        </p:nvSpPr>
        <p:spPr>
          <a:xfrm>
            <a:off x="5508104" y="980728"/>
            <a:ext cx="3096344" cy="4431983"/>
          </a:xfrm>
          <a:prstGeom prst="rect">
            <a:avLst/>
          </a:prstGeom>
          <a:noFill/>
        </p:spPr>
        <p:txBody>
          <a:bodyPr wrap="square" lIns="91440" tIns="45720" rIns="91440" bIns="45720" rtlCol="0" anchor="t">
            <a:spAutoFit/>
          </a:bodyPr>
          <a:lstStyle/>
          <a:p>
            <a:r>
              <a:rPr lang="en-GB" sz="3200" dirty="0"/>
              <a:t>Nonsense words/Alien words</a:t>
            </a:r>
          </a:p>
          <a:p>
            <a:endParaRPr lang="en-GB" dirty="0"/>
          </a:p>
          <a:p>
            <a:r>
              <a:rPr lang="en-GB" sz="2400" dirty="0"/>
              <a:t>Deliberately included to check children’s ability to use phonic skills.</a:t>
            </a:r>
          </a:p>
          <a:p>
            <a:endParaRPr lang="en-GB" sz="2400" dirty="0">
              <a:cs typeface="Calibri"/>
            </a:endParaRPr>
          </a:p>
          <a:p>
            <a:r>
              <a:rPr lang="en-GB" sz="2400" dirty="0">
                <a:cs typeface="Calibri"/>
              </a:rPr>
              <a:t>Half the test consists of nonsense words</a:t>
            </a:r>
          </a:p>
        </p:txBody>
      </p:sp>
    </p:spTree>
    <p:extLst>
      <p:ext uri="{BB962C8B-B14F-4D97-AF65-F5344CB8AC3E}">
        <p14:creationId xmlns:p14="http://schemas.microsoft.com/office/powerpoint/2010/main" val="329178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104" y="1484784"/>
            <a:ext cx="3187441" cy="4525963"/>
          </a:xfrm>
        </p:spPr>
        <p:txBody>
          <a:bodyPr>
            <a:normAutofit fontScale="85000" lnSpcReduction="10000"/>
          </a:bodyPr>
          <a:lstStyle/>
          <a:p>
            <a:pPr marL="0" indent="0">
              <a:buNone/>
            </a:pPr>
            <a:r>
              <a:rPr lang="en-GB" sz="3600" dirty="0"/>
              <a:t>Real words</a:t>
            </a:r>
          </a:p>
          <a:p>
            <a:pPr marL="0" indent="0">
              <a:buNone/>
            </a:pPr>
            <a:endParaRPr lang="en-GB" dirty="0"/>
          </a:p>
          <a:p>
            <a:pPr marL="0" indent="0">
              <a:buNone/>
            </a:pPr>
            <a:r>
              <a:rPr lang="en-GB" dirty="0"/>
              <a:t>These can contain any combination of phoneme sounds taught.</a:t>
            </a:r>
          </a:p>
          <a:p>
            <a:pPr marL="0" indent="0">
              <a:buNone/>
            </a:pPr>
            <a:endParaRPr lang="en-GB" dirty="0"/>
          </a:p>
          <a:p>
            <a:pPr marL="0" indent="0">
              <a:buNone/>
            </a:pPr>
            <a:r>
              <a:rPr lang="en-GB" dirty="0"/>
              <a:t>Children must blend sounds accurately to be awarded a mark.</a:t>
            </a:r>
          </a:p>
        </p:txBody>
      </p:sp>
      <p:pic>
        <p:nvPicPr>
          <p:cNvPr id="4" name="Picture 3"/>
          <p:cNvPicPr>
            <a:picLocks noChangeAspect="1"/>
          </p:cNvPicPr>
          <p:nvPr/>
        </p:nvPicPr>
        <p:blipFill>
          <a:blip r:embed="rId3"/>
          <a:stretch>
            <a:fillRect/>
          </a:stretch>
        </p:blipFill>
        <p:spPr>
          <a:xfrm>
            <a:off x="454384" y="116632"/>
            <a:ext cx="4558409" cy="6641976"/>
          </a:xfrm>
          <a:prstGeom prst="rect">
            <a:avLst/>
          </a:prstGeom>
        </p:spPr>
      </p:pic>
    </p:spTree>
    <p:extLst>
      <p:ext uri="{BB962C8B-B14F-4D97-AF65-F5344CB8AC3E}">
        <p14:creationId xmlns:p14="http://schemas.microsoft.com/office/powerpoint/2010/main" val="145074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11C7-EA67-636B-1C06-72C9285BB489}"/>
              </a:ext>
            </a:extLst>
          </p:cNvPr>
          <p:cNvSpPr>
            <a:spLocks noGrp="1"/>
          </p:cNvSpPr>
          <p:nvPr>
            <p:ph type="title"/>
          </p:nvPr>
        </p:nvSpPr>
        <p:spPr/>
        <p:txBody>
          <a:bodyPr/>
          <a:lstStyle/>
          <a:p>
            <a:r>
              <a:rPr lang="en-US" dirty="0"/>
              <a:t>Training video</a:t>
            </a:r>
            <a:endParaRPr lang="en-GB" dirty="0"/>
          </a:p>
        </p:txBody>
      </p:sp>
      <p:pic>
        <p:nvPicPr>
          <p:cNvPr id="4" name="Online Media 3" title="Year 1 phonics screening check training video">
            <a:hlinkClick r:id="" action="ppaction://media"/>
            <a:extLst>
              <a:ext uri="{FF2B5EF4-FFF2-40B4-BE49-F238E27FC236}">
                <a16:creationId xmlns:a16="http://schemas.microsoft.com/office/drawing/2014/main" id="{E2EC1710-D038-FB2C-7AFB-30F032293059}"/>
              </a:ext>
            </a:extLst>
          </p:cNvPr>
          <p:cNvPicPr>
            <a:picLocks noGrp="1" noRot="1" noChangeAspect="1"/>
          </p:cNvPicPr>
          <p:nvPr>
            <p:ph idx="1"/>
            <a:videoFile r:link="rId1"/>
          </p:nvPr>
        </p:nvPicPr>
        <p:blipFill>
          <a:blip r:embed="rId4"/>
          <a:stretch>
            <a:fillRect/>
          </a:stretch>
        </p:blipFill>
        <p:spPr>
          <a:xfrm>
            <a:off x="566738" y="1988840"/>
            <a:ext cx="8010525" cy="4137323"/>
          </a:xfrm>
          <a:prstGeom prst="rect">
            <a:avLst/>
          </a:prstGeom>
        </p:spPr>
      </p:pic>
      <p:sp>
        <p:nvSpPr>
          <p:cNvPr id="5" name="TextBox 4">
            <a:extLst>
              <a:ext uri="{FF2B5EF4-FFF2-40B4-BE49-F238E27FC236}">
                <a16:creationId xmlns:a16="http://schemas.microsoft.com/office/drawing/2014/main" id="{28170A6C-E6B2-80FE-CA2E-72B1695BC107}"/>
              </a:ext>
            </a:extLst>
          </p:cNvPr>
          <p:cNvSpPr txBox="1"/>
          <p:nvPr/>
        </p:nvSpPr>
        <p:spPr>
          <a:xfrm>
            <a:off x="971600" y="1268760"/>
            <a:ext cx="7533655" cy="923330"/>
          </a:xfrm>
          <a:prstGeom prst="rect">
            <a:avLst/>
          </a:prstGeom>
          <a:noFill/>
        </p:spPr>
        <p:txBody>
          <a:bodyPr wrap="square">
            <a:spAutoFit/>
          </a:bodyPr>
          <a:lstStyle/>
          <a:p>
            <a:r>
              <a:rPr lang="en-GB" dirty="0">
                <a:hlinkClick r:id="rId5"/>
              </a:rPr>
              <a:t>https://www.youtube.com/watch?v=IPJ_ZEBh1Bk&amp;ab_channel=DepartmentforEducation</a:t>
            </a:r>
            <a:endParaRPr lang="en-GB" dirty="0"/>
          </a:p>
          <a:p>
            <a:endParaRPr lang="en-GB" dirty="0"/>
          </a:p>
        </p:txBody>
      </p:sp>
    </p:spTree>
    <p:extLst>
      <p:ext uri="{BB962C8B-B14F-4D97-AF65-F5344CB8AC3E}">
        <p14:creationId xmlns:p14="http://schemas.microsoft.com/office/powerpoint/2010/main" val="35416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651"/>
          </a:xfrm>
          <a:solidFill>
            <a:schemeClr val="bg1"/>
          </a:solidFill>
        </p:spPr>
        <p:txBody>
          <a:bodyPr>
            <a:normAutofit fontScale="90000"/>
          </a:bodyPr>
          <a:lstStyle/>
          <a:p>
            <a:br>
              <a:rPr lang="en-GB" dirty="0"/>
            </a:br>
            <a:r>
              <a:rPr lang="en-GB" dirty="0"/>
              <a:t>Home School Reading</a:t>
            </a:r>
            <a:br>
              <a:rPr lang="en-GB" dirty="0"/>
            </a:br>
            <a:endParaRPr lang="en-GB" dirty="0"/>
          </a:p>
        </p:txBody>
      </p:sp>
      <p:sp>
        <p:nvSpPr>
          <p:cNvPr id="3" name="Content Placeholder 2"/>
          <p:cNvSpPr>
            <a:spLocks noGrp="1"/>
          </p:cNvSpPr>
          <p:nvPr>
            <p:ph idx="1"/>
          </p:nvPr>
        </p:nvSpPr>
        <p:spPr/>
        <p:txBody>
          <a:bodyPr>
            <a:normAutofit fontScale="92500" lnSpcReduction="20000"/>
          </a:bodyPr>
          <a:lstStyle/>
          <a:p>
            <a:r>
              <a:rPr lang="en-GB" dirty="0"/>
              <a:t>You should receive a RWI phonics text book at some point each week.  It is really important that you read through these books with your child.</a:t>
            </a:r>
          </a:p>
          <a:p>
            <a:pPr marL="0" indent="0">
              <a:buNone/>
            </a:pPr>
            <a:endParaRPr lang="en-GB" dirty="0"/>
          </a:p>
          <a:p>
            <a:r>
              <a:rPr lang="en-GB" dirty="0"/>
              <a:t> The vocabulary in these books is controlled to make sure your child can decode most words that they meet.  They are designed to reinforce previous learning.</a:t>
            </a:r>
          </a:p>
          <a:p>
            <a:pPr marL="0" indent="0">
              <a:buNone/>
            </a:pPr>
            <a:endParaRPr lang="en-GB" dirty="0"/>
          </a:p>
          <a:p>
            <a:r>
              <a:rPr lang="en-GB" dirty="0"/>
              <a:t>Please make sure that your child looks after these books.</a:t>
            </a:r>
          </a:p>
          <a:p>
            <a:endParaRPr lang="en-GB" dirty="0"/>
          </a:p>
        </p:txBody>
      </p:sp>
      <p:pic>
        <p:nvPicPr>
          <p:cNvPr id="4" name="Picture 3" descr="http://www.tts-group.co.uk/_RMVirtual/Media/TTS/Images/LRWIPK_small.jpg"/>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05118"/>
            <a:ext cx="1905000" cy="1537054"/>
          </a:xfrm>
          <a:prstGeom prst="rect">
            <a:avLst/>
          </a:prstGeom>
          <a:noFill/>
          <a:ln>
            <a:noFill/>
          </a:ln>
        </p:spPr>
      </p:pic>
      <p:pic>
        <p:nvPicPr>
          <p:cNvPr id="5" name="Picture 4" descr="http://www.tts-group.co.uk/_RMVirtual/Media/TTS/Images/LRWIPK_small.jpg"/>
          <p:cNvPicPr/>
          <p:nvPr/>
        </p:nvPicPr>
        <p:blipFill>
          <a:blip r:embed="rId2">
            <a:extLst>
              <a:ext uri="{28A0092B-C50C-407E-A947-70E740481C1C}">
                <a14:useLocalDpi xmlns:a14="http://schemas.microsoft.com/office/drawing/2010/main" val="0"/>
              </a:ext>
            </a:extLst>
          </a:blip>
          <a:srcRect/>
          <a:stretch>
            <a:fillRect/>
          </a:stretch>
        </p:blipFill>
        <p:spPr bwMode="auto">
          <a:xfrm>
            <a:off x="0" y="91256"/>
            <a:ext cx="1905000" cy="1537054"/>
          </a:xfrm>
          <a:prstGeom prst="rect">
            <a:avLst/>
          </a:prstGeom>
          <a:noFill/>
          <a:ln>
            <a:noFill/>
          </a:ln>
        </p:spPr>
      </p:pic>
    </p:spTree>
    <p:extLst>
      <p:ext uri="{BB962C8B-B14F-4D97-AF65-F5344CB8AC3E}">
        <p14:creationId xmlns:p14="http://schemas.microsoft.com/office/powerpoint/2010/main" val="6697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18205" t="9106" r="1475" b="11056"/>
          <a:stretch/>
        </p:blipFill>
        <p:spPr bwMode="auto">
          <a:xfrm>
            <a:off x="107504" y="260648"/>
            <a:ext cx="8856984" cy="6480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527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1143000"/>
          </a:xfrm>
          <a:solidFill>
            <a:srgbClr val="FFCCFF"/>
          </a:solidFill>
        </p:spPr>
        <p:txBody>
          <a:bodyPr/>
          <a:lstStyle/>
          <a:p>
            <a:r>
              <a:rPr lang="en-GB" dirty="0"/>
              <a:t>Synthetic Phonics</a:t>
            </a:r>
          </a:p>
        </p:txBody>
      </p:sp>
      <p:sp>
        <p:nvSpPr>
          <p:cNvPr id="3" name="Content Placeholder 2"/>
          <p:cNvSpPr>
            <a:spLocks noGrp="1"/>
          </p:cNvSpPr>
          <p:nvPr>
            <p:ph idx="1"/>
          </p:nvPr>
        </p:nvSpPr>
        <p:spPr>
          <a:xfrm>
            <a:off x="467544" y="2492896"/>
            <a:ext cx="8229600" cy="3661868"/>
          </a:xfrm>
        </p:spPr>
        <p:txBody>
          <a:bodyPr>
            <a:normAutofit/>
          </a:bodyPr>
          <a:lstStyle/>
          <a:p>
            <a:r>
              <a:rPr lang="en-GB" dirty="0"/>
              <a:t>Read Write Inc is a synthetic phonics programme that is used in school. Research has shown that synthetic phonics is the best method/tool to teach young children to read.</a:t>
            </a:r>
          </a:p>
          <a:p>
            <a:pPr marL="0" indent="0">
              <a:buNone/>
            </a:pPr>
            <a:endParaRPr lang="en-GB" dirty="0"/>
          </a:p>
          <a:p>
            <a:endParaRPr lang="en-GB" dirty="0"/>
          </a:p>
        </p:txBody>
      </p:sp>
      <p:pic>
        <p:nvPicPr>
          <p:cNvPr id="6" name="Picture 2" descr="http://www.victoria.torfaen.sch.uk/wb/media/Animations/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5" y="188641"/>
            <a:ext cx="1407461" cy="1440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victoria.torfaen.sch.uk/wb/media/Animations/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7" y="5661248"/>
            <a:ext cx="1407461"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p:nvPr/>
        </p:nvPicPr>
        <p:blipFill rotWithShape="1">
          <a:blip r:embed="rId2">
            <a:extLst>
              <a:ext uri="{28A0092B-C50C-407E-A947-70E740481C1C}">
                <a14:useLocalDpi xmlns:a14="http://schemas.microsoft.com/office/drawing/2010/main" val="0"/>
              </a:ext>
            </a:extLst>
          </a:blip>
          <a:srcRect l="22931" t="11177" r="3292" b="20214"/>
          <a:stretch/>
        </p:blipFill>
        <p:spPr bwMode="auto">
          <a:xfrm rot="21540000">
            <a:off x="493043" y="764326"/>
            <a:ext cx="8396590" cy="5878636"/>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2EA75E4-0DF1-9011-FD52-272FB4E32538}"/>
              </a:ext>
            </a:extLst>
          </p:cNvPr>
          <p:cNvSpPr txBox="1"/>
          <p:nvPr/>
        </p:nvSpPr>
        <p:spPr>
          <a:xfrm>
            <a:off x="5064282" y="413064"/>
            <a:ext cx="37345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Short 60 seconds of practicing sounds</a:t>
            </a:r>
            <a:endParaRPr lang="en-US" sz="2800" dirty="0">
              <a:solidFill>
                <a:srgbClr val="00B050"/>
              </a:solidFill>
            </a:endParaRPr>
          </a:p>
        </p:txBody>
      </p:sp>
    </p:spTree>
    <p:extLst>
      <p:ext uri="{BB962C8B-B14F-4D97-AF65-F5344CB8AC3E}">
        <p14:creationId xmlns:p14="http://schemas.microsoft.com/office/powerpoint/2010/main" val="1111179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3571" t="12552" r="7483" b="10885"/>
          <a:stretch/>
        </p:blipFill>
        <p:spPr bwMode="auto">
          <a:xfrm>
            <a:off x="0" y="527052"/>
            <a:ext cx="9144000" cy="6093296"/>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33CD6FE-D359-3C03-8ED2-7669488FED42}"/>
              </a:ext>
            </a:extLst>
          </p:cNvPr>
          <p:cNvSpPr txBox="1"/>
          <p:nvPr/>
        </p:nvSpPr>
        <p:spPr>
          <a:xfrm>
            <a:off x="2223757" y="4294737"/>
            <a:ext cx="60771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B050"/>
                </a:solidFill>
                <a:cs typeface="Calibri"/>
              </a:rPr>
              <a:t>To help children remember red words encourage them to take a photograph of the word in their mind, encourage them to practice writing the word and make the word using cards or magnetic letters.</a:t>
            </a:r>
          </a:p>
        </p:txBody>
      </p:sp>
    </p:spTree>
    <p:extLst>
      <p:ext uri="{BB962C8B-B14F-4D97-AF65-F5344CB8AC3E}">
        <p14:creationId xmlns:p14="http://schemas.microsoft.com/office/powerpoint/2010/main" val="3748202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p:nvPr/>
        </p:nvPicPr>
        <p:blipFill rotWithShape="1">
          <a:blip r:embed="rId2">
            <a:extLst>
              <a:ext uri="{28A0092B-C50C-407E-A947-70E740481C1C}">
                <a14:useLocalDpi xmlns:a14="http://schemas.microsoft.com/office/drawing/2010/main" val="0"/>
              </a:ext>
            </a:extLst>
          </a:blip>
          <a:srcRect l="4007" t="8721" r="32691" b="14825"/>
          <a:stretch/>
        </p:blipFill>
        <p:spPr bwMode="auto">
          <a:xfrm>
            <a:off x="33123" y="404664"/>
            <a:ext cx="7707229" cy="6296744"/>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9BC8E2C-E9E1-7EA8-155D-362682E203FF}"/>
              </a:ext>
            </a:extLst>
          </p:cNvPr>
          <p:cNvSpPr txBox="1"/>
          <p:nvPr/>
        </p:nvSpPr>
        <p:spPr>
          <a:xfrm>
            <a:off x="3853381" y="3208321"/>
            <a:ext cx="390430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Do discuss key vocabulary and the meaning of words with your child.</a:t>
            </a:r>
          </a:p>
        </p:txBody>
      </p:sp>
    </p:spTree>
    <p:extLst>
      <p:ext uri="{BB962C8B-B14F-4D97-AF65-F5344CB8AC3E}">
        <p14:creationId xmlns:p14="http://schemas.microsoft.com/office/powerpoint/2010/main" val="360775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7" y="2342870"/>
            <a:ext cx="8208911" cy="4525963"/>
          </a:xfrm>
          <a:prstGeom prst="rect">
            <a:avLst/>
          </a:prstGeom>
          <a:noFill/>
          <a:ln>
            <a:noFill/>
          </a:ln>
        </p:spPr>
      </p:pic>
      <p:sp>
        <p:nvSpPr>
          <p:cNvPr id="3" name="TextBox 2"/>
          <p:cNvSpPr txBox="1"/>
          <p:nvPr/>
        </p:nvSpPr>
        <p:spPr>
          <a:xfrm>
            <a:off x="251520" y="188640"/>
            <a:ext cx="8712968" cy="2277547"/>
          </a:xfrm>
          <a:prstGeom prst="rect">
            <a:avLst/>
          </a:prstGeom>
          <a:solidFill>
            <a:srgbClr val="FFFFCC"/>
          </a:solidFill>
        </p:spPr>
        <p:txBody>
          <a:bodyPr wrap="square" rtlCol="0">
            <a:spAutoFit/>
          </a:bodyPr>
          <a:lstStyle/>
          <a:p>
            <a:r>
              <a:rPr lang="en-GB" sz="2400" b="1" dirty="0"/>
              <a:t>Text Reading</a:t>
            </a:r>
          </a:p>
          <a:p>
            <a:endParaRPr lang="en-GB" dirty="0"/>
          </a:p>
          <a:p>
            <a:pPr marL="342900" indent="-342900">
              <a:buFont typeface="Arial" panose="020B0604020202020204" pitchFamily="34" charset="0"/>
              <a:buChar char="•"/>
            </a:pPr>
            <a:r>
              <a:rPr lang="en-GB" sz="2000" dirty="0"/>
              <a:t>You can see that ‘Red Words’ are written in </a:t>
            </a:r>
            <a:r>
              <a:rPr lang="en-GB" sz="2000" dirty="0">
                <a:solidFill>
                  <a:srgbClr val="FF0000"/>
                </a:solidFill>
              </a:rPr>
              <a:t>red.</a:t>
            </a:r>
            <a:r>
              <a:rPr lang="en-GB" sz="2000" dirty="0"/>
              <a:t>  If your child struggles to read a ‘Red Word’ </a:t>
            </a:r>
            <a:r>
              <a:rPr lang="en-GB" sz="2000" b="1" dirty="0"/>
              <a:t>tell them what it is.  </a:t>
            </a:r>
            <a:r>
              <a:rPr lang="en-GB" sz="2000" dirty="0"/>
              <a:t>If is a word in black then encourage them to ‘</a:t>
            </a:r>
            <a:r>
              <a:rPr lang="en-GB" sz="2000" b="1" dirty="0"/>
              <a:t>Fred Talk</a:t>
            </a:r>
            <a:r>
              <a:rPr lang="en-GB" sz="2000" dirty="0"/>
              <a:t>’ the word (sound it out).</a:t>
            </a:r>
          </a:p>
          <a:p>
            <a:pPr marL="342900" indent="-342900">
              <a:buFont typeface="Arial" panose="020B0604020202020204" pitchFamily="34" charset="0"/>
              <a:buChar char="•"/>
            </a:pPr>
            <a:r>
              <a:rPr lang="en-GB" sz="2000" dirty="0"/>
              <a:t>If they still struggle then give them the word.</a:t>
            </a:r>
          </a:p>
          <a:p>
            <a:pPr marL="342900" indent="-342900">
              <a:buFont typeface="Arial" panose="020B0604020202020204" pitchFamily="34" charset="0"/>
              <a:buChar char="•"/>
            </a:pPr>
            <a:r>
              <a:rPr lang="en-GB" sz="2000" dirty="0"/>
              <a:t>Don’t forget to praise them for trying and what they get right.</a:t>
            </a:r>
          </a:p>
        </p:txBody>
      </p:sp>
    </p:spTree>
    <p:extLst>
      <p:ext uri="{BB962C8B-B14F-4D97-AF65-F5344CB8AC3E}">
        <p14:creationId xmlns:p14="http://schemas.microsoft.com/office/powerpoint/2010/main" val="26662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p:nvPr/>
        </p:nvPicPr>
        <p:blipFill rotWithShape="1">
          <a:blip r:embed="rId2" cstate="print">
            <a:extLst>
              <a:ext uri="{28A0092B-C50C-407E-A947-70E740481C1C}">
                <a14:useLocalDpi xmlns:a14="http://schemas.microsoft.com/office/drawing/2010/main" val="0"/>
              </a:ext>
            </a:extLst>
          </a:blip>
          <a:srcRect l="9347" t="8089" r="3041" b="16912"/>
          <a:stretch/>
        </p:blipFill>
        <p:spPr bwMode="auto">
          <a:xfrm>
            <a:off x="107505" y="476672"/>
            <a:ext cx="9036496" cy="623312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97C0825-28A0-F2B4-370C-821CCC404D0A}"/>
              </a:ext>
            </a:extLst>
          </p:cNvPr>
          <p:cNvSpPr txBox="1"/>
          <p:nvPr/>
        </p:nvSpPr>
        <p:spPr>
          <a:xfrm>
            <a:off x="4577658" y="1720158"/>
            <a:ext cx="414196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D</a:t>
            </a:r>
            <a:r>
              <a:rPr lang="en-US" sz="2400" dirty="0">
                <a:solidFill>
                  <a:srgbClr val="00B050"/>
                </a:solidFill>
                <a:cs typeface="Calibri"/>
              </a:rPr>
              <a:t>o talk about the books children read.  RWI books provide questions that you can ask about.  Let children check in the book for answers.  Don't treat this as a memory test.</a:t>
            </a:r>
            <a:endParaRPr lang="en-US" sz="2400" dirty="0">
              <a:solidFill>
                <a:srgbClr val="00B050"/>
              </a:solidFill>
            </a:endParaRPr>
          </a:p>
        </p:txBody>
      </p:sp>
    </p:spTree>
    <p:extLst>
      <p:ext uri="{BB962C8B-B14F-4D97-AF65-F5344CB8AC3E}">
        <p14:creationId xmlns:p14="http://schemas.microsoft.com/office/powerpoint/2010/main" val="3111706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p:nvPr/>
        </p:nvPicPr>
        <p:blipFill rotWithShape="1">
          <a:blip r:embed="rId2" cstate="print">
            <a:extLst>
              <a:ext uri="{28A0092B-C50C-407E-A947-70E740481C1C}">
                <a14:useLocalDpi xmlns:a14="http://schemas.microsoft.com/office/drawing/2010/main" val="0"/>
              </a:ext>
            </a:extLst>
          </a:blip>
          <a:srcRect l="4771" t="9695" r="6232" b="8314"/>
          <a:stretch/>
        </p:blipFill>
        <p:spPr bwMode="auto">
          <a:xfrm>
            <a:off x="0" y="548680"/>
            <a:ext cx="9144000" cy="5688632"/>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B80E8882-4245-55EA-EC83-B96599C78931}"/>
              </a:ext>
            </a:extLst>
          </p:cNvPr>
          <p:cNvSpPr txBox="1"/>
          <p:nvPr/>
        </p:nvSpPr>
        <p:spPr>
          <a:xfrm>
            <a:off x="3242272" y="6128064"/>
            <a:ext cx="31234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For quick practice</a:t>
            </a:r>
            <a:endParaRPr lang="en-US" sz="2800" dirty="0">
              <a:solidFill>
                <a:srgbClr val="00B050"/>
              </a:solidFill>
            </a:endParaRPr>
          </a:p>
        </p:txBody>
      </p:sp>
    </p:spTree>
    <p:extLst>
      <p:ext uri="{BB962C8B-B14F-4D97-AF65-F5344CB8AC3E}">
        <p14:creationId xmlns:p14="http://schemas.microsoft.com/office/powerpoint/2010/main" val="2070839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Read lots of stories to your child</a:t>
            </a:r>
          </a:p>
        </p:txBody>
      </p:sp>
      <p:sp>
        <p:nvSpPr>
          <p:cNvPr id="2" name="Content Placeholder 1"/>
          <p:cNvSpPr>
            <a:spLocks noGrp="1"/>
          </p:cNvSpPr>
          <p:nvPr>
            <p:ph idx="1"/>
          </p:nvPr>
        </p:nvSpPr>
        <p:spPr>
          <a:xfrm>
            <a:off x="377982" y="5312121"/>
            <a:ext cx="3374680" cy="1379884"/>
          </a:xfrm>
        </p:spPr>
        <p:txBody>
          <a:bodyPr/>
          <a:lstStyle/>
          <a:p>
            <a:endParaRPr lang="en-GB" dirty="0"/>
          </a:p>
          <a:p>
            <a:endParaRPr lang="en-GB" dirty="0"/>
          </a:p>
          <a:p>
            <a:endParaRPr lang="en-GB" dirty="0"/>
          </a:p>
        </p:txBody>
      </p:sp>
      <p:pic>
        <p:nvPicPr>
          <p:cNvPr id="6" name="Picture 5">
            <a:extLst>
              <a:ext uri="{FF2B5EF4-FFF2-40B4-BE49-F238E27FC236}">
                <a16:creationId xmlns:a16="http://schemas.microsoft.com/office/drawing/2014/main" id="{380B5D03-4A18-E29F-6734-A766C943C18E}"/>
              </a:ext>
            </a:extLst>
          </p:cNvPr>
          <p:cNvPicPr>
            <a:picLocks noChangeAspect="1"/>
          </p:cNvPicPr>
          <p:nvPr/>
        </p:nvPicPr>
        <p:blipFill>
          <a:blip r:embed="rId3"/>
          <a:stretch>
            <a:fillRect/>
          </a:stretch>
        </p:blipFill>
        <p:spPr>
          <a:xfrm>
            <a:off x="48247" y="1221715"/>
            <a:ext cx="6461439" cy="3573631"/>
          </a:xfrm>
          <a:prstGeom prst="rect">
            <a:avLst/>
          </a:prstGeom>
        </p:spPr>
      </p:pic>
      <p:pic>
        <p:nvPicPr>
          <p:cNvPr id="3" name="Picture 4" descr="Calendar&#10;&#10;Description automatically generated">
            <a:extLst>
              <a:ext uri="{FF2B5EF4-FFF2-40B4-BE49-F238E27FC236}">
                <a16:creationId xmlns:a16="http://schemas.microsoft.com/office/drawing/2014/main" id="{DF9FAED7-DBD7-8634-3C06-00315DC2245A}"/>
              </a:ext>
            </a:extLst>
          </p:cNvPr>
          <p:cNvPicPr>
            <a:picLocks noChangeAspect="1"/>
          </p:cNvPicPr>
          <p:nvPr/>
        </p:nvPicPr>
        <p:blipFill>
          <a:blip r:embed="rId4"/>
          <a:stretch>
            <a:fillRect/>
          </a:stretch>
        </p:blipFill>
        <p:spPr>
          <a:xfrm>
            <a:off x="4702935" y="3358870"/>
            <a:ext cx="4438918" cy="3499499"/>
          </a:xfrm>
          <a:prstGeom prst="rect">
            <a:avLst/>
          </a:prstGeom>
        </p:spPr>
      </p:pic>
      <p:sp>
        <p:nvSpPr>
          <p:cNvPr id="5" name="TextBox 4">
            <a:extLst>
              <a:ext uri="{FF2B5EF4-FFF2-40B4-BE49-F238E27FC236}">
                <a16:creationId xmlns:a16="http://schemas.microsoft.com/office/drawing/2014/main" id="{A5F53485-455E-D204-C86B-F85E9B4AD696}"/>
              </a:ext>
            </a:extLst>
          </p:cNvPr>
          <p:cNvSpPr txBox="1"/>
          <p:nvPr/>
        </p:nvSpPr>
        <p:spPr>
          <a:xfrm>
            <a:off x="305554" y="5160475"/>
            <a:ext cx="42268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B050"/>
                </a:solidFill>
                <a:cs typeface="Calibri"/>
              </a:rPr>
              <a:t>Reading books to your child and talking about books helps them to build vocabulary a key predictor of success with reading.</a:t>
            </a:r>
            <a:endParaRPr lang="en-US" sz="2000" dirty="0">
              <a:solidFill>
                <a:srgbClr val="00B050"/>
              </a:solidFill>
            </a:endParaRPr>
          </a:p>
        </p:txBody>
      </p:sp>
    </p:spTree>
    <p:extLst>
      <p:ext uri="{BB962C8B-B14F-4D97-AF65-F5344CB8AC3E}">
        <p14:creationId xmlns:p14="http://schemas.microsoft.com/office/powerpoint/2010/main" val="4182496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71525" y="1967266"/>
            <a:ext cx="1971675"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900" b="1" kern="1200">
                <a:solidFill>
                  <a:srgbClr val="FFFFFF"/>
                </a:solidFill>
                <a:latin typeface="+mj-lt"/>
                <a:ea typeface="+mj-ea"/>
                <a:cs typeface="+mj-cs"/>
              </a:rPr>
              <a:t>To Finish then…</a:t>
            </a:r>
          </a:p>
          <a:p>
            <a:pPr algn="ctr">
              <a:lnSpc>
                <a:spcPct val="90000"/>
              </a:lnSpc>
              <a:spcBef>
                <a:spcPct val="0"/>
              </a:spcBef>
              <a:spcAft>
                <a:spcPts val="600"/>
              </a:spcAft>
            </a:pPr>
            <a:endParaRPr lang="en-US" sz="2900" b="1" kern="1200">
              <a:solidFill>
                <a:srgbClr val="FFFFFF"/>
              </a:solidFill>
              <a:latin typeface="+mj-lt"/>
              <a:ea typeface="+mj-ea"/>
              <a:cs typeface="+mj-cs"/>
            </a:endParaRPr>
          </a:p>
          <a:p>
            <a:pPr algn="ctr">
              <a:lnSpc>
                <a:spcPct val="90000"/>
              </a:lnSpc>
              <a:spcBef>
                <a:spcPct val="0"/>
              </a:spcBef>
              <a:spcAft>
                <a:spcPts val="600"/>
              </a:spcAft>
            </a:pPr>
            <a:r>
              <a:rPr lang="en-US" sz="2900" b="1" kern="1200">
                <a:solidFill>
                  <a:srgbClr val="FFFFFF"/>
                </a:solidFill>
                <a:latin typeface="+mj-lt"/>
                <a:ea typeface="+mj-ea"/>
                <a:cs typeface="+mj-cs"/>
              </a:rPr>
              <a:t>Any Questions?</a:t>
            </a:r>
          </a:p>
        </p:txBody>
      </p:sp>
      <p:pic>
        <p:nvPicPr>
          <p:cNvPr id="3" name="Picture 2">
            <a:extLst>
              <a:ext uri="{FF2B5EF4-FFF2-40B4-BE49-F238E27FC236}">
                <a16:creationId xmlns:a16="http://schemas.microsoft.com/office/drawing/2014/main" id="{7F63C843-60BB-963E-7E93-D559519D08F7}"/>
              </a:ext>
            </a:extLst>
          </p:cNvPr>
          <p:cNvPicPr>
            <a:picLocks noChangeAspect="1"/>
          </p:cNvPicPr>
          <p:nvPr/>
        </p:nvPicPr>
        <p:blipFill>
          <a:blip r:embed="rId2"/>
          <a:stretch>
            <a:fillRect/>
          </a:stretch>
        </p:blipFill>
        <p:spPr>
          <a:xfrm>
            <a:off x="3582987" y="1898306"/>
            <a:ext cx="5085525" cy="3059059"/>
          </a:xfrm>
          <a:prstGeom prst="rect">
            <a:avLst/>
          </a:prstGeom>
        </p:spPr>
      </p:pic>
    </p:spTree>
    <p:extLst>
      <p:ext uri="{BB962C8B-B14F-4D97-AF65-F5344CB8AC3E}">
        <p14:creationId xmlns:p14="http://schemas.microsoft.com/office/powerpoint/2010/main" val="30445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580F-BE1C-4CC6-8ED5-B05437597E1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7A7C5F9-3E9C-4A67-955A-E2C820264BD7}"/>
              </a:ext>
            </a:extLst>
          </p:cNvPr>
          <p:cNvPicPr>
            <a:picLocks noGrp="1" noChangeAspect="1"/>
          </p:cNvPicPr>
          <p:nvPr>
            <p:ph idx="1"/>
          </p:nvPr>
        </p:nvPicPr>
        <p:blipFill>
          <a:blip r:embed="rId2"/>
          <a:stretch>
            <a:fillRect/>
          </a:stretch>
        </p:blipFill>
        <p:spPr>
          <a:xfrm>
            <a:off x="899592" y="116632"/>
            <a:ext cx="7667625" cy="2752725"/>
          </a:xfrm>
          <a:prstGeom prst="rect">
            <a:avLst/>
          </a:prstGeom>
        </p:spPr>
      </p:pic>
      <p:pic>
        <p:nvPicPr>
          <p:cNvPr id="5" name="Picture 4">
            <a:extLst>
              <a:ext uri="{FF2B5EF4-FFF2-40B4-BE49-F238E27FC236}">
                <a16:creationId xmlns:a16="http://schemas.microsoft.com/office/drawing/2014/main" id="{07EAEF85-33A3-4BC0-A5B1-D17E448EF5E6}"/>
              </a:ext>
            </a:extLst>
          </p:cNvPr>
          <p:cNvPicPr>
            <a:picLocks noChangeAspect="1"/>
          </p:cNvPicPr>
          <p:nvPr/>
        </p:nvPicPr>
        <p:blipFill>
          <a:blip r:embed="rId3"/>
          <a:stretch>
            <a:fillRect/>
          </a:stretch>
        </p:blipFill>
        <p:spPr>
          <a:xfrm>
            <a:off x="0" y="3426152"/>
            <a:ext cx="9144000" cy="3112407"/>
          </a:xfrm>
          <a:prstGeom prst="rect">
            <a:avLst/>
          </a:prstGeom>
        </p:spPr>
      </p:pic>
    </p:spTree>
    <p:extLst>
      <p:ext uri="{BB962C8B-B14F-4D97-AF65-F5344CB8AC3E}">
        <p14:creationId xmlns:p14="http://schemas.microsoft.com/office/powerpoint/2010/main" val="424061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0DF3-B14C-42E8-95AB-DCCD5D392C7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A5D1E71-6C31-49E3-B892-C56B199BD8A9}"/>
              </a:ext>
            </a:extLst>
          </p:cNvPr>
          <p:cNvPicPr>
            <a:picLocks noGrp="1" noChangeAspect="1"/>
          </p:cNvPicPr>
          <p:nvPr>
            <p:ph idx="1"/>
          </p:nvPr>
        </p:nvPicPr>
        <p:blipFill>
          <a:blip r:embed="rId2"/>
          <a:stretch>
            <a:fillRect/>
          </a:stretch>
        </p:blipFill>
        <p:spPr>
          <a:xfrm>
            <a:off x="5723955" y="1772817"/>
            <a:ext cx="3366703" cy="3528392"/>
          </a:xfrm>
          <a:prstGeom prst="rect">
            <a:avLst/>
          </a:prstGeom>
        </p:spPr>
      </p:pic>
      <p:pic>
        <p:nvPicPr>
          <p:cNvPr id="5" name="Picture 4">
            <a:extLst>
              <a:ext uri="{FF2B5EF4-FFF2-40B4-BE49-F238E27FC236}">
                <a16:creationId xmlns:a16="http://schemas.microsoft.com/office/drawing/2014/main" id="{8AC93E80-0426-4940-81E0-FF4A4FDD1ADF}"/>
              </a:ext>
            </a:extLst>
          </p:cNvPr>
          <p:cNvPicPr>
            <a:picLocks noChangeAspect="1"/>
          </p:cNvPicPr>
          <p:nvPr/>
        </p:nvPicPr>
        <p:blipFill>
          <a:blip r:embed="rId3"/>
          <a:stretch>
            <a:fillRect/>
          </a:stretch>
        </p:blipFill>
        <p:spPr>
          <a:xfrm>
            <a:off x="0" y="188640"/>
            <a:ext cx="5736897" cy="6858000"/>
          </a:xfrm>
          <a:prstGeom prst="rect">
            <a:avLst/>
          </a:prstGeom>
        </p:spPr>
      </p:pic>
    </p:spTree>
    <p:extLst>
      <p:ext uri="{BB962C8B-B14F-4D97-AF65-F5344CB8AC3E}">
        <p14:creationId xmlns:p14="http://schemas.microsoft.com/office/powerpoint/2010/main" val="37686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rgbClr val="FFCCFF"/>
          </a:solidFill>
        </p:spPr>
        <p:txBody>
          <a:bodyPr/>
          <a:lstStyle/>
          <a:p>
            <a:r>
              <a:rPr lang="en-GB" dirty="0"/>
              <a:t>Set 1, 2 or 3 Speed Sounds</a:t>
            </a:r>
          </a:p>
        </p:txBody>
      </p:sp>
      <p:sp>
        <p:nvSpPr>
          <p:cNvPr id="3" name="Content Placeholder 2"/>
          <p:cNvSpPr>
            <a:spLocks noGrp="1"/>
          </p:cNvSpPr>
          <p:nvPr>
            <p:ph idx="1"/>
          </p:nvPr>
        </p:nvSpPr>
        <p:spPr>
          <a:xfrm>
            <a:off x="457199" y="1268760"/>
            <a:ext cx="8229600" cy="5040560"/>
          </a:xfrm>
        </p:spPr>
        <p:txBody>
          <a:bodyPr>
            <a:normAutofit/>
          </a:bodyPr>
          <a:lstStyle/>
          <a:p>
            <a:r>
              <a:rPr lang="en-GB" dirty="0"/>
              <a:t>The children are taught to read sets of speed sounds.  Set 1 sounds are taught first and in the following order.  They are taught to read these quickly.</a:t>
            </a:r>
          </a:p>
          <a:p>
            <a:pPr marL="0" indent="0">
              <a:buNone/>
            </a:pPr>
            <a:endParaRPr lang="en-GB" u="sng" dirty="0"/>
          </a:p>
          <a:p>
            <a:pPr marL="0" indent="0">
              <a:buNone/>
            </a:pPr>
            <a:endParaRPr lang="en-GB" u="sng" dirty="0"/>
          </a:p>
          <a:p>
            <a:pPr marL="0" indent="0">
              <a:buNone/>
            </a:pPr>
            <a:endParaRPr lang="en-GB" dirty="0"/>
          </a:p>
          <a:p>
            <a:pPr marL="0" indent="0">
              <a:buNone/>
            </a:pPr>
            <a:endParaRPr lang="en-GB" dirty="0"/>
          </a:p>
          <a:p>
            <a:endParaRPr lang="en-GB" dirty="0"/>
          </a:p>
          <a:p>
            <a:pPr marL="0" indent="0">
              <a:buNone/>
            </a:pPr>
            <a:endParaRPr lang="en-GB" dirty="0"/>
          </a:p>
        </p:txBody>
      </p:sp>
      <p:pic>
        <p:nvPicPr>
          <p:cNvPr id="7" name="Picture 6" descr="http://www.heswall-primary.wirral.sch.uk/userfiles/file/RWI7.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336268"/>
            <a:ext cx="5832649" cy="3521732"/>
          </a:xfrm>
          <a:prstGeom prst="rect">
            <a:avLst/>
          </a:prstGeom>
          <a:noFill/>
          <a:ln>
            <a:noFill/>
          </a:ln>
        </p:spPr>
      </p:pic>
    </p:spTree>
    <p:extLst>
      <p:ext uri="{BB962C8B-B14F-4D97-AF65-F5344CB8AC3E}">
        <p14:creationId xmlns:p14="http://schemas.microsoft.com/office/powerpoint/2010/main" val="24776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rgbClr val="FFCCFF"/>
          </a:solidFill>
        </p:spPr>
        <p:txBody>
          <a:bodyPr/>
          <a:lstStyle/>
          <a:p>
            <a:r>
              <a:rPr lang="en-GB" dirty="0"/>
              <a:t>Set 2 &amp; 3 Speed Sounds</a:t>
            </a:r>
          </a:p>
        </p:txBody>
      </p:sp>
      <p:sp>
        <p:nvSpPr>
          <p:cNvPr id="3" name="Content Placeholder 2"/>
          <p:cNvSpPr>
            <a:spLocks noGrp="1"/>
          </p:cNvSpPr>
          <p:nvPr>
            <p:ph idx="1"/>
          </p:nvPr>
        </p:nvSpPr>
        <p:spPr>
          <a:xfrm>
            <a:off x="457200" y="1124744"/>
            <a:ext cx="8229600" cy="5521796"/>
          </a:xfrm>
          <a:noFill/>
        </p:spPr>
        <p:txBody>
          <a:bodyPr>
            <a:normAutofit/>
          </a:bodyPr>
          <a:lstStyle/>
          <a:p>
            <a:r>
              <a:rPr lang="en-GB" sz="2800" dirty="0"/>
              <a:t>When the children are confident with Set 1 sounds, set 2 sounds are taught and then finally set 3 sounds. </a:t>
            </a:r>
          </a:p>
          <a:p>
            <a:endParaRPr lang="en-GB" sz="2800" dirty="0"/>
          </a:p>
          <a:p>
            <a:r>
              <a:rPr lang="en-GB" sz="2800" dirty="0"/>
              <a:t>These sounds are called digraph or trigraph, because 2 or more letters </a:t>
            </a:r>
            <a:r>
              <a:rPr lang="en-GB" sz="2800" b="1" dirty="0"/>
              <a:t>represent 1 sound</a:t>
            </a:r>
            <a:r>
              <a:rPr lang="en-GB" sz="2800" dirty="0"/>
              <a:t>.</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6" name="Picture 5" descr="http://www.heswall-primary.wirral.sch.uk/userfiles/file/RWI9.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919201" y="4697291"/>
            <a:ext cx="5731510" cy="2158122"/>
          </a:xfrm>
          <a:prstGeom prst="rect">
            <a:avLst/>
          </a:prstGeom>
          <a:noFill/>
          <a:ln>
            <a:noFill/>
          </a:ln>
        </p:spPr>
      </p:pic>
      <p:pic>
        <p:nvPicPr>
          <p:cNvPr id="7" name="Picture 6" descr="http://www.heswall-primary.wirral.sch.uk/userfiles/file/RWI8.P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975785" y="3485143"/>
            <a:ext cx="5731510" cy="1110297"/>
          </a:xfrm>
          <a:prstGeom prst="rect">
            <a:avLst/>
          </a:prstGeom>
          <a:noFill/>
          <a:ln>
            <a:noFill/>
          </a:ln>
        </p:spPr>
      </p:pic>
    </p:spTree>
    <p:extLst>
      <p:ext uri="{BB962C8B-B14F-4D97-AF65-F5344CB8AC3E}">
        <p14:creationId xmlns:p14="http://schemas.microsoft.com/office/powerpoint/2010/main" val="13297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7" y="904491"/>
            <a:ext cx="8229600" cy="5400599"/>
          </a:xfrm>
        </p:spPr>
        <p:txBody>
          <a:bodyPr vert="horz" lIns="91440" tIns="45720" rIns="91440" bIns="45720" rtlCol="0" anchor="t">
            <a:normAutofit fontScale="85000" lnSpcReduction="10000"/>
          </a:bodyPr>
          <a:lstStyle/>
          <a:p>
            <a:r>
              <a:rPr lang="en-GB" dirty="0"/>
              <a:t>To help children to remember the speed sounds a </a:t>
            </a:r>
          </a:p>
          <a:p>
            <a:pPr marL="0" indent="0">
              <a:buNone/>
            </a:pPr>
            <a:r>
              <a:rPr lang="en-GB" dirty="0"/>
              <a:t>mnemonic </a:t>
            </a:r>
            <a:r>
              <a:rPr lang="en-GB" b="1" dirty="0"/>
              <a:t>picture card</a:t>
            </a:r>
            <a:r>
              <a:rPr lang="en-GB" dirty="0"/>
              <a:t> and </a:t>
            </a:r>
            <a:r>
              <a:rPr lang="en-GB" b="1" dirty="0"/>
              <a:t>rhyme</a:t>
            </a:r>
            <a:r>
              <a:rPr lang="en-GB" dirty="0"/>
              <a:t> is used.  For set 1 </a:t>
            </a:r>
          </a:p>
          <a:p>
            <a:pPr marL="0" indent="0">
              <a:buNone/>
            </a:pPr>
            <a:r>
              <a:rPr lang="en-GB" dirty="0"/>
              <a:t>sounds this is linked to teaching children </a:t>
            </a:r>
          </a:p>
          <a:p>
            <a:pPr marL="0" indent="0">
              <a:buNone/>
            </a:pPr>
            <a:r>
              <a:rPr lang="en-GB" dirty="0"/>
              <a:t>how to write letters accurately.</a:t>
            </a:r>
          </a:p>
          <a:p>
            <a:pPr marL="0" indent="0">
              <a:buNone/>
            </a:pPr>
            <a:endParaRPr lang="en-GB" dirty="0"/>
          </a:p>
          <a:p>
            <a:pPr marL="0" indent="0">
              <a:buNone/>
            </a:pPr>
            <a:endParaRPr lang="en-GB" dirty="0"/>
          </a:p>
          <a:p>
            <a:r>
              <a:rPr lang="en-GB" dirty="0"/>
              <a:t>For set 2 and 3 sounds this is to help</a:t>
            </a:r>
          </a:p>
          <a:p>
            <a:pPr marL="0" indent="0">
              <a:buNone/>
            </a:pPr>
            <a:r>
              <a:rPr lang="en-GB" dirty="0"/>
              <a:t>the children to remember the digraph (when 2 letters make one sound)  or trigraph (3 letters make 1 sound) </a:t>
            </a:r>
          </a:p>
          <a:p>
            <a:pPr marL="0" indent="0">
              <a:buNone/>
            </a:pPr>
            <a:r>
              <a:rPr lang="en-GB" dirty="0" err="1"/>
              <a:t>e.g</a:t>
            </a:r>
            <a:r>
              <a:rPr lang="en-GB" dirty="0"/>
              <a:t>; for ‘ow’   the rhyme </a:t>
            </a:r>
            <a:endParaRPr lang="en-GB" dirty="0">
              <a:cs typeface="Calibri"/>
            </a:endParaRPr>
          </a:p>
          <a:p>
            <a:pPr marL="0" indent="0">
              <a:buNone/>
            </a:pPr>
            <a:r>
              <a:rPr lang="en-GB" dirty="0"/>
              <a:t>    ‘blow the snow’ </a:t>
            </a:r>
          </a:p>
          <a:p>
            <a:pPr marL="0" indent="0">
              <a:buNone/>
            </a:pPr>
            <a:r>
              <a:rPr lang="en-GB" dirty="0"/>
              <a:t>     is taught. </a:t>
            </a:r>
            <a:endParaRPr lang="en-GB" dirty="0">
              <a:cs typeface="Calibri"/>
            </a:endParaRPr>
          </a:p>
          <a:p>
            <a:pPr marL="0" indent="0">
              <a:buNone/>
            </a:pPr>
            <a:endParaRPr lang="en-GB" dirty="0"/>
          </a:p>
          <a:p>
            <a:pPr marL="0" indent="0">
              <a:buNone/>
            </a:pPr>
            <a:endParaRPr lang="en-GB" dirty="0"/>
          </a:p>
          <a:p>
            <a:pPr marL="0" indent="0">
              <a:buNone/>
            </a:pPr>
            <a:endParaRPr lang="en-GB" dirty="0"/>
          </a:p>
        </p:txBody>
      </p:sp>
      <p:pic>
        <p:nvPicPr>
          <p:cNvPr id="5" name="Picture 2" descr="http://www.victoria.torfaen.sch.uk/wb/media/Animations/Fr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16632"/>
            <a:ext cx="864096" cy="884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victoria.torfaen.sch.uk/wb/media/Animations/Fro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175" y="257546"/>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victoria.torfaen.sch.uk/wb/media/Animations/Fro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271" y="273745"/>
            <a:ext cx="648072" cy="5704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ecx.images-amazon.com/images/I/41XQXa2fH5L.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231457" y="4940105"/>
            <a:ext cx="2510802" cy="1856085"/>
          </a:xfrm>
          <a:prstGeom prst="rect">
            <a:avLst/>
          </a:prstGeom>
          <a:noFill/>
          <a:ln>
            <a:noFill/>
          </a:ln>
        </p:spPr>
      </p:pic>
      <p:pic>
        <p:nvPicPr>
          <p:cNvPr id="2" name="Picture 1"/>
          <p:cNvPicPr>
            <a:picLocks noChangeAspect="1"/>
          </p:cNvPicPr>
          <p:nvPr/>
        </p:nvPicPr>
        <p:blipFill>
          <a:blip r:embed="rId7"/>
          <a:stretch>
            <a:fillRect/>
          </a:stretch>
        </p:blipFill>
        <p:spPr>
          <a:xfrm>
            <a:off x="7155146" y="1815985"/>
            <a:ext cx="1583430" cy="2088230"/>
          </a:xfrm>
          <a:prstGeom prst="rect">
            <a:avLst/>
          </a:prstGeom>
        </p:spPr>
      </p:pic>
    </p:spTree>
    <p:extLst>
      <p:ext uri="{BB962C8B-B14F-4D97-AF65-F5344CB8AC3E}">
        <p14:creationId xmlns:p14="http://schemas.microsoft.com/office/powerpoint/2010/main" val="14285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a:solidFill>
            <a:srgbClr val="FFCCFF"/>
          </a:solidFill>
        </p:spPr>
        <p:txBody>
          <a:bodyPr/>
          <a:lstStyle/>
          <a:p>
            <a:r>
              <a:rPr lang="en-GB" dirty="0"/>
              <a:t>How to pronounce speed sounds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sz="2400" dirty="0"/>
              <a:t>It is really important that the sounds are pronounced clearly.  You may hear this referred to as using ‘pure sounds’.</a:t>
            </a:r>
            <a:endParaRPr lang="en-US" dirty="0"/>
          </a:p>
          <a:p>
            <a:pPr marL="0" indent="0">
              <a:buNone/>
            </a:pPr>
            <a:r>
              <a:rPr lang="en-GB" sz="2400" dirty="0"/>
              <a:t>Watch the following you tube link:</a:t>
            </a:r>
          </a:p>
          <a:p>
            <a:pPr marL="0" indent="0">
              <a:buNone/>
            </a:pPr>
            <a:r>
              <a:rPr lang="en-GB" sz="2400" dirty="0">
                <a:hlinkClick r:id="rId3"/>
              </a:rPr>
              <a:t>http://www.youtube.com/watch?v=BqhXUW_v-1s</a:t>
            </a:r>
            <a:r>
              <a:rPr lang="en-GB" sz="2400" dirty="0"/>
              <a:t> </a:t>
            </a:r>
          </a:p>
          <a:p>
            <a:pPr marL="0" indent="0">
              <a:buNone/>
            </a:pPr>
            <a:endParaRPr lang="en-GB" dirty="0"/>
          </a:p>
          <a:p>
            <a:endParaRPr lang="en-GB" dirty="0"/>
          </a:p>
        </p:txBody>
      </p:sp>
      <p:pic>
        <p:nvPicPr>
          <p:cNvPr id="5" name="Online Media 4" title="Articulation of Phonemes">
            <a:hlinkClick r:id="" action="ppaction://media"/>
            <a:extLst>
              <a:ext uri="{FF2B5EF4-FFF2-40B4-BE49-F238E27FC236}">
                <a16:creationId xmlns:a16="http://schemas.microsoft.com/office/drawing/2014/main" id="{ADF0E602-DB50-ED4C-CE48-FF56A6128544}"/>
              </a:ext>
            </a:extLst>
          </p:cNvPr>
          <p:cNvPicPr>
            <a:picLocks noRot="1" noChangeAspect="1"/>
          </p:cNvPicPr>
          <p:nvPr>
            <a:videoFile r:link="rId1"/>
          </p:nvPr>
        </p:nvPicPr>
        <p:blipFill>
          <a:blip r:embed="rId4"/>
          <a:stretch>
            <a:fillRect/>
          </a:stretch>
        </p:blipFill>
        <p:spPr>
          <a:xfrm>
            <a:off x="880199" y="3642134"/>
            <a:ext cx="7779691" cy="2968781"/>
          </a:xfrm>
          <a:prstGeom prst="rect">
            <a:avLst/>
          </a:prstGeom>
        </p:spPr>
      </p:pic>
    </p:spTree>
    <p:extLst>
      <p:ext uri="{BB962C8B-B14F-4D97-AF65-F5344CB8AC3E}">
        <p14:creationId xmlns:p14="http://schemas.microsoft.com/office/powerpoint/2010/main" val="8233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a:solidFill>
            <a:srgbClr val="66FFFF"/>
          </a:solidFill>
        </p:spPr>
        <p:txBody>
          <a:bodyPr>
            <a:normAutofit fontScale="90000"/>
          </a:bodyPr>
          <a:lstStyle/>
          <a:p>
            <a:r>
              <a:rPr lang="en-GB" dirty="0"/>
              <a:t>Split ‘e’ words</a:t>
            </a:r>
          </a:p>
        </p:txBody>
      </p:sp>
      <p:sp>
        <p:nvSpPr>
          <p:cNvPr id="3" name="Content Placeholder 2"/>
          <p:cNvSpPr>
            <a:spLocks noGrp="1"/>
          </p:cNvSpPr>
          <p:nvPr>
            <p:ph idx="1"/>
          </p:nvPr>
        </p:nvSpPr>
        <p:spPr>
          <a:xfrm>
            <a:off x="457200" y="1083584"/>
            <a:ext cx="8229600" cy="1047738"/>
          </a:xfrm>
        </p:spPr>
        <p:txBody>
          <a:bodyPr vert="horz" lIns="91440" tIns="45720" rIns="91440" bIns="45720" rtlCol="0" anchor="t">
            <a:normAutofit/>
          </a:bodyPr>
          <a:lstStyle/>
          <a:p>
            <a:r>
              <a:rPr lang="en-GB" sz="2800" dirty="0"/>
              <a:t>Sometimes referred to as: silent ‘e’/ mute ‘e’/ magic ‘e’ it’s technical name is </a:t>
            </a:r>
            <a:r>
              <a:rPr lang="en-GB" sz="2800" b="1" u="sng" dirty="0"/>
              <a:t>split digraph.</a:t>
            </a:r>
          </a:p>
          <a:p>
            <a:endParaRPr lang="en-GB" b="1" u="sng"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9885" y="2474971"/>
            <a:ext cx="2914650" cy="4048125"/>
          </a:xfrm>
          <a:prstGeom prst="rect">
            <a:avLst/>
          </a:prstGeom>
          <a:noFill/>
          <a:ln>
            <a:noFill/>
          </a:ln>
        </p:spPr>
      </p:pic>
      <p:sp>
        <p:nvSpPr>
          <p:cNvPr id="5" name="TextBox 4">
            <a:extLst>
              <a:ext uri="{FF2B5EF4-FFF2-40B4-BE49-F238E27FC236}">
                <a16:creationId xmlns:a16="http://schemas.microsoft.com/office/drawing/2014/main" id="{534824C0-CB1C-7825-2198-5D52FE5C51F2}"/>
              </a:ext>
            </a:extLst>
          </p:cNvPr>
          <p:cNvSpPr txBox="1"/>
          <p:nvPr/>
        </p:nvSpPr>
        <p:spPr>
          <a:xfrm>
            <a:off x="265944" y="2195466"/>
            <a:ext cx="6246891" cy="4690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GB" sz="2600" dirty="0">
                <a:ea typeface="+mn-lt"/>
                <a:cs typeface="+mn-lt"/>
              </a:rPr>
              <a:t>The children are taught to recognise this as 1 special sound.  The ‘e’ does not make a separate sound at the end of the word but  has changed the first vowel sound.   </a:t>
            </a:r>
            <a:endParaRPr lang="en-US" sz="2600" dirty="0">
              <a:ea typeface="+mn-lt"/>
              <a:cs typeface="+mn-lt"/>
            </a:endParaRPr>
          </a:p>
          <a:p>
            <a:pPr>
              <a:spcBef>
                <a:spcPct val="20000"/>
              </a:spcBef>
            </a:pPr>
            <a:r>
              <a:rPr lang="en-GB" sz="2600" dirty="0">
                <a:ea typeface="+mn-lt"/>
                <a:cs typeface="+mn-lt"/>
              </a:rPr>
              <a:t>E.g. in</a:t>
            </a:r>
            <a:endParaRPr lang="en-US" sz="2600" dirty="0">
              <a:ea typeface="+mn-lt"/>
              <a:cs typeface="+mn-lt"/>
            </a:endParaRPr>
          </a:p>
          <a:p>
            <a:pPr>
              <a:spcBef>
                <a:spcPct val="20000"/>
              </a:spcBef>
            </a:pPr>
            <a:r>
              <a:rPr lang="en-GB" sz="2600" dirty="0">
                <a:ea typeface="+mn-lt"/>
                <a:cs typeface="+mn-lt"/>
              </a:rPr>
              <a:t>    win  w</a:t>
            </a:r>
            <a:r>
              <a:rPr lang="en-GB" sz="2600" dirty="0">
                <a:solidFill>
                  <a:srgbClr val="FF99FF"/>
                </a:solidFill>
                <a:ea typeface="+mn-lt"/>
                <a:cs typeface="+mn-lt"/>
              </a:rPr>
              <a:t>i</a:t>
            </a:r>
            <a:r>
              <a:rPr lang="en-GB" sz="2600" dirty="0">
                <a:ea typeface="+mn-lt"/>
                <a:cs typeface="+mn-lt"/>
              </a:rPr>
              <a:t>n</a:t>
            </a:r>
            <a:r>
              <a:rPr lang="en-GB" sz="2600" dirty="0">
                <a:solidFill>
                  <a:srgbClr val="FF99FF"/>
                </a:solidFill>
                <a:ea typeface="+mn-lt"/>
                <a:cs typeface="+mn-lt"/>
              </a:rPr>
              <a:t>e      </a:t>
            </a:r>
            <a:r>
              <a:rPr lang="en-GB" sz="2600" dirty="0">
                <a:ea typeface="+mn-lt"/>
                <a:cs typeface="+mn-lt"/>
              </a:rPr>
              <a:t>m</a:t>
            </a:r>
            <a:r>
              <a:rPr lang="en-GB" sz="2600" dirty="0">
                <a:solidFill>
                  <a:srgbClr val="FF99FF"/>
                </a:solidFill>
                <a:ea typeface="+mn-lt"/>
                <a:cs typeface="+mn-lt"/>
              </a:rPr>
              <a:t>a</a:t>
            </a:r>
            <a:r>
              <a:rPr lang="en-GB" sz="2600" dirty="0">
                <a:ea typeface="+mn-lt"/>
                <a:cs typeface="+mn-lt"/>
              </a:rPr>
              <a:t>n</a:t>
            </a:r>
            <a:r>
              <a:rPr lang="en-GB" sz="2600" dirty="0">
                <a:solidFill>
                  <a:srgbClr val="FF99FF"/>
                </a:solidFill>
                <a:ea typeface="+mn-lt"/>
                <a:cs typeface="+mn-lt"/>
              </a:rPr>
              <a:t>  </a:t>
            </a:r>
            <a:r>
              <a:rPr lang="en-GB" sz="2600" dirty="0">
                <a:ea typeface="+mn-lt"/>
                <a:cs typeface="+mn-lt"/>
              </a:rPr>
              <a:t>m</a:t>
            </a:r>
            <a:r>
              <a:rPr lang="en-GB" sz="2600" dirty="0">
                <a:solidFill>
                  <a:srgbClr val="FF99FF"/>
                </a:solidFill>
                <a:ea typeface="+mn-lt"/>
                <a:cs typeface="+mn-lt"/>
              </a:rPr>
              <a:t>a</a:t>
            </a:r>
            <a:r>
              <a:rPr lang="en-GB" sz="2600" dirty="0">
                <a:ea typeface="+mn-lt"/>
                <a:cs typeface="+mn-lt"/>
              </a:rPr>
              <a:t>n</a:t>
            </a:r>
            <a:r>
              <a:rPr lang="en-GB" sz="2600" dirty="0">
                <a:solidFill>
                  <a:srgbClr val="FF99FF"/>
                </a:solidFill>
                <a:ea typeface="+mn-lt"/>
                <a:cs typeface="+mn-lt"/>
              </a:rPr>
              <a:t>e     </a:t>
            </a:r>
            <a:r>
              <a:rPr lang="en-GB" sz="2600" dirty="0">
                <a:ea typeface="+mn-lt"/>
                <a:cs typeface="+mn-lt"/>
              </a:rPr>
              <a:t>t</a:t>
            </a:r>
            <a:r>
              <a:rPr lang="en-GB" sz="2600" dirty="0">
                <a:solidFill>
                  <a:srgbClr val="FF99FF"/>
                </a:solidFill>
                <a:ea typeface="+mn-lt"/>
                <a:cs typeface="+mn-lt"/>
              </a:rPr>
              <a:t>u</a:t>
            </a:r>
            <a:r>
              <a:rPr lang="en-GB" sz="2600" dirty="0">
                <a:ea typeface="+mn-lt"/>
                <a:cs typeface="+mn-lt"/>
              </a:rPr>
              <a:t>n</a:t>
            </a:r>
            <a:r>
              <a:rPr lang="en-GB" sz="2600" dirty="0">
                <a:solidFill>
                  <a:srgbClr val="FF99FF"/>
                </a:solidFill>
                <a:ea typeface="+mn-lt"/>
                <a:cs typeface="+mn-lt"/>
              </a:rPr>
              <a:t>e</a:t>
            </a:r>
          </a:p>
          <a:p>
            <a:pPr>
              <a:spcBef>
                <a:spcPct val="20000"/>
              </a:spcBef>
            </a:pPr>
            <a:endParaRPr lang="en-GB" sz="2600" dirty="0">
              <a:solidFill>
                <a:srgbClr val="FF99FF"/>
              </a:solidFill>
              <a:ea typeface="+mn-lt"/>
              <a:cs typeface="+mn-lt"/>
            </a:endParaRPr>
          </a:p>
          <a:p>
            <a:pPr marL="285750" indent="-285750">
              <a:spcBef>
                <a:spcPct val="20000"/>
              </a:spcBef>
              <a:buFont typeface="Arial"/>
              <a:buChar char="•"/>
            </a:pPr>
            <a:r>
              <a:rPr lang="en-GB" sz="2600" dirty="0">
                <a:ea typeface="+mn-lt"/>
                <a:cs typeface="+mn-lt"/>
              </a:rPr>
              <a:t>We call digraphs special friends  with the children and encourage them to look for these before  reading words.</a:t>
            </a:r>
          </a:p>
          <a:p>
            <a:pPr algn="l"/>
            <a:endParaRPr lang="en-US" dirty="0">
              <a:cs typeface="Calibri"/>
            </a:endParaRPr>
          </a:p>
        </p:txBody>
      </p:sp>
    </p:spTree>
    <p:extLst>
      <p:ext uri="{BB962C8B-B14F-4D97-AF65-F5344CB8AC3E}">
        <p14:creationId xmlns:p14="http://schemas.microsoft.com/office/powerpoint/2010/main" val="37655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42ab54c-3ccc-420f-9dec-d8557292fef6" xsi:nil="true"/>
    <lcf76f155ced4ddcb4097134ff3c332f xmlns="6f49690c-def7-4262-a2a7-c674cb9a0db9">
      <Terms xmlns="http://schemas.microsoft.com/office/infopath/2007/PartnerControls"/>
    </lcf76f155ced4ddcb4097134ff3c332f>
    <_Flow_SignoffStatus xmlns="6f49690c-def7-4262-a2a7-c674cb9a0d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D9AA80867A9F45A260D426560E93F5" ma:contentTypeVersion="17" ma:contentTypeDescription="Create a new document." ma:contentTypeScope="" ma:versionID="7d5f307644940f47f822e1868c8f1988">
  <xsd:schema xmlns:xsd="http://www.w3.org/2001/XMLSchema" xmlns:xs="http://www.w3.org/2001/XMLSchema" xmlns:p="http://schemas.microsoft.com/office/2006/metadata/properties" xmlns:ns2="6f49690c-def7-4262-a2a7-c674cb9a0db9" xmlns:ns3="54d3de96-1e39-49c4-81c1-27b5a60193ca" xmlns:ns4="b42ab54c-3ccc-420f-9dec-d8557292fef6" targetNamespace="http://schemas.microsoft.com/office/2006/metadata/properties" ma:root="true" ma:fieldsID="8d97663daabdf5b3c3e43036769a6f20" ns2:_="" ns3:_="" ns4:_="">
    <xsd:import namespace="6f49690c-def7-4262-a2a7-c674cb9a0db9"/>
    <xsd:import namespace="54d3de96-1e39-49c4-81c1-27b5a60193ca"/>
    <xsd:import namespace="b42ab54c-3ccc-420f-9dec-d8557292f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9690c-def7-4262-a2a7-c674cb9a0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ee9a29-5d3b-47f4-bb28-73bb36778aab"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3de96-1e39-49c4-81c1-27b5a60193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2ab54c-3ccc-420f-9dec-d8557292fef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debb01f-d3d0-4d37-b937-29c69ee7f5be}" ma:internalName="TaxCatchAll" ma:showField="CatchAllData" ma:web="b42ab54c-3ccc-420f-9dec-d8557292f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292379-92F8-4386-9A4C-2E5BA590EFB6}">
  <ds:schemaRefs>
    <ds:schemaRef ds:uri="http://schemas.microsoft.com/office/2006/metadata/properties"/>
    <ds:schemaRef ds:uri="http://schemas.microsoft.com/office/infopath/2007/PartnerControls"/>
    <ds:schemaRef ds:uri="b42ab54c-3ccc-420f-9dec-d8557292fef6"/>
    <ds:schemaRef ds:uri="6f49690c-def7-4262-a2a7-c674cb9a0db9"/>
  </ds:schemaRefs>
</ds:datastoreItem>
</file>

<file path=customXml/itemProps2.xml><?xml version="1.0" encoding="utf-8"?>
<ds:datastoreItem xmlns:ds="http://schemas.openxmlformats.org/officeDocument/2006/customXml" ds:itemID="{6F690ED3-5A5A-450C-8419-4F82A8FCE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49690c-def7-4262-a2a7-c674cb9a0db9"/>
    <ds:schemaRef ds:uri="54d3de96-1e39-49c4-81c1-27b5a60193ca"/>
    <ds:schemaRef ds:uri="b42ab54c-3ccc-420f-9dec-d8557292f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D79479-034F-442D-932C-CC97435E9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873</TotalTime>
  <Words>1249</Words>
  <Application>Microsoft Office PowerPoint</Application>
  <PresentationFormat>On-screen Show (4:3)</PresentationFormat>
  <Paragraphs>140</Paragraphs>
  <Slides>27</Slides>
  <Notes>7</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Read Write Inc Phonics Parent Workshop</vt:lpstr>
      <vt:lpstr>Synthetic Phonics</vt:lpstr>
      <vt:lpstr>PowerPoint Presentation</vt:lpstr>
      <vt:lpstr>PowerPoint Presentation</vt:lpstr>
      <vt:lpstr>Set 1, 2 or 3 Speed Sounds</vt:lpstr>
      <vt:lpstr>Set 2 &amp; 3 Speed Sounds</vt:lpstr>
      <vt:lpstr>PowerPoint Presentation</vt:lpstr>
      <vt:lpstr>How to pronounce speed sounds</vt:lpstr>
      <vt:lpstr>Split ‘e’ words</vt:lpstr>
      <vt:lpstr>Blending/Green Cards/Red Cards</vt:lpstr>
      <vt:lpstr>Blending</vt:lpstr>
      <vt:lpstr>Fred Fingers</vt:lpstr>
      <vt:lpstr>Year 1 Phonics test</vt:lpstr>
      <vt:lpstr>Access Arrangements</vt:lpstr>
      <vt:lpstr>PowerPoint Presentation</vt:lpstr>
      <vt:lpstr>PowerPoint Presentation</vt:lpstr>
      <vt:lpstr>Training video</vt:lpstr>
      <vt:lpstr> Home School Reading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lots of stories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Staff Meeting 11th November</dc:title>
  <dc:creator>Lisa Christiansen</dc:creator>
  <cp:lastModifiedBy>Lisa Christiansen</cp:lastModifiedBy>
  <cp:revision>285</cp:revision>
  <dcterms:created xsi:type="dcterms:W3CDTF">2013-11-09T13:38:54Z</dcterms:created>
  <dcterms:modified xsi:type="dcterms:W3CDTF">2023-03-26T11:58:12Z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0x010100B8D9AA80867A9F45A260D426560E93F5</vt:lpwstr>
  </property>
  <property fmtid="{D5CDD505-2E9C-101B-9397-08002B2CF9AE}" pid="3" name="MediaServiceImageTags">
    <vt:lpwstr/>
  </property>
</Properties>
</file>