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7" r:id="rId5"/>
    <p:sldId id="293" r:id="rId6"/>
    <p:sldId id="295" r:id="rId7"/>
    <p:sldId id="296" r:id="rId8"/>
    <p:sldId id="292" r:id="rId9"/>
    <p:sldId id="297" r:id="rId10"/>
    <p:sldId id="294" r:id="rId11"/>
    <p:sldId id="289" r:id="rId12"/>
    <p:sldId id="290" r:id="rId13"/>
    <p:sldId id="299" r:id="rId14"/>
    <p:sldId id="270" r:id="rId15"/>
    <p:sldId id="279" r:id="rId16"/>
    <p:sldId id="298" r:id="rId17"/>
  </p:sldIdLst>
  <p:sldSz cx="9144000" cy="6858000" type="screen4x3"/>
  <p:notesSz cx="6867525" cy="9994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0CA9"/>
    <a:srgbClr val="F9BD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B6F02D-6781-5C93-F6F9-6BA3626B8FBE}" v="1101" dt="2023-03-16T20:07:36.910"/>
    <p1510:client id="{5530DBB9-7FC3-48D9-A427-5CB36E34673A}" v="9" dt="2023-03-17T08:30:55.680"/>
    <p1510:client id="{7A78839C-87A5-E4B9-26D5-12AF33543A8C}" v="1" dt="2023-03-17T08:24:48.397"/>
    <p1510:client id="{925211A2-2445-22A2-190E-5B46D9317B08}" v="22" dt="2023-03-17T10:56:14.91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863" autoAdjust="0"/>
  </p:normalViewPr>
  <p:slideViewPr>
    <p:cSldViewPr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5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E7279517-3792-4468-B1B5-A2A52A52D2B6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069C0575-3F58-492A-9451-41FC667BF5B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3440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0008" y="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>
              <a:defRPr sz="1300"/>
            </a:lvl1pPr>
          </a:lstStyle>
          <a:p>
            <a:fld id="{44D5739A-91DF-4B13-AA82-8033164DE4E1}" type="datetimeFigureOut">
              <a:rPr lang="en-GB" smtClean="0"/>
              <a:t>17/03/2023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5038" y="749300"/>
            <a:ext cx="4997450" cy="3748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753" y="4747578"/>
            <a:ext cx="5494020" cy="4497705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0008" y="9493420"/>
            <a:ext cx="2975928" cy="499745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>
              <a:defRPr sz="1300"/>
            </a:lvl1pPr>
          </a:lstStyle>
          <a:p>
            <a:fld id="{E14B9687-FB4F-4893-887F-8E09BAAB6C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4626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65731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4B9687-FB4F-4893-887F-8E09BAAB6C5C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7752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99C3B-755D-488C-BDC7-0B48D04793C5}" type="datetime1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626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CEEB3-E268-4DB2-BFE3-DA05D8510014}" type="datetime1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3536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86AF5E-AC32-44BB-91D5-B95577466B13}" type="datetime1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4488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A67A27-BBC8-4A9C-A031-56BAB5F2A7D1}" type="datetime1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1907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B2014-0A07-4512-91AF-86BE3E51B8A9}" type="datetime1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088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769A5F-14D3-4516-AEDD-163207937E39}" type="datetime1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213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B0C21-5D1C-465F-BE69-49DF507E4B40}" type="datetime1">
              <a:rPr lang="en-GB" smtClean="0"/>
              <a:t>17/03/2023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832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A8536-45B9-4697-BAB7-281C8FB4C515}" type="datetime1">
              <a:rPr lang="en-GB" smtClean="0"/>
              <a:t>17/03/2023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242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C5A872-7D4F-4C28-B102-E71E38A9E56B}" type="datetime1">
              <a:rPr lang="en-GB" smtClean="0"/>
              <a:t>17/03/2023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59972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DB861-AAE2-4095-8225-94572446087C}" type="datetime1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1377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350946-A8BE-4756-8F12-824CD37BDECB}" type="datetime1">
              <a:rPr lang="en-GB" smtClean="0"/>
              <a:t>17/03/2023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553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65252" l="0" r="100000">
                        <a14:foregroundMark x1="29100" y1="35439" x2="29100" y2="35439"/>
                        <a14:foregroundMark x1="45100" y1="25962" x2="45100" y2="25962"/>
                        <a14:foregroundMark x1="67900" y1="38401" x2="67900" y2="384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/>
        </p:blipFill>
        <p:spPr bwMode="auto">
          <a:xfrm>
            <a:off x="7391400" y="0"/>
            <a:ext cx="1752600" cy="8876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373DB-5567-4458-8839-97B82989AE35}" type="datetime1">
              <a:rPr lang="en-GB" smtClean="0"/>
              <a:t>17/03/2023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6FE00F-4EA6-4F83-96F9-388C9D5ECAF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1780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letters-and-sounds.com/phase-1-videos/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TkXcabDUg7Q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1079698" y="838200"/>
            <a:ext cx="6984603" cy="647700"/>
          </a:xfrm>
        </p:spPr>
        <p:txBody>
          <a:bodyPr>
            <a:noAutofit/>
          </a:bodyPr>
          <a:lstStyle/>
          <a:p>
            <a:r>
              <a:rPr lang="es-UY" altLang="en-US" b="1" dirty="0" err="1">
                <a:solidFill>
                  <a:schemeClr val="accent6"/>
                </a:solidFill>
                <a:latin typeface="Comic Sans MS"/>
              </a:rPr>
              <a:t>Early</a:t>
            </a:r>
            <a:r>
              <a:rPr lang="es-UY" altLang="en-US" b="1" dirty="0">
                <a:solidFill>
                  <a:schemeClr val="accent6"/>
                </a:solidFill>
                <a:latin typeface="Comic Sans MS"/>
              </a:rPr>
              <a:t> </a:t>
            </a:r>
            <a:r>
              <a:rPr lang="es-UY" altLang="en-US" b="1" dirty="0" err="1">
                <a:solidFill>
                  <a:schemeClr val="accent6"/>
                </a:solidFill>
                <a:latin typeface="Comic Sans MS"/>
              </a:rPr>
              <a:t>Phonics</a:t>
            </a:r>
            <a:r>
              <a:rPr lang="es-UY" altLang="en-US" b="1" dirty="0">
                <a:solidFill>
                  <a:schemeClr val="accent6"/>
                </a:solidFill>
                <a:latin typeface="Comic Sans MS"/>
              </a:rPr>
              <a:t> Workshop</a:t>
            </a:r>
            <a:br>
              <a:rPr lang="es-UY" altLang="en-US" b="1" dirty="0">
                <a:solidFill>
                  <a:schemeClr val="accent6"/>
                </a:solidFill>
                <a:latin typeface="Comic Sans MS"/>
              </a:rPr>
            </a:br>
            <a:r>
              <a:rPr lang="es-UY" altLang="en-US" b="1" dirty="0" err="1">
                <a:solidFill>
                  <a:schemeClr val="accent6"/>
                </a:solidFill>
                <a:latin typeface="Comic Sans MS"/>
              </a:rPr>
              <a:t>Nursery</a:t>
            </a:r>
            <a:endParaRPr lang="es-ES" altLang="en-US" b="1" dirty="0" err="1">
              <a:solidFill>
                <a:schemeClr val="accent6"/>
              </a:solidFill>
              <a:latin typeface="Comic Sans MS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</a:t>
            </a:fld>
            <a:endParaRPr lang="en-GB"/>
          </a:p>
        </p:txBody>
      </p:sp>
      <p:pic>
        <p:nvPicPr>
          <p:cNvPr id="1028" name="Picture 4" descr="http://rotherhitheprimary.co.uk/wp-content/uploads/2017/06/rivehillfed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868751"/>
            <a:ext cx="20574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08603">
            <a:off x="2508856" y="1778325"/>
            <a:ext cx="4126286" cy="1893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Image result for frog tedd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1738814"/>
            <a:ext cx="1842586" cy="1842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01A1AE-2F91-4639-ED70-429B7C40B248}"/>
              </a:ext>
            </a:extLst>
          </p:cNvPr>
          <p:cNvSpPr txBox="1"/>
          <p:nvPr/>
        </p:nvSpPr>
        <p:spPr>
          <a:xfrm>
            <a:off x="3718322" y="412015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b="1" dirty="0">
                <a:solidFill>
                  <a:srgbClr val="94C600"/>
                </a:solidFill>
                <a:latin typeface="Comic Sans MS"/>
              </a:rPr>
              <a:t>17th March 2023 </a:t>
            </a:r>
            <a:r>
              <a:rPr lang="en-GB" dirty="0">
                <a:solidFill>
                  <a:srgbClr val="595959"/>
                </a:solidFill>
                <a:latin typeface="Comic Sans MS"/>
              </a:rPr>
              <a:t>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90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4668628-3650-94CD-DA2D-FC5A9D40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10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73A9C1E-212A-2A7F-B55B-B33AF790601C}"/>
              </a:ext>
            </a:extLst>
          </p:cNvPr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6"/>
                </a:solidFill>
                <a:latin typeface="Comic Sans MS"/>
              </a:rPr>
              <a:t>Writing  </a:t>
            </a:r>
            <a:endParaRPr lang="en-GB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4FD9755-2FF5-CED8-F4BF-0650F9C1CCCD}"/>
              </a:ext>
            </a:extLst>
          </p:cNvPr>
          <p:cNvSpPr txBox="1">
            <a:spLocks/>
          </p:cNvSpPr>
          <p:nvPr/>
        </p:nvSpPr>
        <p:spPr>
          <a:xfrm>
            <a:off x="467544" y="1412776"/>
            <a:ext cx="8229600" cy="506422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Scribbles can carry meaning accept all forms of communication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Draw pictures and make it meaningful 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latin typeface="Calibri"/>
              <a:cs typeface="Calibri"/>
            </a:endParaRP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Only lower-case letters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Can practise copying letters of their name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Use the rhyme for the letters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>
              <a:buFont typeface="Calibri" panose="020B0604020202020204" pitchFamily="34" charset="0"/>
              <a:buChar char="-"/>
            </a:pPr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See hand out 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1CA0A1E5-1D0C-B25A-7109-5964C30AF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238" y="4916527"/>
            <a:ext cx="7343597" cy="15543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5979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pPr algn="l"/>
            <a:r>
              <a:rPr lang="en-GB" b="1" dirty="0">
                <a:solidFill>
                  <a:schemeClr val="accent6"/>
                </a:solidFill>
                <a:latin typeface="Comic Sans MS"/>
              </a:rPr>
              <a:t>Sum up </a:t>
            </a:r>
            <a:endParaRPr lang="en-GB" b="1" dirty="0">
              <a:solidFill>
                <a:schemeClr val="accent6"/>
              </a:solidFill>
              <a:latin typeface="Comic Sans MS" panose="030F0702030302020204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6422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Teach letter sounds not names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Play games to hear initial sounds in words</a:t>
            </a: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Sing nursery rhymes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Point out rhyming words in books 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Read every day, children love repetition</a:t>
            </a:r>
          </a:p>
          <a:p>
            <a:r>
              <a:rPr lang="en-GB" sz="28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</a:rPr>
              <a:t>Listen to sounds and make sounds </a:t>
            </a: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</a:endParaRPr>
          </a:p>
          <a:p>
            <a:pPr marL="0" indent="0" algn="ctr">
              <a:buNone/>
            </a:pPr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  <a:p>
            <a:endParaRPr lang="en-GB" sz="2800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851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09800"/>
            <a:ext cx="7772400" cy="1470025"/>
          </a:xfrm>
        </p:spPr>
        <p:txBody>
          <a:bodyPr/>
          <a:lstStyle/>
          <a:p>
            <a:r>
              <a:rPr lang="en-GB" b="1" dirty="0">
                <a:solidFill>
                  <a:schemeClr val="accent6"/>
                </a:solidFill>
                <a:latin typeface="Comic Sans MS" panose="030F0702030302020204" pitchFamily="66" charset="0"/>
              </a:rPr>
              <a:t>Thank you for attending our Phonics 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 panose="030F0702030302020204" pitchFamily="66" charset="0"/>
              </a:rPr>
              <a:t>Any questions</a:t>
            </a:r>
            <a:r>
              <a:rPr lang="en-GB" i="1" dirty="0">
                <a:solidFill>
                  <a:schemeClr val="tx1">
                    <a:lumMod val="65000"/>
                    <a:lumOff val="35000"/>
                  </a:schemeClr>
                </a:solidFill>
                <a:latin typeface="Colonna MT" panose="04020805060202030203" pitchFamily="82" charset="0"/>
              </a:rPr>
              <a:t>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6220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424C63-EDF0-8AFC-46EE-7C43DA130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278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b="1" dirty="0">
                <a:solidFill>
                  <a:schemeClr val="accent6"/>
                </a:solidFill>
                <a:latin typeface="Comic Sans MS"/>
              </a:rPr>
              <a:t>Nursery Phonics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35969" y="1241164"/>
            <a:ext cx="8001000" cy="514967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chemeClr val="accent1"/>
                </a:solidFill>
                <a:latin typeface="Comic Sans MS"/>
                <a:cs typeface="Arial"/>
              </a:rPr>
              <a:t>Foundation for reading is speaking and listening skills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 </a:t>
            </a:r>
            <a:endParaRPr lang="en-GB" sz="2400" b="1" dirty="0">
              <a:solidFill>
                <a:schemeClr val="tx1">
                  <a:lumMod val="65000"/>
                  <a:lumOff val="35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Activities in Nursery help develop their </a:t>
            </a:r>
            <a:r>
              <a:rPr lang="en-GB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sound discrimination skills</a:t>
            </a: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. The aim is to get children to tune into sounds and begin to break words down by  listening, creating and playing with sounds.  </a:t>
            </a:r>
            <a:endParaRPr lang="en-GB" dirty="0">
              <a:solidFill>
                <a:schemeClr val="tx1">
                  <a:lumMod val="65000"/>
                  <a:lumOff val="35000"/>
                </a:schemeClr>
              </a:solidFill>
              <a:cs typeface="Calibri"/>
            </a:endParaRPr>
          </a:p>
          <a:p>
            <a:pPr marL="0" indent="0" algn="ctr">
              <a:buNone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</a:endParaRPr>
          </a:p>
          <a:p>
            <a:pPr marL="0" indent="0" algn="ctr">
              <a:buNone/>
            </a:pPr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Comic Sans MS"/>
                <a:cs typeface="Arial"/>
              </a:rPr>
              <a:t>Before your child can learn individual letter sounds, they will learn to hear letter sounds in speech and have fun making sounds and noises.</a:t>
            </a:r>
          </a:p>
          <a:p>
            <a:pPr marL="457200" indent="-457200">
              <a:buClr>
                <a:schemeClr val="accent6"/>
              </a:buClr>
              <a:buAutoNum type="arabicPeriod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5966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56849D9-6AB6-E6B7-A1FA-EEBC56B07D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3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260F2F-371E-A133-9553-C5E79BEC14EB}"/>
              </a:ext>
            </a:extLst>
          </p:cNvPr>
          <p:cNvSpPr txBox="1"/>
          <p:nvPr/>
        </p:nvSpPr>
        <p:spPr>
          <a:xfrm>
            <a:off x="1468152" y="1425556"/>
            <a:ext cx="6988628" cy="397031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Environmental sounds </a:t>
            </a:r>
            <a:r>
              <a:rPr lang="en-GB" sz="3600" dirty="0">
                <a:latin typeface="Comic Sans MS"/>
                <a:cs typeface="Arial"/>
              </a:rPr>
              <a:t>​</a:t>
            </a:r>
          </a:p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Instrumental sounds</a:t>
            </a:r>
            <a:r>
              <a:rPr lang="en-GB" sz="3600" dirty="0">
                <a:latin typeface="Comic Sans MS"/>
                <a:cs typeface="Arial"/>
              </a:rPr>
              <a:t>​</a:t>
            </a:r>
          </a:p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Body percussion</a:t>
            </a:r>
            <a:r>
              <a:rPr lang="en-GB" sz="3600" dirty="0">
                <a:latin typeface="Comic Sans MS"/>
                <a:cs typeface="Arial"/>
              </a:rPr>
              <a:t>​</a:t>
            </a:r>
          </a:p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Rhythm and rhyme</a:t>
            </a:r>
            <a:r>
              <a:rPr lang="en-GB" sz="3600" dirty="0">
                <a:latin typeface="Comic Sans MS"/>
                <a:cs typeface="Arial"/>
              </a:rPr>
              <a:t>​</a:t>
            </a:r>
          </a:p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Alliteration </a:t>
            </a:r>
            <a:r>
              <a:rPr lang="en-GB" sz="3600" dirty="0">
                <a:latin typeface="Comic Sans MS"/>
                <a:cs typeface="Arial"/>
              </a:rPr>
              <a:t>​</a:t>
            </a:r>
          </a:p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Voice sounds</a:t>
            </a:r>
            <a:r>
              <a:rPr lang="en-GB" sz="3600" dirty="0">
                <a:latin typeface="Comic Sans MS"/>
                <a:cs typeface="Arial"/>
              </a:rPr>
              <a:t>​</a:t>
            </a:r>
          </a:p>
          <a:p>
            <a:pPr>
              <a:buAutoNum type="arabicPeriod"/>
            </a:pPr>
            <a:r>
              <a:rPr lang="en-GB" sz="3600" dirty="0">
                <a:solidFill>
                  <a:srgbClr val="595959"/>
                </a:solidFill>
                <a:latin typeface="Comic Sans MS"/>
                <a:cs typeface="Arial"/>
              </a:rPr>
              <a:t>Oral blending and segmenting</a:t>
            </a:r>
            <a:r>
              <a:rPr lang="en-GB" dirty="0">
                <a:solidFill>
                  <a:srgbClr val="595959"/>
                </a:solidFill>
                <a:latin typeface="Comic Sans MS"/>
                <a:cs typeface="Arial"/>
              </a:rPr>
              <a:t> 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698C61E-0FBC-D05A-6AC4-C3B16AA02596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accent6"/>
                </a:solidFill>
                <a:latin typeface="Comic Sans MS"/>
              </a:rPr>
              <a:t>Phase 1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98469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91D9EE9-CBB5-9B1F-AB32-D02F67EBDB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4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AE58A9F-32C6-680E-2370-01462109DC51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6"/>
                </a:solidFill>
                <a:latin typeface="Comic Sans MS"/>
                <a:cs typeface="Arial"/>
              </a:rPr>
              <a:t>Alliteration </a:t>
            </a:r>
            <a:endParaRPr lang="en-GB" b="1" dirty="0">
              <a:solidFill>
                <a:schemeClr val="accent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1FAF7D-FFDF-5C15-EA04-3734020AE4EC}"/>
              </a:ext>
            </a:extLst>
          </p:cNvPr>
          <p:cNvSpPr txBox="1">
            <a:spLocks/>
          </p:cNvSpPr>
          <p:nvPr/>
        </p:nvSpPr>
        <p:spPr>
          <a:xfrm>
            <a:off x="381000" y="1625456"/>
            <a:ext cx="8458200" cy="4525963"/>
          </a:xfrm>
          <a:prstGeom prst="rect">
            <a:avLst/>
          </a:prstGeom>
        </p:spPr>
        <p:txBody>
          <a:bodyPr lIns="91440" tIns="45720" rIns="91440" bIns="45720" anchor="t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This aspect brings in the introduction to letters and the alphabet 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bg1">
                  <a:lumMod val="50000"/>
                </a:schemeClr>
              </a:solidFill>
              <a:latin typeface="Comic Sans MS"/>
              <a:cs typeface="Arial"/>
            </a:endParaRP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Sound of the week</a:t>
            </a: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Silly Soup </a:t>
            </a: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I spy</a:t>
            </a: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Exaggerate the first sound </a:t>
            </a: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Name your toys </a:t>
            </a: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Go on a sound hunt </a:t>
            </a:r>
          </a:p>
        </p:txBody>
      </p:sp>
    </p:spTree>
    <p:extLst>
      <p:ext uri="{BB962C8B-B14F-4D97-AF65-F5344CB8AC3E}">
        <p14:creationId xmlns:p14="http://schemas.microsoft.com/office/powerpoint/2010/main" val="1405530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BD42425-702C-07A1-A49A-CD1B5B7B5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5</a:t>
            </a:fld>
            <a:endParaRPr lang="en-GB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6209E31-FF2D-FE63-57B2-F93608226DBD}"/>
              </a:ext>
            </a:extLst>
          </p:cNvPr>
          <p:cNvSpPr txBox="1"/>
          <p:nvPr/>
        </p:nvSpPr>
        <p:spPr>
          <a:xfrm>
            <a:off x="502636" y="389046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b="1" dirty="0">
                <a:solidFill>
                  <a:srgbClr val="FEA022"/>
                </a:solidFill>
                <a:latin typeface="Comic Sans MS"/>
              </a:rPr>
              <a:t>Voice Sounds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EE7624B-F453-CCA2-5508-70A6A80A2BE9}"/>
              </a:ext>
            </a:extLst>
          </p:cNvPr>
          <p:cNvSpPr txBox="1"/>
          <p:nvPr/>
        </p:nvSpPr>
        <p:spPr>
          <a:xfrm>
            <a:off x="1169978" y="4847456"/>
            <a:ext cx="2743200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hlinkClick r:id="rId2"/>
              </a:rPr>
              <a:t>Phase 1 Videos – Letters and Sounds (letters-and-sounds.com)</a:t>
            </a:r>
            <a:endParaRPr lang="en-US">
              <a:cs typeface="Calibri"/>
            </a:endParaRP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Start 15 6.18</a:t>
            </a:r>
          </a:p>
        </p:txBody>
      </p:sp>
      <p:pic>
        <p:nvPicPr>
          <p:cNvPr id="6" name="Picture 6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1DEC0B31-DA0E-8749-74C3-0FEE862581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8796" y="1402690"/>
            <a:ext cx="2266298" cy="2717937"/>
          </a:xfrm>
          <a:prstGeom prst="rect">
            <a:avLst/>
          </a:prstGeom>
        </p:spPr>
      </p:pic>
      <p:pic>
        <p:nvPicPr>
          <p:cNvPr id="7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CA0C3B7C-2D58-1E0F-5956-8C9802A67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28981" y="996489"/>
            <a:ext cx="3157033" cy="3019187"/>
          </a:xfrm>
          <a:prstGeom prst="rect">
            <a:avLst/>
          </a:prstGeom>
        </p:spPr>
      </p:pic>
      <p:pic>
        <p:nvPicPr>
          <p:cNvPr id="8" name="Picture 8">
            <a:extLst>
              <a:ext uri="{FF2B5EF4-FFF2-40B4-BE49-F238E27FC236}">
                <a16:creationId xmlns:a16="http://schemas.microsoft.com/office/drawing/2014/main" id="{A8042A77-DEF2-4540-6143-C9E24692872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54679" y="2956715"/>
            <a:ext cx="2140107" cy="1512522"/>
          </a:xfrm>
          <a:prstGeom prst="rect">
            <a:avLst/>
          </a:prstGeom>
        </p:spPr>
      </p:pic>
      <p:pic>
        <p:nvPicPr>
          <p:cNvPr id="10" name="Picture 9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73ACF05D-3453-00D5-C614-6DABD95F306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25651" y="4658859"/>
            <a:ext cx="2601288" cy="1608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490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0C5EAF3-C067-0B8B-E8E4-BD3112088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6</a:t>
            </a:fld>
            <a:endParaRPr lang="en-GB"/>
          </a:p>
        </p:txBody>
      </p:sp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0938B6DF-A15A-3B38-0DD8-92ACF0323B59}"/>
              </a:ext>
            </a:extLst>
          </p:cNvPr>
          <p:cNvSpPr txBox="1">
            <a:spLocks/>
          </p:cNvSpPr>
          <p:nvPr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6FE00F-4EA6-4F83-96F9-388C9D5ECAF3}" type="slidenum">
              <a:rPr lang="en-GB" smtClean="0"/>
              <a:pPr/>
              <a:t>6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63F3C287-3797-C069-3C61-0F00F729DDF2}"/>
              </a:ext>
            </a:extLst>
          </p:cNvPr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b="1" dirty="0">
                <a:solidFill>
                  <a:schemeClr val="accent6"/>
                </a:solidFill>
                <a:latin typeface="Comic Sans MS"/>
                <a:cs typeface="Arial"/>
              </a:rPr>
              <a:t>Segmenting and Blending </a:t>
            </a:r>
            <a:endParaRPr lang="en-GB" b="1" dirty="0">
              <a:solidFill>
                <a:schemeClr val="accent6"/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106D747-9298-CD00-70E9-A2836D4C11A3}"/>
              </a:ext>
            </a:extLst>
          </p:cNvPr>
          <p:cNvSpPr txBox="1">
            <a:spLocks/>
          </p:cNvSpPr>
          <p:nvPr/>
        </p:nvSpPr>
        <p:spPr>
          <a:xfrm>
            <a:off x="381000" y="1625456"/>
            <a:ext cx="8458200" cy="4525963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Break up sounds in words – put sounds in words together   </a:t>
            </a:r>
            <a:endParaRPr lang="en-GB" b="1" dirty="0">
              <a:solidFill>
                <a:schemeClr val="bg1">
                  <a:lumMod val="50000"/>
                </a:schemeClr>
              </a:solidFill>
              <a:latin typeface="Comic Sans MS" panose="030F0702030302020204" pitchFamily="66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GB" b="1" dirty="0">
              <a:solidFill>
                <a:schemeClr val="bg1">
                  <a:lumMod val="50000"/>
                </a:schemeClr>
              </a:solidFill>
              <a:latin typeface="Comic Sans MS"/>
              <a:cs typeface="Arial"/>
            </a:endParaRP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Clap or stamp the rhythm of spoken words</a:t>
            </a:r>
          </a:p>
          <a:p>
            <a:pPr marL="457200" indent="-457200"/>
            <a:r>
              <a:rPr lang="en-GB" b="1" dirty="0">
                <a:solidFill>
                  <a:schemeClr val="bg1">
                    <a:lumMod val="50000"/>
                  </a:schemeClr>
                </a:solidFill>
                <a:latin typeface="Comic Sans MS"/>
                <a:cs typeface="Arial"/>
              </a:rPr>
              <a:t>Robot Voice games </a:t>
            </a:r>
          </a:p>
          <a:p>
            <a:pPr marL="457200" indent="-457200"/>
            <a:endParaRPr lang="en-GB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646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26C480D-2850-52E5-A1BD-FCC3100EE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7</a:t>
            </a:fld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0612326-F9D5-FAE0-441E-787722DAAC18}"/>
              </a:ext>
            </a:extLst>
          </p:cNvPr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en-US" b="1" dirty="0">
                <a:solidFill>
                  <a:schemeClr val="accent6"/>
                </a:solidFill>
                <a:latin typeface="Comic Sans MS"/>
              </a:rPr>
              <a:t>Phonics</a:t>
            </a: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EAAEA47-3EF3-9EF9-0654-CB8C2874CB63}"/>
              </a:ext>
            </a:extLst>
          </p:cNvPr>
          <p:cNvSpPr txBox="1">
            <a:spLocks/>
          </p:cNvSpPr>
          <p:nvPr/>
        </p:nvSpPr>
        <p:spPr>
          <a:xfrm>
            <a:off x="381000" y="1042382"/>
            <a:ext cx="8001000" cy="5121275"/>
          </a:xfrm>
          <a:prstGeom prst="rect">
            <a:avLst/>
          </a:prstGeom>
        </p:spPr>
        <p:txBody>
          <a:bodyPr lIns="91440" tIns="45720" rIns="91440" bIns="4572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>
                <a:solidFill>
                  <a:schemeClr val="accent1"/>
                </a:solidFill>
                <a:latin typeface="Comic Sans MS"/>
                <a:cs typeface="Arial"/>
              </a:rPr>
              <a:t>Letter Recognition</a:t>
            </a:r>
          </a:p>
          <a:p>
            <a:pPr marL="0" indent="0">
              <a:buNone/>
            </a:pPr>
            <a:endParaRPr lang="en-GB" sz="2400" b="1" dirty="0">
              <a:solidFill>
                <a:schemeClr val="accent1"/>
              </a:solidFill>
              <a:latin typeface="Comic Sans MS"/>
              <a:cs typeface="Arial"/>
            </a:endParaRPr>
          </a:p>
          <a:p>
            <a:pPr marL="0" indent="0">
              <a:buNone/>
            </a:pPr>
            <a:r>
              <a:rPr lang="en-GB" sz="2400" dirty="0">
                <a:solidFill>
                  <a:srgbClr val="595959"/>
                </a:solidFill>
                <a:latin typeface="Comic Sans MS"/>
                <a:cs typeface="Arial"/>
              </a:rPr>
              <a:t>Not alphabet names – letter sounds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595959"/>
                </a:solidFill>
                <a:latin typeface="Comic Sans MS"/>
                <a:cs typeface="Arial"/>
              </a:rPr>
              <a:t>Not in alphabetical order </a:t>
            </a:r>
          </a:p>
          <a:p>
            <a:pPr marL="0" indent="0">
              <a:buNone/>
            </a:pPr>
            <a:r>
              <a:rPr lang="en-GB" sz="2400" dirty="0">
                <a:solidFill>
                  <a:srgbClr val="595959"/>
                </a:solidFill>
                <a:latin typeface="Comic Sans MS"/>
                <a:cs typeface="Arial"/>
              </a:rPr>
              <a:t>Lower case letters only </a:t>
            </a:r>
          </a:p>
          <a:p>
            <a:pPr marL="0" indent="0">
              <a:buNone/>
            </a:pPr>
            <a:endParaRPr lang="en-GB" sz="2400" b="1" dirty="0">
              <a:solidFill>
                <a:srgbClr val="94C600"/>
              </a:solidFill>
              <a:latin typeface="Comic Sans MS"/>
              <a:cs typeface="Arial"/>
            </a:endParaRPr>
          </a:p>
          <a:p>
            <a:pPr marL="0" indent="0">
              <a:buNone/>
            </a:pPr>
            <a:endParaRPr lang="en-GB" sz="2400" b="1" dirty="0">
              <a:solidFill>
                <a:srgbClr val="94C600"/>
              </a:solidFill>
              <a:latin typeface="Comic Sans MS"/>
              <a:cs typeface="Arial"/>
            </a:endParaRPr>
          </a:p>
          <a:p>
            <a:pPr marL="0" indent="0">
              <a:buNone/>
            </a:pPr>
            <a:endParaRPr lang="en-GB" sz="2400" b="1" dirty="0">
              <a:solidFill>
                <a:srgbClr val="94C600"/>
              </a:solidFill>
              <a:latin typeface="Comic Sans MS"/>
              <a:cs typeface="Arial"/>
            </a:endParaRPr>
          </a:p>
          <a:p>
            <a:pPr>
              <a:buClr>
                <a:schemeClr val="accent6"/>
              </a:buClr>
              <a:buFont typeface="Wingdings" panose="05000000000000000000" pitchFamily="2" charset="2"/>
              <a:buChar char="ü"/>
            </a:pPr>
            <a:endParaRPr lang="en-GB" sz="2400" dirty="0">
              <a:solidFill>
                <a:schemeClr val="tx1">
                  <a:lumMod val="65000"/>
                  <a:lumOff val="35000"/>
                </a:schemeClr>
              </a:solidFill>
              <a:latin typeface="Comic Sans MS"/>
              <a:cs typeface="Arial"/>
            </a:endParaRPr>
          </a:p>
        </p:txBody>
      </p:sp>
      <p:pic>
        <p:nvPicPr>
          <p:cNvPr id="7" name="Picture 7" descr="Text, whiteboard&#10;&#10;Description automatically generated">
            <a:extLst>
              <a:ext uri="{FF2B5EF4-FFF2-40B4-BE49-F238E27FC236}">
                <a16:creationId xmlns:a16="http://schemas.microsoft.com/office/drawing/2014/main" id="{5D9FB958-5536-0C35-F4EB-A276990841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847" y="3255274"/>
            <a:ext cx="8223919" cy="1738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514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712D42-E5F6-A9EB-F068-2E634287A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8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3D51AFA-31B3-0F7E-8003-8471D420FF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826"/>
            <a:ext cx="7059010" cy="6658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04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D73283A-77FC-4BE9-8E3D-0C1EFDB1B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6FE00F-4EA6-4F83-96F9-388C9D5ECAF3}" type="slidenum">
              <a:rPr lang="en-GB" smtClean="0"/>
              <a:t>9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4558167-4225-A8B8-8040-1B5E4A2B5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004017"/>
            <a:ext cx="7911974" cy="389902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2839AC-E89F-D5EE-5BEF-A837B32AF127}"/>
              </a:ext>
            </a:extLst>
          </p:cNvPr>
          <p:cNvSpPr txBox="1"/>
          <p:nvPr/>
        </p:nvSpPr>
        <p:spPr>
          <a:xfrm>
            <a:off x="1716024" y="5166362"/>
            <a:ext cx="4572000" cy="369332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GB" dirty="0">
                <a:hlinkClick r:id="rId3"/>
              </a:rPr>
              <a:t>Parent video: How to say the sounds - YouTube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2020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42ab54c-3ccc-420f-9dec-d8557292fef6" xsi:nil="true"/>
    <lcf76f155ced4ddcb4097134ff3c332f xmlns="6f49690c-def7-4262-a2a7-c674cb9a0db9">
      <Terms xmlns="http://schemas.microsoft.com/office/infopath/2007/PartnerControls"/>
    </lcf76f155ced4ddcb4097134ff3c332f>
    <_Flow_SignoffStatus xmlns="6f49690c-def7-4262-a2a7-c674cb9a0db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D9AA80867A9F45A260D426560E93F5" ma:contentTypeVersion="17" ma:contentTypeDescription="Create a new document." ma:contentTypeScope="" ma:versionID="7d5f307644940f47f822e1868c8f1988">
  <xsd:schema xmlns:xsd="http://www.w3.org/2001/XMLSchema" xmlns:xs="http://www.w3.org/2001/XMLSchema" xmlns:p="http://schemas.microsoft.com/office/2006/metadata/properties" xmlns:ns2="6f49690c-def7-4262-a2a7-c674cb9a0db9" xmlns:ns3="54d3de96-1e39-49c4-81c1-27b5a60193ca" xmlns:ns4="b42ab54c-3ccc-420f-9dec-d8557292fef6" targetNamespace="http://schemas.microsoft.com/office/2006/metadata/properties" ma:root="true" ma:fieldsID="8d97663daabdf5b3c3e43036769a6f20" ns2:_="" ns3:_="" ns4:_="">
    <xsd:import namespace="6f49690c-def7-4262-a2a7-c674cb9a0db9"/>
    <xsd:import namespace="54d3de96-1e39-49c4-81c1-27b5a60193ca"/>
    <xsd:import namespace="b42ab54c-3ccc-420f-9dec-d8557292fef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4:TaxCatchAll" minOccurs="0"/>
                <xsd:element ref="ns2:_Flow_Signoff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f49690c-def7-4262-a2a7-c674cb9a0d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a2ee9a29-5d3b-47f4-bb28-73bb36778aa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_Flow_SignoffStatus" ma:index="24" nillable="true" ma:displayName="Sign-off status" ma:internalName="Sign_x002d_off_x0020_status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d3de96-1e39-49c4-81c1-27b5a60193c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2ab54c-3ccc-420f-9dec-d8557292fef6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6debb01f-d3d0-4d37-b937-29c69ee7f5be}" ma:internalName="TaxCatchAll" ma:showField="CatchAllData" ma:web="b42ab54c-3ccc-420f-9dec-d8557292fef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0D640E-3EC2-4980-8FC2-EC663A83B48C}">
  <ds:schemaRefs>
    <ds:schemaRef ds:uri="http://schemas.microsoft.com/office/2006/metadata/properties"/>
    <ds:schemaRef ds:uri="http://schemas.microsoft.com/office/infopath/2007/PartnerControls"/>
    <ds:schemaRef ds:uri="b42ab54c-3ccc-420f-9dec-d8557292fef6"/>
    <ds:schemaRef ds:uri="6f49690c-def7-4262-a2a7-c674cb9a0db9"/>
  </ds:schemaRefs>
</ds:datastoreItem>
</file>

<file path=customXml/itemProps2.xml><?xml version="1.0" encoding="utf-8"?>
<ds:datastoreItem xmlns:ds="http://schemas.openxmlformats.org/officeDocument/2006/customXml" ds:itemID="{2D04D896-5774-4A0F-889B-0B62D551ED2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48FAC3-EFAD-4F21-9B0D-186E3E6374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f49690c-def7-4262-a2a7-c674cb9a0db9"/>
    <ds:schemaRef ds:uri="54d3de96-1e39-49c4-81c1-27b5a60193ca"/>
    <ds:schemaRef ds:uri="b42ab54c-3ccc-420f-9dec-d8557292fef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2543</TotalTime>
  <Words>302</Words>
  <Application>Microsoft Office PowerPoint</Application>
  <PresentationFormat>On-screen Show (4:3)</PresentationFormat>
  <Paragraphs>82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Colonna MT</vt:lpstr>
      <vt:lpstr>Comic Sans MS</vt:lpstr>
      <vt:lpstr>Wingdings</vt:lpstr>
      <vt:lpstr>Office Theme</vt:lpstr>
      <vt:lpstr>Early Phonics Workshop Nursery</vt:lpstr>
      <vt:lpstr>Nursery Phonics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 up </vt:lpstr>
      <vt:lpstr>Thank you for attending our Phonics Workshop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Reception</dc:title>
  <dc:creator>Helen Walsh</dc:creator>
  <cp:lastModifiedBy>Helen Walsh</cp:lastModifiedBy>
  <cp:revision>296</cp:revision>
  <cp:lastPrinted>2014-10-07T16:17:52Z</cp:lastPrinted>
  <dcterms:created xsi:type="dcterms:W3CDTF">2014-10-05T09:43:11Z</dcterms:created>
  <dcterms:modified xsi:type="dcterms:W3CDTF">2023-03-17T10:57:36Z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0x010100B8D9AA80867A9F45A260D426560E93F5</vt:lpwstr>
  </property>
  <property fmtid="{D5CDD505-2E9C-101B-9397-08002B2CF9AE}" pid="3" name="Order">
    <vt:r8>2474600</vt:r8>
  </property>
  <property fmtid="{D5CDD505-2E9C-101B-9397-08002B2CF9AE}" pid="4" name="MediaServiceImageTags">
    <vt:lpwstr/>
  </property>
</Properties>
</file>