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7" r:id="rId3"/>
    <p:sldId id="257" r:id="rId4"/>
    <p:sldId id="278" r:id="rId5"/>
    <p:sldId id="274" r:id="rId6"/>
    <p:sldId id="275" r:id="rId7"/>
    <p:sldId id="258" r:id="rId8"/>
    <p:sldId id="280" r:id="rId9"/>
    <p:sldId id="260" r:id="rId10"/>
    <p:sldId id="271" r:id="rId11"/>
    <p:sldId id="263" r:id="rId12"/>
    <p:sldId id="276" r:id="rId13"/>
    <p:sldId id="265" r:id="rId14"/>
    <p:sldId id="267" r:id="rId15"/>
    <p:sldId id="270" r:id="rId16"/>
    <p:sldId id="264" r:id="rId17"/>
    <p:sldId id="268" r:id="rId18"/>
    <p:sldId id="281" r:id="rId19"/>
    <p:sldId id="282" r:id="rId20"/>
    <p:sldId id="279" r:id="rId21"/>
    <p:sldId id="261" r:id="rId22"/>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C982AF8A-702B-4C07-B606-132629CB03EB}" type="datetimeFigureOut">
              <a:rPr lang="en-GB" smtClean="0"/>
              <a:t>15/09/2020</a:t>
            </a:fld>
            <a:endParaRPr lang="en-GB"/>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43450"/>
            <a:ext cx="5438775" cy="38814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3075"/>
            <a:ext cx="29464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63075"/>
            <a:ext cx="2946400" cy="493713"/>
          </a:xfrm>
          <a:prstGeom prst="rect">
            <a:avLst/>
          </a:prstGeom>
        </p:spPr>
        <p:txBody>
          <a:bodyPr vert="horz" lIns="91440" tIns="45720" rIns="91440" bIns="45720" rtlCol="0" anchor="b"/>
          <a:lstStyle>
            <a:lvl1pPr algn="r">
              <a:defRPr sz="1200"/>
            </a:lvl1pPr>
          </a:lstStyle>
          <a:p>
            <a:fld id="{C195FD10-F888-47A4-A42C-ED5FAB9FE025}" type="slidenum">
              <a:rPr lang="en-GB" smtClean="0"/>
              <a:t>‹#›</a:t>
            </a:fld>
            <a:endParaRPr lang="en-GB"/>
          </a:p>
        </p:txBody>
      </p:sp>
    </p:spTree>
    <p:extLst>
      <p:ext uri="{BB962C8B-B14F-4D97-AF65-F5344CB8AC3E}">
        <p14:creationId xmlns:p14="http://schemas.microsoft.com/office/powerpoint/2010/main" val="295834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7A9B9078-BBA6-4A89-A90B-7A7F787650D1}" type="slidenum">
              <a:rPr lang="en-US" altLang="en-US" smtClean="0">
                <a:ea typeface="ヒラギノ角ゴ Pro W3" pitchFamily="-84" charset="-128"/>
              </a:rPr>
              <a:pPr/>
              <a:t>18</a:t>
            </a:fld>
            <a:endParaRPr lang="en-US" altLang="en-US" smtClean="0">
              <a:ea typeface="ヒラギノ角ゴ Pro W3" pitchFamily="-8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0384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430F7217-D0B1-4AFA-AF61-8D019D897FE9}" type="slidenum">
              <a:rPr lang="en-US" altLang="en-US" smtClean="0"/>
              <a:pPr/>
              <a:t>19</a:t>
            </a:fld>
            <a:endParaRPr lang="en-US" altLang="en-US" smtClean="0"/>
          </a:p>
        </p:txBody>
      </p:sp>
      <p:sp>
        <p:nvSpPr>
          <p:cNvPr id="34819" name="Rectangle 2"/>
          <p:cNvSpPr>
            <a:spLocks noGrp="1" noRot="1" noChangeAspect="1" noChangeArrowheads="1" noTextEdit="1"/>
          </p:cNvSpPr>
          <p:nvPr>
            <p:ph type="sldImg"/>
          </p:nvPr>
        </p:nvSpPr>
        <p:spPr>
          <a:xfrm>
            <a:off x="92075" y="744538"/>
            <a:ext cx="6615113" cy="3722687"/>
          </a:xfrm>
          <a:ln/>
        </p:spPr>
      </p:sp>
      <p:sp>
        <p:nvSpPr>
          <p:cNvPr id="3482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58630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A23-155D-495F-83D1-F0CF3AE0E2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C23B1E-DD5D-4893-ABDC-11E7A0A8E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D93983-C656-4A7D-B3E7-372AA181BFBD}"/>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5" name="Footer Placeholder 4">
            <a:extLst>
              <a:ext uri="{FF2B5EF4-FFF2-40B4-BE49-F238E27FC236}">
                <a16:creationId xmlns:a16="http://schemas.microsoft.com/office/drawing/2014/main" id="{D19A3B8D-E81E-405F-A800-613E5339D9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C5B11-AEB5-48E0-A26B-40032C2A50CF}"/>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39166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668B-65B6-4F4C-86B8-4D0537560B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627C9F-9D4C-4283-84B7-7587EB32D1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C6CFB4-4254-455A-904E-F61E72D02B24}"/>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5" name="Footer Placeholder 4">
            <a:extLst>
              <a:ext uri="{FF2B5EF4-FFF2-40B4-BE49-F238E27FC236}">
                <a16:creationId xmlns:a16="http://schemas.microsoft.com/office/drawing/2014/main" id="{3596F158-B991-4E3E-80FE-0ADAF0328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3A4D0-9134-4A9A-AE79-607089832AE9}"/>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30950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4161BA-4CC2-4073-AB1C-17FF69C8DB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06067B-038F-412A-A260-1F7F953341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CE097-DD10-49BC-BF3F-7CB271482460}"/>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5" name="Footer Placeholder 4">
            <a:extLst>
              <a:ext uri="{FF2B5EF4-FFF2-40B4-BE49-F238E27FC236}">
                <a16:creationId xmlns:a16="http://schemas.microsoft.com/office/drawing/2014/main" id="{4FDA1F7F-EDB7-475C-81C8-61D2B468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167E8-9974-4622-B374-D96D17C18E4D}"/>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407007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4972-02E3-4A84-B484-969B6A2F91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90FE95-7F22-454F-BD28-46F76C4F2F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D4A4D-42A8-4D33-9D19-10F38C0B41D4}"/>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5" name="Footer Placeholder 4">
            <a:extLst>
              <a:ext uri="{FF2B5EF4-FFF2-40B4-BE49-F238E27FC236}">
                <a16:creationId xmlns:a16="http://schemas.microsoft.com/office/drawing/2014/main" id="{AB04F99D-D979-4CEE-81D8-7D99FE5C61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74D2-3784-480D-A8DB-E96EAF18A942}"/>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192362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151F-FFEF-45EF-B400-C7D33D29B2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C762D1-A47D-45D5-AC9D-6E0CEC69A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089268-BCF1-4D3B-83BF-B6199DC911A4}"/>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5" name="Footer Placeholder 4">
            <a:extLst>
              <a:ext uri="{FF2B5EF4-FFF2-40B4-BE49-F238E27FC236}">
                <a16:creationId xmlns:a16="http://schemas.microsoft.com/office/drawing/2014/main" id="{9FB6E800-3831-4699-A801-9B32080DD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EEC83-4CBD-4041-AE2D-684C34988ABE}"/>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271485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756A-7A43-4683-ABE9-B52F141028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C9C75F-94BE-4B07-950E-7DA307DE58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73507C-F051-48CF-B5F6-33189E7329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8C79A2-CD8D-4DF3-9AF8-58308AB223FD}"/>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6" name="Footer Placeholder 5">
            <a:extLst>
              <a:ext uri="{FF2B5EF4-FFF2-40B4-BE49-F238E27FC236}">
                <a16:creationId xmlns:a16="http://schemas.microsoft.com/office/drawing/2014/main" id="{91E6775A-AA50-405E-BD44-78767CCDBC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2E5ECA-4491-4ED5-988B-AF83F3969B5B}"/>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241348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3857-35CF-4957-A208-DD96E62714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087057-9C09-4550-8F4C-D5399F5EF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E87FE3-331C-4B6F-981A-072102D793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48DE7C-2713-44F9-973D-BC3186C8C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94F9D9-A297-46BA-82E0-FFDA022987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B2E3F7-7D49-4F64-8EA4-0D2B4A1096D9}"/>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8" name="Footer Placeholder 7">
            <a:extLst>
              <a:ext uri="{FF2B5EF4-FFF2-40B4-BE49-F238E27FC236}">
                <a16:creationId xmlns:a16="http://schemas.microsoft.com/office/drawing/2014/main" id="{E15EAC3B-F3DA-4ADE-ADB2-68DE1EBA1C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3A8ED6-6C0B-4271-AA2C-E5606A1674E4}"/>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137161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F04A-E825-4531-A4F0-440C6A82F6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A59514-0945-463D-BF19-FF0E6046033B}"/>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4" name="Footer Placeholder 3">
            <a:extLst>
              <a:ext uri="{FF2B5EF4-FFF2-40B4-BE49-F238E27FC236}">
                <a16:creationId xmlns:a16="http://schemas.microsoft.com/office/drawing/2014/main" id="{FBC89372-0C4A-4560-93CB-52D91B69A4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0B4AAF-BC86-4B75-B782-7AC67FCD2231}"/>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399063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5F3DD-2F46-4276-9FE0-D77D5477484D}"/>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3" name="Footer Placeholder 2">
            <a:extLst>
              <a:ext uri="{FF2B5EF4-FFF2-40B4-BE49-F238E27FC236}">
                <a16:creationId xmlns:a16="http://schemas.microsoft.com/office/drawing/2014/main" id="{8A8C64C6-7A00-4496-868A-F7A7C051DA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7A8FDC-8497-491F-9D4A-05BE50F1A88A}"/>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41495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CE85-129D-4604-A321-5211A25FE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C1082B-1859-4173-8B10-7076AAF5B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A5C7E6-3197-46E6-ABCD-6B6545E6C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309F48-6CA7-4108-8EE8-A7382D1DB47B}"/>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6" name="Footer Placeholder 5">
            <a:extLst>
              <a:ext uri="{FF2B5EF4-FFF2-40B4-BE49-F238E27FC236}">
                <a16:creationId xmlns:a16="http://schemas.microsoft.com/office/drawing/2014/main" id="{8992DC4F-0F86-4CAE-BD2B-586CEB4C0B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F2E086-DFC8-417B-AE37-27301AE3E723}"/>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186425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8703-E31D-4A07-8940-214F192A5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1FE76C-6CBE-40F3-9245-0D692ABE7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F450D3-96BC-4B96-8D45-872243743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F16153-EE00-4CDF-ACD0-369DAB9FC858}"/>
              </a:ext>
            </a:extLst>
          </p:cNvPr>
          <p:cNvSpPr>
            <a:spLocks noGrp="1"/>
          </p:cNvSpPr>
          <p:nvPr>
            <p:ph type="dt" sz="half" idx="10"/>
          </p:nvPr>
        </p:nvSpPr>
        <p:spPr/>
        <p:txBody>
          <a:bodyPr/>
          <a:lstStyle/>
          <a:p>
            <a:fld id="{70E4BF9D-1477-4F23-A254-0D2A808A0BED}" type="datetimeFigureOut">
              <a:rPr lang="en-GB" smtClean="0"/>
              <a:t>15/09/2020</a:t>
            </a:fld>
            <a:endParaRPr lang="en-GB"/>
          </a:p>
        </p:txBody>
      </p:sp>
      <p:sp>
        <p:nvSpPr>
          <p:cNvPr id="6" name="Footer Placeholder 5">
            <a:extLst>
              <a:ext uri="{FF2B5EF4-FFF2-40B4-BE49-F238E27FC236}">
                <a16:creationId xmlns:a16="http://schemas.microsoft.com/office/drawing/2014/main" id="{FB58187B-8FB6-4B8C-B912-92BFAD145E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6F62CC-80FC-439F-BCF4-C7E66BB6D256}"/>
              </a:ext>
            </a:extLst>
          </p:cNvPr>
          <p:cNvSpPr>
            <a:spLocks noGrp="1"/>
          </p:cNvSpPr>
          <p:nvPr>
            <p:ph type="sldNum" sz="quarter" idx="12"/>
          </p:nvPr>
        </p:nvSpPr>
        <p:spPr/>
        <p:txBody>
          <a:bodyPr/>
          <a:lstStyle/>
          <a:p>
            <a:fld id="{BFCEA186-0568-41F7-B5C3-581AE691A695}" type="slidenum">
              <a:rPr lang="en-GB" smtClean="0"/>
              <a:t>‹#›</a:t>
            </a:fld>
            <a:endParaRPr lang="en-GB"/>
          </a:p>
        </p:txBody>
      </p:sp>
    </p:spTree>
    <p:extLst>
      <p:ext uri="{BB962C8B-B14F-4D97-AF65-F5344CB8AC3E}">
        <p14:creationId xmlns:p14="http://schemas.microsoft.com/office/powerpoint/2010/main" val="424570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163662-F2A9-4F9B-9FBB-9FF80AFE6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22FB2-747C-4B2F-8484-ECE0F04656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A3B8A9-1DB7-45D0-A7FD-439EFB18F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4BF9D-1477-4F23-A254-0D2A808A0BED}" type="datetimeFigureOut">
              <a:rPr lang="en-GB" smtClean="0"/>
              <a:t>15/09/2020</a:t>
            </a:fld>
            <a:endParaRPr lang="en-GB"/>
          </a:p>
        </p:txBody>
      </p:sp>
      <p:sp>
        <p:nvSpPr>
          <p:cNvPr id="5" name="Footer Placeholder 4">
            <a:extLst>
              <a:ext uri="{FF2B5EF4-FFF2-40B4-BE49-F238E27FC236}">
                <a16:creationId xmlns:a16="http://schemas.microsoft.com/office/drawing/2014/main" id="{AB3A0566-76BA-41CE-AE15-69951BC7C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DE60A5-96C6-42D6-AA90-DB8E92B52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EA186-0568-41F7-B5C3-581AE691A695}" type="slidenum">
              <a:rPr lang="en-GB" smtClean="0"/>
              <a:t>‹#›</a:t>
            </a:fld>
            <a:endParaRPr lang="en-GB"/>
          </a:p>
        </p:txBody>
      </p:sp>
    </p:spTree>
    <p:extLst>
      <p:ext uri="{BB962C8B-B14F-4D97-AF65-F5344CB8AC3E}">
        <p14:creationId xmlns:p14="http://schemas.microsoft.com/office/powerpoint/2010/main" val="349892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otherhitheprimary.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uk/url?sa=i&amp;rct=j&amp;q=&amp;esrc=s&amp;frm=1&amp;source=images&amp;cd=&amp;cad=rja&amp;uact=8&amp;ved=0ahUKEwjzjtLoj5XKAhWCPRoKHemPBNQQjRwIBw&amp;url=http%3A%2F%2Fpixgood.com%2Fschool-clock-8.html&amp;bvm=bv.110151844,d.d24&amp;psig=AFQjCNGctVB-FqJ5vTccQMDO8SVQsP-TZw&amp;ust=1452167540679526"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http://www.woodley-pri.stockport.sch.uk/wp-content/uploads/2013/05/Clock-8.55.png"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treetopsclubs.co.uk/listing/dog-kennel-hill-primary-school/"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www.npc.ie" TargetMode="External"/><Relationship Id="rId3" Type="http://schemas.openxmlformats.org/officeDocument/2006/relationships/hyperlink" Target="https://www.oxfordowl.co.uk" TargetMode="External"/><Relationship Id="rId7" Type="http://schemas.openxmlformats.org/officeDocument/2006/relationships/hyperlink" Target="https://www.topmarks.co.uk/maths-games/hit-the-butto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ttrockstars.com" TargetMode="External"/><Relationship Id="rId5" Type="http://schemas.openxmlformats.org/officeDocument/2006/relationships/hyperlink" Target="https://mathswithparents.com" TargetMode="External"/><Relationship Id="rId4" Type="http://schemas.openxmlformats.org/officeDocument/2006/relationships/hyperlink" Target="https://www.teachhandwriting.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8335" y="601211"/>
            <a:ext cx="6981241" cy="5619370"/>
          </a:xfrm>
          <a:prstGeom prst="rect">
            <a:avLst/>
          </a:prstGeom>
        </p:spPr>
      </p:pic>
      <p:sp>
        <p:nvSpPr>
          <p:cNvPr id="2" name="Rectangle 1"/>
          <p:cNvSpPr/>
          <p:nvPr/>
        </p:nvSpPr>
        <p:spPr>
          <a:xfrm>
            <a:off x="7792311" y="752961"/>
            <a:ext cx="2684100" cy="584775"/>
          </a:xfrm>
          <a:prstGeom prst="rect">
            <a:avLst/>
          </a:prstGeom>
        </p:spPr>
        <p:txBody>
          <a:bodyPr wrap="square">
            <a:spAutoFit/>
          </a:bodyPr>
          <a:lstStyle/>
          <a:p>
            <a:r>
              <a:rPr lang="en-GB" altLang="en-US" sz="3200" b="1" dirty="0">
                <a:solidFill>
                  <a:srgbClr val="002060"/>
                </a:solidFill>
                <a:effectLst>
                  <a:outerShdw blurRad="38100" dist="38100" dir="2700000" algn="tl">
                    <a:srgbClr val="000000">
                      <a:alpha val="43137"/>
                    </a:srgbClr>
                  </a:outerShdw>
                </a:effectLst>
                <a:latin typeface="Century Gothic" panose="020B0502020202020204" pitchFamily="34" charset="0"/>
              </a:rPr>
              <a:t>Year 2 Team</a:t>
            </a:r>
            <a:endParaRPr lang="en-GB" sz="3200" dirty="0">
              <a:solidFill>
                <a:srgbClr val="002060"/>
              </a:solidFill>
            </a:endParaRPr>
          </a:p>
        </p:txBody>
      </p:sp>
      <p:sp>
        <p:nvSpPr>
          <p:cNvPr id="3" name="Rectangle 2"/>
          <p:cNvSpPr/>
          <p:nvPr/>
        </p:nvSpPr>
        <p:spPr>
          <a:xfrm>
            <a:off x="7792311" y="1603441"/>
            <a:ext cx="3650752" cy="3785652"/>
          </a:xfrm>
          <a:prstGeom prst="rect">
            <a:avLst/>
          </a:prstGeom>
        </p:spPr>
        <p:txBody>
          <a:bodyPr wrap="square">
            <a:spAutoFit/>
          </a:bodyPr>
          <a:lstStyle/>
          <a:p>
            <a:r>
              <a:rPr lang="en-GB" altLang="en-US" sz="2400" b="1" dirty="0">
                <a:latin typeface="Century Gothic" panose="020B0502020202020204" pitchFamily="34" charset="0"/>
              </a:rPr>
              <a:t>Seal Class </a:t>
            </a:r>
          </a:p>
          <a:p>
            <a:r>
              <a:rPr lang="en-GB" altLang="en-US" sz="2400" b="1" dirty="0">
                <a:latin typeface="Century Gothic" panose="020B0502020202020204" pitchFamily="34" charset="0"/>
              </a:rPr>
              <a:t>Teacher: </a:t>
            </a:r>
            <a:r>
              <a:rPr lang="en-GB" altLang="en-US" sz="2400" dirty="0">
                <a:latin typeface="Century Gothic" panose="020B0502020202020204" pitchFamily="34" charset="0"/>
              </a:rPr>
              <a:t>John </a:t>
            </a:r>
            <a:r>
              <a:rPr lang="en-GB" altLang="en-US" sz="2400" dirty="0" err="1">
                <a:latin typeface="Century Gothic" panose="020B0502020202020204" pitchFamily="34" charset="0"/>
              </a:rPr>
              <a:t>Deighan</a:t>
            </a:r>
            <a:endParaRPr lang="en-GB" altLang="en-US" sz="2400" dirty="0">
              <a:latin typeface="Century Gothic" panose="020B0502020202020204" pitchFamily="34" charset="0"/>
            </a:endParaRPr>
          </a:p>
          <a:p>
            <a:r>
              <a:rPr lang="en-GB" altLang="en-US" sz="2400" b="1" dirty="0">
                <a:latin typeface="Century Gothic" panose="020B0502020202020204" pitchFamily="34" charset="0"/>
              </a:rPr>
              <a:t>Teaching Assistants:</a:t>
            </a:r>
            <a:r>
              <a:rPr lang="en-GB" altLang="en-US" sz="2400" dirty="0">
                <a:latin typeface="Century Gothic" panose="020B0502020202020204" pitchFamily="34" charset="0"/>
              </a:rPr>
              <a:t> Anna and </a:t>
            </a:r>
            <a:r>
              <a:rPr lang="en-GB" altLang="en-US" sz="2400" dirty="0" err="1">
                <a:latin typeface="Century Gothic" panose="020B0502020202020204" pitchFamily="34" charset="0"/>
              </a:rPr>
              <a:t>Lubanna</a:t>
            </a:r>
            <a:endParaRPr lang="en-GB" altLang="en-US" sz="2400" dirty="0">
              <a:latin typeface="Century Gothic" panose="020B0502020202020204" pitchFamily="34" charset="0"/>
            </a:endParaRPr>
          </a:p>
          <a:p>
            <a:endParaRPr lang="en-GB" altLang="en-US" sz="2400" dirty="0">
              <a:latin typeface="Century Gothic" panose="020B0502020202020204" pitchFamily="34" charset="0"/>
            </a:endParaRPr>
          </a:p>
          <a:p>
            <a:r>
              <a:rPr lang="en-GB" altLang="en-US" sz="2400" b="1" dirty="0">
                <a:latin typeface="Century Gothic" panose="020B0502020202020204" pitchFamily="34" charset="0"/>
              </a:rPr>
              <a:t>Coral Class </a:t>
            </a:r>
          </a:p>
          <a:p>
            <a:r>
              <a:rPr lang="en-GB" altLang="en-US" sz="2400" b="1" dirty="0">
                <a:latin typeface="Century Gothic" panose="020B0502020202020204" pitchFamily="34" charset="0"/>
              </a:rPr>
              <a:t>Teacher: </a:t>
            </a:r>
            <a:r>
              <a:rPr lang="en-GB" altLang="en-US" sz="2400" dirty="0">
                <a:latin typeface="Century Gothic" panose="020B0502020202020204" pitchFamily="34" charset="0"/>
              </a:rPr>
              <a:t>Alex Montgomery</a:t>
            </a:r>
          </a:p>
          <a:p>
            <a:r>
              <a:rPr lang="en-GB" altLang="en-US" sz="2400" b="1" dirty="0">
                <a:latin typeface="Century Gothic" panose="020B0502020202020204" pitchFamily="34" charset="0"/>
              </a:rPr>
              <a:t>Teaching Assistants:</a:t>
            </a:r>
            <a:r>
              <a:rPr lang="en-GB" altLang="en-US" sz="2400" dirty="0">
                <a:latin typeface="Century Gothic" panose="020B0502020202020204" pitchFamily="34" charset="0"/>
              </a:rPr>
              <a:t> Lucy and </a:t>
            </a:r>
            <a:r>
              <a:rPr lang="en-GB" altLang="en-US" sz="2400" dirty="0" err="1">
                <a:latin typeface="Century Gothic" panose="020B0502020202020204" pitchFamily="34" charset="0"/>
              </a:rPr>
              <a:t>Lubanna</a:t>
            </a:r>
            <a:endParaRPr lang="en-GB" altLang="en-US" sz="2400" dirty="0">
              <a:latin typeface="Century Gothic" panose="020B0502020202020204" pitchFamily="34" charset="0"/>
            </a:endParaRPr>
          </a:p>
        </p:txBody>
      </p:sp>
    </p:spTree>
    <p:extLst>
      <p:ext uri="{BB962C8B-B14F-4D97-AF65-F5344CB8AC3E}">
        <p14:creationId xmlns:p14="http://schemas.microsoft.com/office/powerpoint/2010/main" val="286856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14000"/>
          </a:blip>
          <a:stretch>
            <a:fillRect/>
          </a:stretch>
        </p:blipFill>
        <p:spPr>
          <a:xfrm>
            <a:off x="0" y="0"/>
            <a:ext cx="12325684" cy="6789918"/>
          </a:xfrm>
          <a:prstGeom prst="rect">
            <a:avLst/>
          </a:prstGeom>
        </p:spPr>
      </p:pic>
      <p:pic>
        <p:nvPicPr>
          <p:cNvPr id="4" name="Picture 3"/>
          <p:cNvPicPr>
            <a:picLocks noChangeAspect="1"/>
          </p:cNvPicPr>
          <p:nvPr/>
        </p:nvPicPr>
        <p:blipFill>
          <a:blip r:embed="rId3"/>
          <a:stretch>
            <a:fillRect/>
          </a:stretch>
        </p:blipFill>
        <p:spPr>
          <a:xfrm>
            <a:off x="1356916" y="199881"/>
            <a:ext cx="9827904" cy="6473361"/>
          </a:xfrm>
          <a:prstGeom prst="rect">
            <a:avLst/>
          </a:prstGeom>
        </p:spPr>
      </p:pic>
    </p:spTree>
    <p:extLst>
      <p:ext uri="{BB962C8B-B14F-4D97-AF65-F5344CB8AC3E}">
        <p14:creationId xmlns:p14="http://schemas.microsoft.com/office/powerpoint/2010/main" val="2814603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CA35-82F7-4BE5-BB6D-ED494596E9AB}"/>
              </a:ext>
            </a:extLst>
          </p:cNvPr>
          <p:cNvSpPr>
            <a:spLocks noGrp="1"/>
          </p:cNvSpPr>
          <p:nvPr>
            <p:ph type="title"/>
          </p:nvPr>
        </p:nvSpPr>
        <p:spPr>
          <a:xfrm>
            <a:off x="209884" y="0"/>
            <a:ext cx="10515600" cy="1325563"/>
          </a:xfrm>
        </p:spPr>
        <p:txBody>
          <a:bodyPr/>
          <a:lstStyle/>
          <a:p>
            <a:r>
              <a:rPr lang="en-GB" dirty="0" smtClean="0">
                <a:latin typeface="Century Gothic"/>
                <a:cs typeface="Century Gothic"/>
              </a:rPr>
              <a:t>SATs – Summer Term 1</a:t>
            </a:r>
            <a:endParaRPr lang="en-GB" dirty="0">
              <a:latin typeface="Century Gothic"/>
              <a:cs typeface="Century Gothic"/>
            </a:endParaRPr>
          </a:p>
        </p:txBody>
      </p:sp>
      <p:pic>
        <p:nvPicPr>
          <p:cNvPr id="5" name="Picture 4"/>
          <p:cNvPicPr>
            <a:picLocks noChangeAspect="1"/>
          </p:cNvPicPr>
          <p:nvPr/>
        </p:nvPicPr>
        <p:blipFill>
          <a:blip r:embed="rId2">
            <a:alphaModFix amt="14000"/>
          </a:blip>
          <a:stretch>
            <a:fillRect/>
          </a:stretch>
        </p:blipFill>
        <p:spPr>
          <a:xfrm>
            <a:off x="0" y="0"/>
            <a:ext cx="12325684" cy="6789918"/>
          </a:xfrm>
          <a:prstGeom prst="rect">
            <a:avLst/>
          </a:prstGeom>
        </p:spPr>
      </p:pic>
      <p:pic>
        <p:nvPicPr>
          <p:cNvPr id="7" name="Picture 6"/>
          <p:cNvPicPr>
            <a:picLocks noChangeAspect="1"/>
          </p:cNvPicPr>
          <p:nvPr/>
        </p:nvPicPr>
        <p:blipFill>
          <a:blip r:embed="rId3"/>
          <a:stretch>
            <a:fillRect/>
          </a:stretch>
        </p:blipFill>
        <p:spPr>
          <a:xfrm>
            <a:off x="1568455" y="1179158"/>
            <a:ext cx="9366913" cy="5268889"/>
          </a:xfrm>
          <a:prstGeom prst="rect">
            <a:avLst/>
          </a:prstGeom>
        </p:spPr>
      </p:pic>
    </p:spTree>
    <p:extLst>
      <p:ext uri="{BB962C8B-B14F-4D97-AF65-F5344CB8AC3E}">
        <p14:creationId xmlns:p14="http://schemas.microsoft.com/office/powerpoint/2010/main" val="855602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4165" y="371778"/>
            <a:ext cx="10766469" cy="1786283"/>
          </a:xfrm>
          <a:prstGeom prst="rect">
            <a:avLst/>
          </a:prstGeom>
        </p:spPr>
      </p:pic>
      <p:pic>
        <p:nvPicPr>
          <p:cNvPr id="5" name="Picture 2" descr="Image result for read write inc phonics">
            <a:extLst>
              <a:ext uri="{FF2B5EF4-FFF2-40B4-BE49-F238E27FC236}">
                <a16:creationId xmlns:a16="http://schemas.microsoft.com/office/drawing/2014/main" id="{C512BB91-1C9A-4117-9AA8-CD0FC5BBF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112" y="1921731"/>
            <a:ext cx="6562813" cy="4631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6706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4000"/>
          </a:blip>
          <a:stretch>
            <a:fillRect/>
          </a:stretch>
        </p:blipFill>
        <p:spPr>
          <a:xfrm>
            <a:off x="-120316" y="0"/>
            <a:ext cx="12325684" cy="6789918"/>
          </a:xfrm>
          <a:prstGeom prst="rect">
            <a:avLst/>
          </a:prstGeom>
        </p:spPr>
      </p:pic>
      <p:sp>
        <p:nvSpPr>
          <p:cNvPr id="2" name="Title 1">
            <a:extLst>
              <a:ext uri="{FF2B5EF4-FFF2-40B4-BE49-F238E27FC236}">
                <a16:creationId xmlns:a16="http://schemas.microsoft.com/office/drawing/2014/main" id="{74B80DAC-6797-4190-9B4B-E6E95A342A99}"/>
              </a:ext>
            </a:extLst>
          </p:cNvPr>
          <p:cNvSpPr>
            <a:spLocks noGrp="1"/>
          </p:cNvSpPr>
          <p:nvPr>
            <p:ph type="title"/>
          </p:nvPr>
        </p:nvSpPr>
        <p:spPr>
          <a:xfrm>
            <a:off x="303463" y="204704"/>
            <a:ext cx="10515600" cy="1325563"/>
          </a:xfrm>
        </p:spPr>
        <p:txBody>
          <a:bodyPr/>
          <a:lstStyle/>
          <a:p>
            <a:r>
              <a:rPr lang="en-GB" dirty="0">
                <a:latin typeface="Century Gothic"/>
                <a:cs typeface="Century Gothic"/>
              </a:rPr>
              <a:t>Maths </a:t>
            </a:r>
          </a:p>
        </p:txBody>
      </p:sp>
      <p:sp>
        <p:nvSpPr>
          <p:cNvPr id="3" name="Content Placeholder 2">
            <a:extLst>
              <a:ext uri="{FF2B5EF4-FFF2-40B4-BE49-F238E27FC236}">
                <a16:creationId xmlns:a16="http://schemas.microsoft.com/office/drawing/2014/main" id="{81FFE184-859E-412E-B886-C7CB2513F3CB}"/>
              </a:ext>
            </a:extLst>
          </p:cNvPr>
          <p:cNvSpPr>
            <a:spLocks noGrp="1"/>
          </p:cNvSpPr>
          <p:nvPr>
            <p:ph idx="1"/>
          </p:nvPr>
        </p:nvSpPr>
        <p:spPr>
          <a:xfrm>
            <a:off x="397042" y="1853742"/>
            <a:ext cx="10515600" cy="4351338"/>
          </a:xfrm>
        </p:spPr>
        <p:txBody>
          <a:bodyPr>
            <a:normAutofit/>
          </a:bodyPr>
          <a:lstStyle/>
          <a:p>
            <a:pPr marL="0" indent="0">
              <a:buNone/>
            </a:pPr>
            <a:endParaRPr lang="en-GB" dirty="0">
              <a:latin typeface="Century Gothic"/>
              <a:cs typeface="Century Gothic"/>
            </a:endParaRPr>
          </a:p>
          <a:p>
            <a:r>
              <a:rPr lang="en-GB" dirty="0" smtClean="0">
                <a:latin typeface="Century Gothic"/>
                <a:cs typeface="Century Gothic"/>
              </a:rPr>
              <a:t>Within 20 number bonds at speed</a:t>
            </a:r>
          </a:p>
          <a:p>
            <a:endParaRPr lang="en-GB" dirty="0">
              <a:latin typeface="Century Gothic"/>
              <a:cs typeface="Century Gothic"/>
            </a:endParaRPr>
          </a:p>
          <a:p>
            <a:r>
              <a:rPr lang="en-GB" dirty="0" smtClean="0">
                <a:latin typeface="Century Gothic"/>
                <a:cs typeface="Century Gothic"/>
              </a:rPr>
              <a:t>2, 5, 10 - tests like spelling tests</a:t>
            </a:r>
          </a:p>
          <a:p>
            <a:endParaRPr lang="en-GB" dirty="0" smtClean="0">
              <a:latin typeface="Century Gothic"/>
              <a:cs typeface="Century Gothic"/>
            </a:endParaRPr>
          </a:p>
          <a:p>
            <a:r>
              <a:rPr lang="en-GB" dirty="0" smtClean="0">
                <a:latin typeface="Century Gothic"/>
                <a:cs typeface="Century Gothic"/>
              </a:rPr>
              <a:t>Doubles/halves</a:t>
            </a:r>
          </a:p>
          <a:p>
            <a:pPr marL="0" indent="0">
              <a:buNone/>
            </a:pPr>
            <a:endParaRPr lang="en-GB" dirty="0" smtClean="0">
              <a:latin typeface="Century Gothic"/>
              <a:cs typeface="Century Gothic"/>
            </a:endParaRPr>
          </a:p>
          <a:p>
            <a:r>
              <a:rPr lang="en-GB" dirty="0">
                <a:latin typeface="Century Gothic"/>
                <a:cs typeface="Century Gothic"/>
              </a:rPr>
              <a:t>M</a:t>
            </a:r>
            <a:r>
              <a:rPr lang="en-GB" dirty="0" smtClean="0">
                <a:latin typeface="Century Gothic"/>
                <a:cs typeface="Century Gothic"/>
              </a:rPr>
              <a:t>oney</a:t>
            </a:r>
          </a:p>
        </p:txBody>
      </p:sp>
      <p:pic>
        <p:nvPicPr>
          <p:cNvPr id="4" name="Picture 3" descr="C:\Users\sparrish\Dropbox\TTRS\Sarah's work\Display board\To Upload\TTRS Logo with drop shadow A4\TTRS Logo with drop shadow A4.jpg"/>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40741" y="4652211"/>
            <a:ext cx="3237364" cy="2005263"/>
          </a:xfrm>
          <a:prstGeom prst="rect">
            <a:avLst/>
          </a:prstGeom>
          <a:noFill/>
          <a:ln>
            <a:noFill/>
          </a:ln>
        </p:spPr>
      </p:pic>
      <p:pic>
        <p:nvPicPr>
          <p:cNvPr id="5" name="Picture 4"/>
          <p:cNvPicPr>
            <a:picLocks noChangeAspect="1"/>
          </p:cNvPicPr>
          <p:nvPr/>
        </p:nvPicPr>
        <p:blipFill>
          <a:blip r:embed="rId4"/>
          <a:stretch>
            <a:fillRect/>
          </a:stretch>
        </p:blipFill>
        <p:spPr>
          <a:xfrm>
            <a:off x="7639384" y="2356184"/>
            <a:ext cx="4279900" cy="1905000"/>
          </a:xfrm>
          <a:prstGeom prst="rect">
            <a:avLst/>
          </a:prstGeom>
        </p:spPr>
      </p:pic>
      <p:pic>
        <p:nvPicPr>
          <p:cNvPr id="6" name="Picture 5"/>
          <p:cNvPicPr>
            <a:picLocks noChangeAspect="1"/>
          </p:cNvPicPr>
          <p:nvPr/>
        </p:nvPicPr>
        <p:blipFill>
          <a:blip r:embed="rId5"/>
          <a:stretch>
            <a:fillRect/>
          </a:stretch>
        </p:blipFill>
        <p:spPr>
          <a:xfrm>
            <a:off x="9315117" y="300789"/>
            <a:ext cx="1914358" cy="1914358"/>
          </a:xfrm>
          <a:prstGeom prst="rect">
            <a:avLst/>
          </a:prstGeom>
        </p:spPr>
      </p:pic>
    </p:spTree>
    <p:extLst>
      <p:ext uri="{BB962C8B-B14F-4D97-AF65-F5344CB8AC3E}">
        <p14:creationId xmlns:p14="http://schemas.microsoft.com/office/powerpoint/2010/main" val="219902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14000"/>
          </a:blip>
          <a:stretch>
            <a:fillRect/>
          </a:stretch>
        </p:blipFill>
        <p:spPr>
          <a:xfrm>
            <a:off x="-133684" y="0"/>
            <a:ext cx="12325684" cy="6789918"/>
          </a:xfrm>
          <a:prstGeom prst="rect">
            <a:avLst/>
          </a:prstGeom>
        </p:spPr>
      </p:pic>
      <p:sp>
        <p:nvSpPr>
          <p:cNvPr id="2" name="Title 1">
            <a:extLst>
              <a:ext uri="{FF2B5EF4-FFF2-40B4-BE49-F238E27FC236}">
                <a16:creationId xmlns:a16="http://schemas.microsoft.com/office/drawing/2014/main" id="{52BB2A94-FBE2-4E18-98C3-E92374753A7C}"/>
              </a:ext>
            </a:extLst>
          </p:cNvPr>
          <p:cNvSpPr>
            <a:spLocks noGrp="1"/>
          </p:cNvSpPr>
          <p:nvPr>
            <p:ph type="title"/>
          </p:nvPr>
        </p:nvSpPr>
        <p:spPr/>
        <p:txBody>
          <a:bodyPr/>
          <a:lstStyle/>
          <a:p>
            <a:r>
              <a:rPr lang="en-GB" dirty="0">
                <a:latin typeface="Century Gothic"/>
                <a:cs typeface="Century Gothic"/>
              </a:rPr>
              <a:t>Reading</a:t>
            </a:r>
          </a:p>
        </p:txBody>
      </p:sp>
      <p:sp>
        <p:nvSpPr>
          <p:cNvPr id="3" name="Content Placeholder 2">
            <a:extLst>
              <a:ext uri="{FF2B5EF4-FFF2-40B4-BE49-F238E27FC236}">
                <a16:creationId xmlns:a16="http://schemas.microsoft.com/office/drawing/2014/main" id="{AF2CB1B7-EE08-4318-A32C-D181208C9906}"/>
              </a:ext>
            </a:extLst>
          </p:cNvPr>
          <p:cNvSpPr>
            <a:spLocks noGrp="1"/>
          </p:cNvSpPr>
          <p:nvPr>
            <p:ph idx="1"/>
          </p:nvPr>
        </p:nvSpPr>
        <p:spPr/>
        <p:txBody>
          <a:bodyPr/>
          <a:lstStyle/>
          <a:p>
            <a:r>
              <a:rPr lang="en-GB" dirty="0" smtClean="0">
                <a:latin typeface="Century Gothic"/>
                <a:cs typeface="Century Gothic"/>
              </a:rPr>
              <a:t>Oxford owl</a:t>
            </a:r>
          </a:p>
          <a:p>
            <a:r>
              <a:rPr lang="en-GB" dirty="0" smtClean="0">
                <a:latin typeface="Century Gothic"/>
                <a:cs typeface="Century Gothic"/>
              </a:rPr>
              <a:t>Book band levels</a:t>
            </a:r>
          </a:p>
          <a:p>
            <a:endParaRPr lang="en-GB" dirty="0"/>
          </a:p>
        </p:txBody>
      </p:sp>
      <p:sp>
        <p:nvSpPr>
          <p:cNvPr id="4" name="Rectangle 3"/>
          <p:cNvSpPr/>
          <p:nvPr/>
        </p:nvSpPr>
        <p:spPr>
          <a:xfrm>
            <a:off x="5148201" y="759205"/>
            <a:ext cx="6575904" cy="584776"/>
          </a:xfrm>
          <a:prstGeom prst="rect">
            <a:avLst/>
          </a:prstGeom>
        </p:spPr>
        <p:txBody>
          <a:bodyPr wrap="square">
            <a:spAutoFit/>
          </a:bodyPr>
          <a:lstStyle/>
          <a:p>
            <a:r>
              <a:rPr lang="pl-PL" sz="3200" dirty="0" err="1">
                <a:latin typeface="Century Gothic"/>
                <a:cs typeface="Century Gothic"/>
              </a:rPr>
              <a:t>https</a:t>
            </a:r>
            <a:r>
              <a:rPr lang="pl-PL" sz="3200" dirty="0">
                <a:latin typeface="Century Gothic"/>
                <a:cs typeface="Century Gothic"/>
              </a:rPr>
              <a:t>://</a:t>
            </a:r>
            <a:r>
              <a:rPr lang="pl-PL" sz="3200" dirty="0" err="1">
                <a:latin typeface="Century Gothic"/>
                <a:cs typeface="Century Gothic"/>
              </a:rPr>
              <a:t>www.oxfordowl.co.uk</a:t>
            </a:r>
            <a:r>
              <a:rPr lang="pl-PL" sz="3200" dirty="0">
                <a:latin typeface="Century Gothic"/>
                <a:cs typeface="Century Gothic"/>
              </a:rPr>
              <a:t>/</a:t>
            </a:r>
            <a:endParaRPr lang="en-US" sz="3200" dirty="0">
              <a:latin typeface="Century Gothic"/>
              <a:cs typeface="Century Gothic"/>
            </a:endParaRPr>
          </a:p>
        </p:txBody>
      </p:sp>
      <p:pic>
        <p:nvPicPr>
          <p:cNvPr id="5" name="Picture 4"/>
          <p:cNvPicPr>
            <a:picLocks noChangeAspect="1"/>
          </p:cNvPicPr>
          <p:nvPr/>
        </p:nvPicPr>
        <p:blipFill>
          <a:blip r:embed="rId3"/>
          <a:stretch>
            <a:fillRect/>
          </a:stretch>
        </p:blipFill>
        <p:spPr>
          <a:xfrm>
            <a:off x="5240793" y="1734129"/>
            <a:ext cx="5862087" cy="4549680"/>
          </a:xfrm>
          <a:prstGeom prst="rect">
            <a:avLst/>
          </a:prstGeom>
        </p:spPr>
      </p:pic>
    </p:spTree>
    <p:extLst>
      <p:ext uri="{BB962C8B-B14F-4D97-AF65-F5344CB8AC3E}">
        <p14:creationId xmlns:p14="http://schemas.microsoft.com/office/powerpoint/2010/main" val="330710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14000"/>
          </a:blip>
          <a:stretch>
            <a:fillRect/>
          </a:stretch>
        </p:blipFill>
        <p:spPr>
          <a:xfrm>
            <a:off x="-133684" y="35625"/>
            <a:ext cx="12325684" cy="6789918"/>
          </a:xfrm>
          <a:prstGeom prst="rect">
            <a:avLst/>
          </a:prstGeom>
        </p:spPr>
      </p:pic>
      <p:sp>
        <p:nvSpPr>
          <p:cNvPr id="2" name="Title 1"/>
          <p:cNvSpPr>
            <a:spLocks noGrp="1"/>
          </p:cNvSpPr>
          <p:nvPr>
            <p:ph type="title"/>
          </p:nvPr>
        </p:nvSpPr>
        <p:spPr>
          <a:xfrm>
            <a:off x="116305" y="151230"/>
            <a:ext cx="10515600" cy="1325563"/>
          </a:xfrm>
        </p:spPr>
        <p:txBody>
          <a:bodyPr/>
          <a:lstStyle/>
          <a:p>
            <a:r>
              <a:rPr lang="en-GB" dirty="0" smtClean="0">
                <a:latin typeface="Century Gothic"/>
                <a:cs typeface="Century Gothic"/>
              </a:rPr>
              <a:t>Rewards and Systems</a:t>
            </a:r>
            <a:endParaRPr lang="en-GB" dirty="0">
              <a:latin typeface="Century Gothic"/>
              <a:cs typeface="Century Gothic"/>
            </a:endParaRPr>
          </a:p>
        </p:txBody>
      </p:sp>
      <p:sp>
        <p:nvSpPr>
          <p:cNvPr id="3" name="Content Placeholder 2"/>
          <p:cNvSpPr>
            <a:spLocks noGrp="1"/>
          </p:cNvSpPr>
          <p:nvPr>
            <p:ph idx="1"/>
          </p:nvPr>
        </p:nvSpPr>
        <p:spPr>
          <a:xfrm>
            <a:off x="838200" y="1825625"/>
            <a:ext cx="10515600" cy="3452957"/>
          </a:xfrm>
        </p:spPr>
        <p:txBody>
          <a:bodyPr/>
          <a:lstStyle/>
          <a:p>
            <a:r>
              <a:rPr lang="en-GB" dirty="0" smtClean="0">
                <a:latin typeface="Century Gothic"/>
                <a:cs typeface="Century Gothic"/>
              </a:rPr>
              <a:t>Star </a:t>
            </a:r>
            <a:r>
              <a:rPr lang="en-GB" dirty="0" smtClean="0">
                <a:latin typeface="Century Gothic"/>
                <a:cs typeface="Century Gothic"/>
              </a:rPr>
              <a:t>of the week – </a:t>
            </a:r>
            <a:r>
              <a:rPr lang="en-GB" dirty="0" smtClean="0">
                <a:latin typeface="Century Gothic"/>
                <a:cs typeface="Century Gothic"/>
              </a:rPr>
              <a:t>in class</a:t>
            </a:r>
            <a:endParaRPr lang="en-GB" dirty="0" smtClean="0">
              <a:latin typeface="Century Gothic"/>
              <a:cs typeface="Century Gothic"/>
            </a:endParaRPr>
          </a:p>
          <a:p>
            <a:r>
              <a:rPr lang="en-GB" dirty="0" smtClean="0">
                <a:latin typeface="Century Gothic"/>
                <a:cs typeface="Century Gothic"/>
              </a:rPr>
              <a:t>Sport certificates</a:t>
            </a:r>
          </a:p>
          <a:p>
            <a:r>
              <a:rPr lang="en-GB" dirty="0" smtClean="0">
                <a:latin typeface="Century Gothic"/>
                <a:cs typeface="Century Gothic"/>
              </a:rPr>
              <a:t>Handwriting star </a:t>
            </a:r>
          </a:p>
          <a:p>
            <a:r>
              <a:rPr lang="en-GB" dirty="0" smtClean="0">
                <a:latin typeface="Century Gothic"/>
                <a:cs typeface="Century Gothic"/>
              </a:rPr>
              <a:t>Spelling certificates</a:t>
            </a:r>
          </a:p>
          <a:p>
            <a:r>
              <a:rPr lang="en-GB" dirty="0" smtClean="0">
                <a:latin typeface="Century Gothic"/>
                <a:cs typeface="Century Gothic"/>
              </a:rPr>
              <a:t>Golden Time</a:t>
            </a:r>
          </a:p>
          <a:p>
            <a:r>
              <a:rPr lang="en-GB" dirty="0" smtClean="0">
                <a:latin typeface="Century Gothic"/>
                <a:cs typeface="Century Gothic"/>
              </a:rPr>
              <a:t>Prizes</a:t>
            </a:r>
            <a:endParaRPr lang="en-GB" dirty="0" smtClean="0">
              <a:latin typeface="Century Gothic"/>
              <a:cs typeface="Century Gothic"/>
            </a:endParaRPr>
          </a:p>
        </p:txBody>
      </p:sp>
      <p:pic>
        <p:nvPicPr>
          <p:cNvPr id="7" name="Picture 6"/>
          <p:cNvPicPr>
            <a:picLocks noChangeAspect="1"/>
          </p:cNvPicPr>
          <p:nvPr/>
        </p:nvPicPr>
        <p:blipFill>
          <a:blip r:embed="rId3"/>
          <a:stretch>
            <a:fillRect/>
          </a:stretch>
        </p:blipFill>
        <p:spPr>
          <a:xfrm>
            <a:off x="7640053" y="364290"/>
            <a:ext cx="4305300" cy="1892300"/>
          </a:xfrm>
          <a:prstGeom prst="rect">
            <a:avLst/>
          </a:prstGeom>
        </p:spPr>
      </p:pic>
    </p:spTree>
    <p:extLst>
      <p:ext uri="{BB962C8B-B14F-4D97-AF65-F5344CB8AC3E}">
        <p14:creationId xmlns:p14="http://schemas.microsoft.com/office/powerpoint/2010/main" val="67609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howard.staffs.sch.uk/images/Common-Exception-Words-Years-1-and-2-Word-Mat-Cursive-Black-and-White-768x54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www.howard.staffs.sch.uk/images/Common-Exception-Words-Years-1-and-2-Word-Mat-Cursive-Black-and-White-768x54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s://www.howard.staffs.sch.uk/images/Common-Exception-Words-Years-1-and-2-Word-Mat-Cursive-Black-and-White-768x543.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1606934" y="160337"/>
            <a:ext cx="9261418" cy="6548112"/>
          </a:xfrm>
          <a:prstGeom prst="rect">
            <a:avLst/>
          </a:prstGeom>
        </p:spPr>
      </p:pic>
    </p:spTree>
    <p:extLst>
      <p:ext uri="{BB962C8B-B14F-4D97-AF65-F5344CB8AC3E}">
        <p14:creationId xmlns:p14="http://schemas.microsoft.com/office/powerpoint/2010/main" val="333928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4000"/>
          </a:blip>
          <a:stretch>
            <a:fillRect/>
          </a:stretch>
        </p:blipFill>
        <p:spPr>
          <a:xfrm>
            <a:off x="-133684" y="0"/>
            <a:ext cx="12325684" cy="6789918"/>
          </a:xfrm>
          <a:prstGeom prst="rect">
            <a:avLst/>
          </a:prstGeom>
        </p:spPr>
      </p:pic>
      <p:sp>
        <p:nvSpPr>
          <p:cNvPr id="2" name="Title 1">
            <a:extLst>
              <a:ext uri="{FF2B5EF4-FFF2-40B4-BE49-F238E27FC236}">
                <a16:creationId xmlns:a16="http://schemas.microsoft.com/office/drawing/2014/main" id="{AE0AA9B2-FB45-42C9-9F3B-9BA4993770C5}"/>
              </a:ext>
            </a:extLst>
          </p:cNvPr>
          <p:cNvSpPr>
            <a:spLocks noGrp="1"/>
          </p:cNvSpPr>
          <p:nvPr>
            <p:ph type="title"/>
          </p:nvPr>
        </p:nvSpPr>
        <p:spPr>
          <a:xfrm>
            <a:off x="244646" y="0"/>
            <a:ext cx="10515600" cy="1325563"/>
          </a:xfrm>
        </p:spPr>
        <p:txBody>
          <a:bodyPr/>
          <a:lstStyle/>
          <a:p>
            <a:r>
              <a:rPr lang="en-GB" dirty="0">
                <a:latin typeface="Century Gothic"/>
                <a:cs typeface="Century Gothic"/>
              </a:rPr>
              <a:t>How you can help at home:</a:t>
            </a:r>
          </a:p>
        </p:txBody>
      </p:sp>
      <p:sp>
        <p:nvSpPr>
          <p:cNvPr id="3" name="Content Placeholder 2">
            <a:extLst>
              <a:ext uri="{FF2B5EF4-FFF2-40B4-BE49-F238E27FC236}">
                <a16:creationId xmlns:a16="http://schemas.microsoft.com/office/drawing/2014/main" id="{1E799A33-5C83-4458-98EE-6A9993A4E495}"/>
              </a:ext>
            </a:extLst>
          </p:cNvPr>
          <p:cNvSpPr>
            <a:spLocks noGrp="1"/>
          </p:cNvSpPr>
          <p:nvPr>
            <p:ph idx="1"/>
          </p:nvPr>
        </p:nvSpPr>
        <p:spPr>
          <a:xfrm>
            <a:off x="520718" y="1204367"/>
            <a:ext cx="10515600" cy="4351338"/>
          </a:xfrm>
        </p:spPr>
        <p:txBody>
          <a:bodyPr>
            <a:normAutofit/>
          </a:bodyPr>
          <a:lstStyle/>
          <a:p>
            <a:r>
              <a:rPr lang="en-GB" dirty="0">
                <a:latin typeface="Century Gothic"/>
                <a:cs typeface="Century Gothic"/>
              </a:rPr>
              <a:t>Maths with parents website.</a:t>
            </a:r>
          </a:p>
          <a:p>
            <a:r>
              <a:rPr lang="en-GB" dirty="0">
                <a:latin typeface="Century Gothic"/>
                <a:cs typeface="Century Gothic"/>
              </a:rPr>
              <a:t>Limit screen time.</a:t>
            </a:r>
          </a:p>
          <a:p>
            <a:r>
              <a:rPr lang="en-GB" dirty="0">
                <a:latin typeface="Century Gothic"/>
                <a:cs typeface="Century Gothic"/>
              </a:rPr>
              <a:t>Play games.</a:t>
            </a:r>
          </a:p>
          <a:p>
            <a:r>
              <a:rPr lang="en-GB" dirty="0" smtClean="0">
                <a:latin typeface="Century Gothic"/>
                <a:cs typeface="Century Gothic"/>
              </a:rPr>
              <a:t>Ask questions about what </a:t>
            </a:r>
            <a:r>
              <a:rPr lang="en-GB" dirty="0">
                <a:latin typeface="Century Gothic"/>
                <a:cs typeface="Century Gothic"/>
              </a:rPr>
              <a:t>your child has learnt</a:t>
            </a:r>
          </a:p>
          <a:p>
            <a:r>
              <a:rPr lang="en-GB" dirty="0">
                <a:latin typeface="Century Gothic"/>
                <a:cs typeface="Century Gothic"/>
              </a:rPr>
              <a:t>Library</a:t>
            </a:r>
          </a:p>
          <a:p>
            <a:r>
              <a:rPr lang="en-GB" dirty="0">
                <a:latin typeface="Century Gothic"/>
                <a:cs typeface="Century Gothic"/>
              </a:rPr>
              <a:t>Involve them in day to day life/routines – shopping, cooking</a:t>
            </a:r>
            <a:r>
              <a:rPr lang="en-GB" dirty="0" smtClean="0">
                <a:latin typeface="Century Gothic"/>
                <a:cs typeface="Century Gothic"/>
              </a:rPr>
              <a:t>.</a:t>
            </a:r>
            <a:endParaRPr lang="en-GB" dirty="0"/>
          </a:p>
        </p:txBody>
      </p:sp>
    </p:spTree>
    <p:extLst>
      <p:ext uri="{BB962C8B-B14F-4D97-AF65-F5344CB8AC3E}">
        <p14:creationId xmlns:p14="http://schemas.microsoft.com/office/powerpoint/2010/main" val="184183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631950" y="274638"/>
            <a:ext cx="8928100" cy="1143000"/>
          </a:xfrm>
        </p:spPr>
        <p:txBody>
          <a:bodyPr rtlCol="0">
            <a:normAutofit/>
          </a:bodyPr>
          <a:lstStyle/>
          <a:p>
            <a:pPr>
              <a:defRPr/>
            </a:pPr>
            <a:r>
              <a:rPr lang="en-US" altLang="en-US" sz="5400" b="1" dirty="0">
                <a:solidFill>
                  <a:srgbClr val="002060"/>
                </a:solidFill>
                <a:effectLst>
                  <a:outerShdw blurRad="38100" dist="38100" dir="2700000" algn="tl">
                    <a:srgbClr val="C0C0C0"/>
                  </a:outerShdw>
                </a:effectLst>
                <a:latin typeface="Century Gothic" panose="020B0502020202020204" pitchFamily="34" charset="0"/>
                <a:ea typeface="ヒラギノ角ゴ Pro W3" pitchFamily="-84" charset="-128"/>
              </a:rPr>
              <a:t>Communication</a:t>
            </a:r>
          </a:p>
        </p:txBody>
      </p:sp>
      <p:sp>
        <p:nvSpPr>
          <p:cNvPr id="27651" name="Rectangle 3"/>
          <p:cNvSpPr>
            <a:spLocks noGrp="1" noChangeArrowheads="1"/>
          </p:cNvSpPr>
          <p:nvPr>
            <p:ph idx="1"/>
          </p:nvPr>
        </p:nvSpPr>
        <p:spPr>
          <a:xfrm>
            <a:off x="1833563" y="1198563"/>
            <a:ext cx="9309054" cy="4997450"/>
          </a:xfrm>
        </p:spPr>
        <p:txBody>
          <a:bodyPr/>
          <a:lstStyle/>
          <a:p>
            <a:pPr eaLnBrk="1" hangingPunct="1">
              <a:defRPr/>
            </a:pPr>
            <a:r>
              <a:rPr lang="en-GB" altLang="en-US" dirty="0">
                <a:latin typeface="Century Gothic" panose="020B0502020202020204" pitchFamily="34" charset="0"/>
                <a:ea typeface="ヒラギノ角ゴ Pro W3" pitchFamily="-84" charset="-128"/>
              </a:rPr>
              <a:t>Weekly Newsletter</a:t>
            </a:r>
          </a:p>
          <a:p>
            <a:pPr eaLnBrk="1" hangingPunct="1">
              <a:defRPr/>
            </a:pPr>
            <a:r>
              <a:rPr lang="en-GB" altLang="en-US" dirty="0">
                <a:latin typeface="Century Gothic" panose="020B0502020202020204" pitchFamily="34" charset="0"/>
                <a:ea typeface="ヒラギノ角ゴ Pro W3" pitchFamily="-84" charset="-128"/>
              </a:rPr>
              <a:t>School Website: </a:t>
            </a:r>
            <a:r>
              <a:rPr lang="en-GB" altLang="en-US" dirty="0" smtClean="0">
                <a:latin typeface="Century Gothic" panose="020B0502020202020204" pitchFamily="34" charset="0"/>
                <a:ea typeface="ヒラギノ角ゴ Pro W3" pitchFamily="-84" charset="-128"/>
                <a:hlinkClick r:id="rId3"/>
              </a:rPr>
              <a:t>www.rotherhitheprimary.co.uk</a:t>
            </a:r>
            <a:endParaRPr lang="en-GB" altLang="en-US" dirty="0">
              <a:latin typeface="Century Gothic" panose="020B0502020202020204" pitchFamily="34" charset="0"/>
              <a:ea typeface="ヒラギノ角ゴ Pro W3" pitchFamily="-84" charset="-128"/>
            </a:endParaRPr>
          </a:p>
          <a:p>
            <a:pPr eaLnBrk="1" hangingPunct="1">
              <a:defRPr/>
            </a:pPr>
            <a:r>
              <a:rPr lang="en-GB" altLang="en-US" dirty="0">
                <a:latin typeface="Century Gothic" panose="020B0502020202020204" pitchFamily="34" charset="0"/>
                <a:ea typeface="ヒラギノ角ゴ Pro W3" pitchFamily="-84" charset="-128"/>
              </a:rPr>
              <a:t>Emails </a:t>
            </a:r>
          </a:p>
          <a:p>
            <a:pPr lvl="1" eaLnBrk="1" hangingPunct="1">
              <a:buFont typeface="Courier New" panose="02070309020205020404" pitchFamily="49" charset="0"/>
              <a:buChar char="o"/>
              <a:defRPr/>
            </a:pPr>
            <a:r>
              <a:rPr lang="en-GB" altLang="en-US" sz="1600" i="1" dirty="0">
                <a:latin typeface="Century Gothic" panose="020B0502020202020204" pitchFamily="34" charset="0"/>
                <a:ea typeface="ヒラギノ角ゴ Pro W3" pitchFamily="-84" charset="-128"/>
              </a:rPr>
              <a:t>As face-to-face contacts will be limited, your child’s class teacher may contact you via class email. </a:t>
            </a:r>
            <a:r>
              <a:rPr lang="en-GB" altLang="en-US" sz="1600" i="1" dirty="0" smtClean="0">
                <a:latin typeface="Century Gothic" panose="020B0502020202020204" pitchFamily="34" charset="0"/>
                <a:ea typeface="ヒラギノ角ゴ Pro W3" pitchFamily="-84" charset="-128"/>
              </a:rPr>
              <a:t>Any </a:t>
            </a:r>
            <a:r>
              <a:rPr lang="en-GB" altLang="en-US" sz="1600" i="1" dirty="0">
                <a:latin typeface="Century Gothic" panose="020B0502020202020204" pitchFamily="34" charset="0"/>
                <a:ea typeface="ヒラギノ角ゴ Pro W3" pitchFamily="-84" charset="-128"/>
              </a:rPr>
              <a:t>significant injuries will be continue to be communicated by telephone.</a:t>
            </a:r>
          </a:p>
          <a:p>
            <a:pPr eaLnBrk="1" hangingPunct="1">
              <a:defRPr/>
            </a:pPr>
            <a:r>
              <a:rPr lang="en-GB" altLang="en-US" dirty="0">
                <a:latin typeface="Century Gothic" panose="020B0502020202020204" pitchFamily="34" charset="0"/>
                <a:ea typeface="ヒラギノ角ゴ Pro W3" pitchFamily="-84" charset="-128"/>
              </a:rPr>
              <a:t>Contacting the school office</a:t>
            </a:r>
          </a:p>
          <a:p>
            <a:pPr lvl="1" eaLnBrk="1" hangingPunct="1">
              <a:buFont typeface="Courier New" panose="02070309020205020404" pitchFamily="49" charset="0"/>
              <a:buChar char="o"/>
              <a:defRPr/>
            </a:pPr>
            <a:r>
              <a:rPr lang="en-GB" sz="1600" i="1" dirty="0">
                <a:latin typeface="Century Gothic" panose="020B0502020202020204" pitchFamily="34" charset="0"/>
              </a:rPr>
              <a:t>Office Reception hours will be from </a:t>
            </a:r>
            <a:r>
              <a:rPr lang="en-GB" sz="1600" b="1" i="1" dirty="0">
                <a:latin typeface="Century Gothic" panose="020B0502020202020204" pitchFamily="34" charset="0"/>
              </a:rPr>
              <a:t>9:30am – 3:00pm</a:t>
            </a:r>
            <a:r>
              <a:rPr lang="en-GB" sz="1600" i="1" dirty="0">
                <a:latin typeface="Century Gothic" panose="020B0502020202020204" pitchFamily="34" charset="0"/>
              </a:rPr>
              <a:t>, parents and visitors cannot be accommodated in the office outside of these times as this will affect children’s start and leaving times. </a:t>
            </a:r>
            <a:endParaRPr lang="en-GB" altLang="en-US" sz="1600" dirty="0">
              <a:latin typeface="Century Gothic" panose="020B0502020202020204" pitchFamily="34" charset="0"/>
              <a:ea typeface="ヒラギノ角ゴ Pro W3" pitchFamily="-84" charset="-128"/>
            </a:endParaRPr>
          </a:p>
          <a:p>
            <a:pPr eaLnBrk="1" hangingPunct="1">
              <a:defRPr/>
            </a:pPr>
            <a:r>
              <a:rPr lang="en-GB" altLang="en-US" dirty="0">
                <a:latin typeface="Century Gothic" panose="020B0502020202020204" pitchFamily="34" charset="0"/>
                <a:ea typeface="ヒラギノ角ゴ Pro W3" pitchFamily="-84" charset="-128"/>
              </a:rPr>
              <a:t>On occasions text </a:t>
            </a:r>
          </a:p>
          <a:p>
            <a:pPr marL="0" indent="0" algn="ctr">
              <a:buNone/>
              <a:defRPr/>
            </a:pPr>
            <a:endParaRPr lang="en-GB" altLang="en-US" dirty="0">
              <a:ea typeface="ヒラギノ角ゴ Pro W3" pitchFamily="-84" charset="-128"/>
            </a:endParaRPr>
          </a:p>
        </p:txBody>
      </p:sp>
    </p:spTree>
    <p:extLst>
      <p:ext uri="{BB962C8B-B14F-4D97-AF65-F5344CB8AC3E}">
        <p14:creationId xmlns:p14="http://schemas.microsoft.com/office/powerpoint/2010/main" val="1647851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541634" y="313328"/>
            <a:ext cx="6799263" cy="714375"/>
          </a:xfrm>
        </p:spPr>
        <p:txBody>
          <a:bodyPr rtlCol="0">
            <a:normAutofit fontScale="90000"/>
          </a:bodyPr>
          <a:lstStyle/>
          <a:p>
            <a:pPr>
              <a:defRPr/>
            </a:pPr>
            <a:r>
              <a:rPr lang="en-GB" altLang="en-US" sz="5400" b="1" dirty="0">
                <a:solidFill>
                  <a:srgbClr val="002060"/>
                </a:solidFill>
                <a:effectLst>
                  <a:outerShdw blurRad="38100" dist="38100" dir="2700000" algn="tl">
                    <a:srgbClr val="C0C0C0"/>
                  </a:outerShdw>
                </a:effectLst>
                <a:latin typeface="Century Gothic" panose="020B0502020202020204" pitchFamily="34" charset="0"/>
              </a:rPr>
              <a:t>Contact Details</a:t>
            </a:r>
            <a:endParaRPr lang="en-US" altLang="en-US" sz="5400" b="1" dirty="0">
              <a:solidFill>
                <a:srgbClr val="002060"/>
              </a:solidFill>
              <a:effectLst>
                <a:outerShdw blurRad="38100" dist="38100" dir="2700000" algn="tl">
                  <a:srgbClr val="C0C0C0"/>
                </a:outerShdw>
              </a:effectLst>
              <a:latin typeface="Century Gothic" panose="020B0502020202020204" pitchFamily="34" charset="0"/>
            </a:endParaRPr>
          </a:p>
        </p:txBody>
      </p:sp>
      <p:sp>
        <p:nvSpPr>
          <p:cNvPr id="134147" name="Rectangle 3"/>
          <p:cNvSpPr>
            <a:spLocks noGrp="1" noChangeArrowheads="1"/>
          </p:cNvSpPr>
          <p:nvPr>
            <p:ph idx="1"/>
          </p:nvPr>
        </p:nvSpPr>
        <p:spPr>
          <a:xfrm>
            <a:off x="2064522" y="1204641"/>
            <a:ext cx="8048625" cy="5072062"/>
          </a:xfrm>
        </p:spPr>
        <p:txBody>
          <a:bodyPr rtlCol="0">
            <a:normAutofit fontScale="92500"/>
          </a:bodyPr>
          <a:lstStyle/>
          <a:p>
            <a:pPr>
              <a:lnSpc>
                <a:spcPct val="80000"/>
              </a:lnSpc>
              <a:buNone/>
              <a:defRPr/>
            </a:pPr>
            <a:r>
              <a:rPr lang="en-GB" altLang="en-US" b="1" dirty="0" smtClean="0">
                <a:solidFill>
                  <a:schemeClr val="tx1">
                    <a:lumMod val="85000"/>
                    <a:lumOff val="15000"/>
                  </a:schemeClr>
                </a:solidFill>
                <a:effectLst>
                  <a:outerShdw blurRad="38100" dist="38100" dir="2700000" algn="tl">
                    <a:srgbClr val="C0C0C0"/>
                  </a:outerShdw>
                </a:effectLst>
              </a:rPr>
              <a:t>	</a:t>
            </a:r>
            <a:r>
              <a:rPr lang="en-GB" altLang="en-US" b="1" dirty="0" smtClean="0">
                <a:solidFill>
                  <a:schemeClr val="tx1">
                    <a:lumMod val="85000"/>
                    <a:lumOff val="15000"/>
                  </a:schemeClr>
                </a:solidFill>
                <a:effectLst>
                  <a:outerShdw blurRad="38100" dist="38100" dir="2700000" algn="tl">
                    <a:srgbClr val="C0C0C0"/>
                  </a:outerShdw>
                </a:effectLst>
                <a:latin typeface="Century Gothic" panose="020B0502020202020204" pitchFamily="34" charset="0"/>
              </a:rPr>
              <a:t>Please contact the school office to let us know if you have changed your contact details.  It is important that we are able to get in contact with you in the case of an emergency.</a:t>
            </a:r>
          </a:p>
          <a:p>
            <a:pPr>
              <a:lnSpc>
                <a:spcPct val="80000"/>
              </a:lnSpc>
              <a:buNone/>
              <a:defRPr/>
            </a:pPr>
            <a:endParaRPr lang="en-GB" altLang="en-US" sz="800" b="1" dirty="0">
              <a:solidFill>
                <a:schemeClr val="tx1">
                  <a:lumMod val="85000"/>
                  <a:lumOff val="15000"/>
                </a:schemeClr>
              </a:solidFill>
              <a:effectLst>
                <a:outerShdw blurRad="38100" dist="38100" dir="2700000" algn="tl">
                  <a:srgbClr val="C0C0C0"/>
                </a:outerShdw>
              </a:effectLst>
              <a:latin typeface="Century Gothic" panose="020B0502020202020204" pitchFamily="34" charset="0"/>
            </a:endParaRPr>
          </a:p>
          <a:p>
            <a:pPr>
              <a:lnSpc>
                <a:spcPct val="80000"/>
              </a:lnSpc>
              <a:buNone/>
              <a:defRPr/>
            </a:pPr>
            <a:r>
              <a:rPr lang="en-GB" altLang="en-US" b="1" dirty="0" smtClean="0">
                <a:solidFill>
                  <a:schemeClr val="tx1">
                    <a:lumMod val="85000"/>
                    <a:lumOff val="15000"/>
                  </a:schemeClr>
                </a:solidFill>
                <a:effectLst>
                  <a:outerShdw blurRad="38100" dist="38100" dir="2700000" algn="tl">
                    <a:srgbClr val="C0C0C0"/>
                  </a:outerShdw>
                </a:effectLst>
                <a:latin typeface="Century Gothic" panose="020B0502020202020204" pitchFamily="34" charset="0"/>
              </a:rPr>
              <a:t>Important Details Required:</a:t>
            </a:r>
          </a:p>
          <a:p>
            <a:pPr>
              <a:lnSpc>
                <a:spcPct val="80000"/>
              </a:lnSpc>
              <a:buFont typeface="Arial"/>
              <a:buChar char="•"/>
              <a:defRPr/>
            </a:pPr>
            <a:r>
              <a:rPr lang="en-GB" altLang="en-US" dirty="0" smtClean="0">
                <a:solidFill>
                  <a:schemeClr val="tx1">
                    <a:lumMod val="85000"/>
                    <a:lumOff val="15000"/>
                  </a:schemeClr>
                </a:solidFill>
                <a:effectLst>
                  <a:outerShdw blurRad="38100" dist="38100" dir="2700000" algn="tl">
                    <a:srgbClr val="C0C0C0"/>
                  </a:outerShdw>
                </a:effectLst>
                <a:latin typeface="Century Gothic" panose="020B0502020202020204" pitchFamily="34" charset="0"/>
              </a:rPr>
              <a:t>Landline telephone number</a:t>
            </a:r>
          </a:p>
          <a:p>
            <a:pPr>
              <a:lnSpc>
                <a:spcPct val="80000"/>
              </a:lnSpc>
              <a:buFont typeface="Arial"/>
              <a:buChar char="•"/>
              <a:defRPr/>
            </a:pPr>
            <a:r>
              <a:rPr lang="en-GB" altLang="en-US" dirty="0" smtClean="0">
                <a:solidFill>
                  <a:schemeClr val="tx1">
                    <a:lumMod val="85000"/>
                    <a:lumOff val="15000"/>
                  </a:schemeClr>
                </a:solidFill>
                <a:effectLst>
                  <a:outerShdw blurRad="38100" dist="38100" dir="2700000" algn="tl">
                    <a:srgbClr val="C0C0C0"/>
                  </a:outerShdw>
                </a:effectLst>
                <a:latin typeface="Century Gothic" panose="020B0502020202020204" pitchFamily="34" charset="0"/>
              </a:rPr>
              <a:t>Mobile number (for text messaging service)</a:t>
            </a:r>
          </a:p>
          <a:p>
            <a:pPr>
              <a:lnSpc>
                <a:spcPct val="80000"/>
              </a:lnSpc>
              <a:buFont typeface="Arial"/>
              <a:buChar char="•"/>
              <a:defRPr/>
            </a:pPr>
            <a:r>
              <a:rPr lang="en-GB" altLang="en-US" dirty="0" smtClean="0">
                <a:solidFill>
                  <a:schemeClr val="tx1">
                    <a:lumMod val="85000"/>
                    <a:lumOff val="15000"/>
                  </a:schemeClr>
                </a:solidFill>
                <a:effectLst>
                  <a:outerShdw blurRad="38100" dist="38100" dir="2700000" algn="tl">
                    <a:srgbClr val="C0C0C0"/>
                  </a:outerShdw>
                </a:effectLst>
                <a:latin typeface="Century Gothic" panose="020B0502020202020204" pitchFamily="34" charset="0"/>
              </a:rPr>
              <a:t>Current address</a:t>
            </a:r>
          </a:p>
          <a:p>
            <a:pPr>
              <a:lnSpc>
                <a:spcPct val="80000"/>
              </a:lnSpc>
              <a:buFont typeface="Arial"/>
              <a:buChar char="•"/>
              <a:defRPr/>
            </a:pPr>
            <a:r>
              <a:rPr lang="en-GB" altLang="en-US" dirty="0" smtClean="0">
                <a:solidFill>
                  <a:schemeClr val="tx1">
                    <a:lumMod val="85000"/>
                    <a:lumOff val="15000"/>
                  </a:schemeClr>
                </a:solidFill>
                <a:effectLst>
                  <a:outerShdw blurRad="38100" dist="38100" dir="2700000" algn="tl">
                    <a:srgbClr val="C0C0C0"/>
                  </a:outerShdw>
                </a:effectLst>
                <a:latin typeface="Century Gothic" panose="020B0502020202020204" pitchFamily="34" charset="0"/>
              </a:rPr>
              <a:t>Work number</a:t>
            </a:r>
          </a:p>
          <a:p>
            <a:pPr>
              <a:lnSpc>
                <a:spcPct val="80000"/>
              </a:lnSpc>
              <a:buFont typeface="Arial"/>
              <a:buChar char="•"/>
              <a:defRPr/>
            </a:pPr>
            <a:r>
              <a:rPr lang="en-GB" altLang="en-US" dirty="0" smtClean="0">
                <a:solidFill>
                  <a:schemeClr val="tx1">
                    <a:lumMod val="85000"/>
                    <a:lumOff val="15000"/>
                  </a:schemeClr>
                </a:solidFill>
                <a:effectLst>
                  <a:outerShdw blurRad="38100" dist="38100" dir="2700000" algn="tl">
                    <a:srgbClr val="C0C0C0"/>
                  </a:outerShdw>
                </a:effectLst>
                <a:latin typeface="Century Gothic" panose="020B0502020202020204" pitchFamily="34" charset="0"/>
              </a:rPr>
              <a:t>Next of kin/emergency contact number &amp; address</a:t>
            </a:r>
          </a:p>
          <a:p>
            <a:pPr>
              <a:lnSpc>
                <a:spcPct val="80000"/>
              </a:lnSpc>
              <a:buFont typeface="Arial"/>
              <a:buChar char="•"/>
              <a:defRPr/>
            </a:pPr>
            <a:r>
              <a:rPr lang="en-GB" altLang="en-US" dirty="0" smtClean="0">
                <a:solidFill>
                  <a:srgbClr val="FF0000"/>
                </a:solidFill>
                <a:effectLst>
                  <a:outerShdw blurRad="38100" dist="38100" dir="2700000" algn="tl">
                    <a:srgbClr val="C0C0C0"/>
                  </a:outerShdw>
                </a:effectLst>
                <a:latin typeface="Century Gothic" panose="020B0502020202020204" pitchFamily="34" charset="0"/>
              </a:rPr>
              <a:t>Email address (for email list) </a:t>
            </a:r>
          </a:p>
        </p:txBody>
      </p:sp>
    </p:spTree>
    <p:extLst>
      <p:ext uri="{BB962C8B-B14F-4D97-AF65-F5344CB8AC3E}">
        <p14:creationId xmlns:p14="http://schemas.microsoft.com/office/powerpoint/2010/main" val="154227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01826" y="-33338"/>
            <a:ext cx="8220075" cy="993776"/>
          </a:xfrm>
        </p:spPr>
        <p:txBody>
          <a:bodyPr/>
          <a:lstStyle/>
          <a:p>
            <a:pPr algn="ctr" eaLnBrk="1" hangingPunct="1">
              <a:defRPr/>
            </a:pPr>
            <a:r>
              <a:rPr lang="en-US" altLang="en-US" sz="3600" b="1" dirty="0">
                <a:solidFill>
                  <a:srgbClr val="002060"/>
                </a:solidFill>
                <a:effectLst>
                  <a:outerShdw blurRad="38100" dist="38100" dir="2700000" algn="tl">
                    <a:srgbClr val="C0C0C0"/>
                  </a:outerShdw>
                </a:effectLst>
                <a:latin typeface="Century Gothic" panose="020B0502020202020204" pitchFamily="34" charset="0"/>
                <a:ea typeface="ヒラギノ角ゴ Pro W3" pitchFamily="-84" charset="-128"/>
              </a:rPr>
              <a:t>School Day</a:t>
            </a:r>
            <a:endParaRPr lang="en-GB" altLang="en-US" b="1" dirty="0" smtClean="0">
              <a:solidFill>
                <a:srgbClr val="002060"/>
              </a:solidFill>
              <a:latin typeface="Century Gothic" panose="020B0502020202020204" pitchFamily="34" charset="0"/>
            </a:endParaRPr>
          </a:p>
        </p:txBody>
      </p:sp>
      <p:sp>
        <p:nvSpPr>
          <p:cNvPr id="11267" name="Rectangle 3"/>
          <p:cNvSpPr>
            <a:spLocks noChangeArrowheads="1"/>
          </p:cNvSpPr>
          <p:nvPr/>
        </p:nvSpPr>
        <p:spPr bwMode="auto">
          <a:xfrm>
            <a:off x="444137" y="1128973"/>
            <a:ext cx="1068541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To ensure social distancing, start and end time have been staggered. this will be reviewed regularly and may have to change.</a:t>
            </a:r>
          </a:p>
          <a:p>
            <a:endParaRPr lang="en-GB" altLang="en-US" sz="24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endParaRPr lang="en-GB" altLang="en-US" sz="12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r>
              <a:rPr lang="en-GB" altLang="en-US" sz="36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Year </a:t>
            </a:r>
            <a:r>
              <a:rPr lang="en-GB" altLang="en-US" sz="3600" b="1"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2 </a:t>
            </a:r>
            <a:r>
              <a:rPr lang="en-GB" altLang="en-US" sz="36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children will arrive at </a:t>
            </a:r>
            <a:r>
              <a:rPr lang="en-GB" altLang="en-US" sz="3600" b="1" dirty="0" smtClean="0">
                <a:solidFill>
                  <a:srgbClr val="FF0000"/>
                </a:solidFill>
                <a:latin typeface="Century Gothic" panose="020B0502020202020204" pitchFamily="34" charset="0"/>
                <a:ea typeface="Times New Roman" panose="02020603050405020304" pitchFamily="18" charset="0"/>
                <a:cs typeface="Arial" panose="020B0604020202020204" pitchFamily="34" charset="0"/>
              </a:rPr>
              <a:t>8:40am </a:t>
            </a:r>
            <a:r>
              <a:rPr lang="en-GB" altLang="en-US" sz="36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and enter through the main office gate. The children will then leave school at </a:t>
            </a:r>
            <a:r>
              <a:rPr lang="en-GB" altLang="en-US" sz="3600" b="1" dirty="0" smtClean="0">
                <a:solidFill>
                  <a:srgbClr val="FF0000"/>
                </a:solidFill>
                <a:latin typeface="Century Gothic" panose="020B0502020202020204" pitchFamily="34" charset="0"/>
                <a:ea typeface="Times New Roman" panose="02020603050405020304" pitchFamily="18" charset="0"/>
                <a:cs typeface="Arial" panose="020B0604020202020204" pitchFamily="34" charset="0"/>
              </a:rPr>
              <a:t>2:55pm</a:t>
            </a:r>
            <a:r>
              <a:rPr lang="en-GB" altLang="en-US" sz="3600" b="1" dirty="0" smtClean="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r>
              <a:rPr lang="en-GB" altLang="en-US" sz="36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through the main office gate.</a:t>
            </a:r>
          </a:p>
          <a:p>
            <a:endParaRPr lang="en-GB" altLang="en-US" sz="1200"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p:txBody>
      </p:sp>
      <p:pic>
        <p:nvPicPr>
          <p:cNvPr id="11268" name="irc_mi" descr="http://www.woodley-pri.stockport.sch.uk/wp-content/uploads/2013/05/Clock-8.55.pn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5783" y="203330"/>
            <a:ext cx="8651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Image result for 3:15 pm on 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6230" y="4914625"/>
            <a:ext cx="11874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885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altLang="en-US" sz="3600" b="1" dirty="0">
                <a:solidFill>
                  <a:srgbClr val="002060"/>
                </a:solidFill>
                <a:effectLst>
                  <a:outerShdw blurRad="38100" dist="38100" dir="2700000" algn="tl">
                    <a:srgbClr val="C0C0C0"/>
                  </a:outerShdw>
                </a:effectLst>
                <a:latin typeface="Century Gothic" panose="020B0502020202020204" pitchFamily="34" charset="0"/>
                <a:ea typeface="ヒラギノ角ゴ Pro W3" pitchFamily="-84" charset="-128"/>
              </a:rPr>
              <a:t>After School Club and Breakfast Club</a:t>
            </a:r>
            <a:endParaRPr lang="en-GB" b="1" dirty="0">
              <a:solidFill>
                <a:srgbClr val="002060"/>
              </a:solidFill>
            </a:endParaRPr>
          </a:p>
        </p:txBody>
      </p:sp>
      <p:sp>
        <p:nvSpPr>
          <p:cNvPr id="28675" name="Rectangle 2"/>
          <p:cNvSpPr>
            <a:spLocks noChangeArrowheads="1"/>
          </p:cNvSpPr>
          <p:nvPr/>
        </p:nvSpPr>
        <p:spPr bwMode="auto">
          <a:xfrm>
            <a:off x="1806575" y="1773238"/>
            <a:ext cx="826293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a:latin typeface="Century Gothic" panose="020B0502020202020204" pitchFamily="34" charset="0"/>
                <a:ea typeface="Calibri" panose="020F0502020204030204" pitchFamily="34" charset="0"/>
                <a:cs typeface="Times New Roman" panose="02020603050405020304" pitchFamily="18" charset="0"/>
              </a:rPr>
              <a:t>Tree Tops Clubs will be offering Breakfast Club and After School Club.  All clubs are Ofsted registered and the staff team is carefully recruited following safer recruitment practices. Members of the team are DBS checked, trained in Safeguarding, First Aid, Health and Safety and Behaviour Management, Senior staff hold qualifications in childcare or playwork and regular supervision and CPD is carried out for all our staff.  </a:t>
            </a:r>
          </a:p>
          <a:p>
            <a:endParaRPr lang="en-GB" altLang="en-US" sz="2000">
              <a:latin typeface="Century Gothic" panose="020B0502020202020204" pitchFamily="34" charset="0"/>
              <a:ea typeface="Calibri" panose="020F0502020204030204" pitchFamily="34" charset="0"/>
              <a:cs typeface="Times New Roman" panose="02020603050405020304" pitchFamily="18" charset="0"/>
            </a:endParaRPr>
          </a:p>
          <a:p>
            <a:r>
              <a:rPr lang="en-GB" altLang="en-US" sz="2000">
                <a:latin typeface="Century Gothic" panose="020B0502020202020204" pitchFamily="34" charset="0"/>
                <a:ea typeface="Calibri" panose="020F0502020204030204" pitchFamily="34" charset="0"/>
                <a:cs typeface="Times New Roman" panose="02020603050405020304" pitchFamily="18" charset="0"/>
              </a:rPr>
              <a:t>Bookings can be made directly though their website.</a:t>
            </a:r>
          </a:p>
          <a:p>
            <a:endParaRPr lang="en-GB" altLang="en-US" sz="2000">
              <a:latin typeface="Century Gothic" panose="020B0502020202020204" pitchFamily="34" charset="0"/>
              <a:ea typeface="Calibri" panose="020F0502020204030204" pitchFamily="34" charset="0"/>
              <a:cs typeface="Times New Roman" panose="02020603050405020304" pitchFamily="18" charset="0"/>
            </a:endParaRPr>
          </a:p>
          <a:p>
            <a:endParaRPr lang="en-GB" altLang="en-US" sz="2000">
              <a:latin typeface="Century Gothic" panose="020B0502020202020204" pitchFamily="34" charset="0"/>
              <a:ea typeface="Calibri" panose="020F0502020204030204" pitchFamily="34" charset="0"/>
              <a:cs typeface="Times New Roman" panose="02020603050405020304" pitchFamily="18" charset="0"/>
            </a:endParaRPr>
          </a:p>
          <a:p>
            <a:r>
              <a:rPr lang="en-GB" altLang="en-US" sz="2000">
                <a:ea typeface="Calibri" panose="020F0502020204030204" pitchFamily="34" charset="0"/>
                <a:cs typeface="Times New Roman" panose="02020603050405020304" pitchFamily="18" charset="0"/>
                <a:hlinkClick r:id="rId2"/>
              </a:rPr>
              <a:t>http://www.treetopsclubs.co.uk/listing/dog-kennel-hill-primary-school/</a:t>
            </a:r>
            <a:endParaRPr lang="en-GB" altLang="en-US" sz="20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47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4000"/>
          </a:blip>
          <a:stretch>
            <a:fillRect/>
          </a:stretch>
        </p:blipFill>
        <p:spPr>
          <a:xfrm>
            <a:off x="-133684" y="0"/>
            <a:ext cx="12325684" cy="6789918"/>
          </a:xfrm>
          <a:prstGeom prst="rect">
            <a:avLst/>
          </a:prstGeom>
        </p:spPr>
      </p:pic>
      <p:sp>
        <p:nvSpPr>
          <p:cNvPr id="3" name="Content Placeholder 2">
            <a:extLst>
              <a:ext uri="{FF2B5EF4-FFF2-40B4-BE49-F238E27FC236}">
                <a16:creationId xmlns:a16="http://schemas.microsoft.com/office/drawing/2014/main" id="{72023CA9-832A-42CE-8BC3-3DB279D34064}"/>
              </a:ext>
            </a:extLst>
          </p:cNvPr>
          <p:cNvSpPr>
            <a:spLocks noGrp="1"/>
          </p:cNvSpPr>
          <p:nvPr>
            <p:ph idx="1"/>
          </p:nvPr>
        </p:nvSpPr>
        <p:spPr>
          <a:xfrm>
            <a:off x="475743" y="1082776"/>
            <a:ext cx="10515600" cy="4351338"/>
          </a:xfrm>
        </p:spPr>
        <p:txBody>
          <a:bodyPr>
            <a:noAutofit/>
          </a:bodyPr>
          <a:lstStyle/>
          <a:p>
            <a:pPr marL="0" indent="0">
              <a:buNone/>
            </a:pPr>
            <a:endParaRPr lang="en-GB" sz="2400" dirty="0" smtClean="0">
              <a:latin typeface="Century Gothic"/>
              <a:cs typeface="Century Gothic"/>
            </a:endParaRPr>
          </a:p>
          <a:p>
            <a:endParaRPr lang="en-GB" sz="1800" dirty="0">
              <a:latin typeface="Century Gothic"/>
              <a:cs typeface="Century Gothic"/>
            </a:endParaRPr>
          </a:p>
          <a:p>
            <a:pPr marL="0" indent="0">
              <a:buNone/>
            </a:pPr>
            <a:r>
              <a:rPr lang="en-GB" sz="1800" b="1" dirty="0" smtClean="0">
                <a:latin typeface="Century Gothic"/>
                <a:cs typeface="Century Gothic"/>
              </a:rPr>
              <a:t>Websites:</a:t>
            </a:r>
          </a:p>
          <a:p>
            <a:pPr marL="0" indent="0">
              <a:buNone/>
            </a:pPr>
            <a:r>
              <a:rPr lang="pl-PL" sz="1800" dirty="0">
                <a:latin typeface="Century Gothic"/>
                <a:cs typeface="Century Gothic"/>
                <a:hlinkClick r:id="rId3"/>
              </a:rPr>
              <a:t>https://</a:t>
            </a:r>
            <a:r>
              <a:rPr lang="pl-PL" sz="1800" dirty="0" smtClean="0">
                <a:latin typeface="Century Gothic"/>
                <a:cs typeface="Century Gothic"/>
                <a:hlinkClick r:id="rId3"/>
              </a:rPr>
              <a:t>www.oxfordowl.co.uk</a:t>
            </a:r>
            <a:endParaRPr lang="pl-PL" sz="1800" dirty="0" smtClean="0">
              <a:latin typeface="Century Gothic"/>
              <a:cs typeface="Century Gothic"/>
            </a:endParaRPr>
          </a:p>
          <a:p>
            <a:pPr marL="0" indent="0">
              <a:buNone/>
            </a:pPr>
            <a:r>
              <a:rPr lang="en-US" sz="1800" dirty="0">
                <a:latin typeface="Century Gothic"/>
                <a:cs typeface="Century Gothic"/>
                <a:hlinkClick r:id="rId4"/>
              </a:rPr>
              <a:t>https://</a:t>
            </a:r>
            <a:r>
              <a:rPr lang="en-US" sz="1800" dirty="0" smtClean="0">
                <a:latin typeface="Century Gothic"/>
                <a:cs typeface="Century Gothic"/>
                <a:hlinkClick r:id="rId4"/>
              </a:rPr>
              <a:t>www.teachhandwriting.co.uk</a:t>
            </a:r>
            <a:endParaRPr lang="en-US" sz="1800" dirty="0" smtClean="0">
              <a:latin typeface="Century Gothic"/>
              <a:cs typeface="Century Gothic"/>
            </a:endParaRPr>
          </a:p>
          <a:p>
            <a:pPr marL="0" indent="0">
              <a:buNone/>
            </a:pPr>
            <a:r>
              <a:rPr lang="en-US" sz="1800" dirty="0" smtClean="0">
                <a:latin typeface="Century Gothic"/>
                <a:cs typeface="Century Gothic"/>
                <a:hlinkClick r:id="rId5"/>
              </a:rPr>
              <a:t>https</a:t>
            </a:r>
            <a:r>
              <a:rPr lang="en-US" sz="1800" dirty="0">
                <a:latin typeface="Century Gothic"/>
                <a:cs typeface="Century Gothic"/>
                <a:hlinkClick r:id="rId5"/>
              </a:rPr>
              <a:t>:/</a:t>
            </a:r>
            <a:r>
              <a:rPr lang="en-US" sz="1800" dirty="0" smtClean="0">
                <a:latin typeface="Century Gothic"/>
                <a:cs typeface="Century Gothic"/>
                <a:hlinkClick r:id="rId5"/>
              </a:rPr>
              <a:t>/www.</a:t>
            </a:r>
            <a:r>
              <a:rPr lang="en-GB" sz="1800" dirty="0" smtClean="0">
                <a:latin typeface="Century Gothic"/>
                <a:cs typeface="Century Gothic"/>
                <a:hlinkClick r:id="rId5"/>
              </a:rPr>
              <a:t>mathswithparents.com</a:t>
            </a:r>
            <a:endParaRPr lang="en-GB" sz="1800" dirty="0" smtClean="0">
              <a:latin typeface="Century Gothic"/>
              <a:cs typeface="Century Gothic"/>
            </a:endParaRPr>
          </a:p>
          <a:p>
            <a:pPr marL="0" indent="0">
              <a:buNone/>
            </a:pPr>
            <a:r>
              <a:rPr lang="en-US" sz="1800" dirty="0">
                <a:latin typeface="Century Gothic"/>
                <a:cs typeface="Century Gothic"/>
                <a:hlinkClick r:id="rId6"/>
              </a:rPr>
              <a:t>https://</a:t>
            </a:r>
            <a:r>
              <a:rPr lang="en-US" sz="1800" dirty="0" smtClean="0">
                <a:latin typeface="Century Gothic"/>
                <a:cs typeface="Century Gothic"/>
                <a:hlinkClick r:id="rId6"/>
              </a:rPr>
              <a:t>www.t</a:t>
            </a:r>
            <a:r>
              <a:rPr lang="en-GB" sz="1800" dirty="0" smtClean="0">
                <a:latin typeface="Century Gothic"/>
                <a:cs typeface="Century Gothic"/>
                <a:hlinkClick r:id="rId6"/>
              </a:rPr>
              <a:t>trockstars.com</a:t>
            </a:r>
            <a:endParaRPr lang="en-GB" sz="1800" dirty="0" smtClean="0">
              <a:latin typeface="Century Gothic"/>
              <a:cs typeface="Century Gothic"/>
            </a:endParaRPr>
          </a:p>
          <a:p>
            <a:pPr marL="0" indent="0">
              <a:buNone/>
            </a:pPr>
            <a:r>
              <a:rPr lang="en-US" sz="1800" dirty="0" smtClean="0">
                <a:latin typeface="Century Gothic"/>
                <a:cs typeface="Century Gothic"/>
                <a:hlinkClick r:id="rId7"/>
              </a:rPr>
              <a:t>https</a:t>
            </a:r>
            <a:r>
              <a:rPr lang="en-US" sz="1800" dirty="0">
                <a:latin typeface="Century Gothic"/>
                <a:cs typeface="Century Gothic"/>
                <a:hlinkClick r:id="rId7"/>
              </a:rPr>
              <a:t>://</a:t>
            </a:r>
            <a:r>
              <a:rPr lang="en-US" sz="1800" dirty="0" smtClean="0">
                <a:latin typeface="Century Gothic"/>
                <a:cs typeface="Century Gothic"/>
                <a:hlinkClick r:id="rId7"/>
              </a:rPr>
              <a:t>ww</a:t>
            </a:r>
            <a:r>
              <a:rPr lang="en-GB" sz="1800" dirty="0" smtClean="0">
                <a:latin typeface="Century Gothic"/>
                <a:cs typeface="Century Gothic"/>
                <a:hlinkClick r:id="rId7"/>
              </a:rPr>
              <a:t>w.topmarks.co.uk/maths-games/hit-the-button</a:t>
            </a:r>
            <a:endParaRPr lang="en-GB" sz="1800" dirty="0" smtClean="0">
              <a:latin typeface="Century Gothic"/>
              <a:cs typeface="Century Gothic"/>
            </a:endParaRPr>
          </a:p>
          <a:p>
            <a:pPr marL="0" indent="0">
              <a:buNone/>
            </a:pPr>
            <a:r>
              <a:rPr lang="en-US" sz="1800" dirty="0" smtClean="0">
                <a:latin typeface="Century Gothic"/>
                <a:cs typeface="Century Gothic"/>
                <a:hlinkClick r:id="rId8"/>
              </a:rPr>
              <a:t>https://ww</a:t>
            </a:r>
            <a:r>
              <a:rPr lang="en-GB" sz="1800" dirty="0" smtClean="0">
                <a:latin typeface="Century Gothic"/>
                <a:cs typeface="Century Gothic"/>
                <a:hlinkClick r:id="rId8"/>
              </a:rPr>
              <a:t>w.npc.ie</a:t>
            </a:r>
            <a:endParaRPr lang="en-GB" sz="1800" dirty="0" smtClean="0">
              <a:latin typeface="Century Gothic"/>
              <a:cs typeface="Century Gothic"/>
            </a:endParaRPr>
          </a:p>
          <a:p>
            <a:pPr marL="0" indent="0" algn="ctr">
              <a:buNone/>
            </a:pPr>
            <a:endParaRPr lang="en-GB" sz="2400" dirty="0" smtClean="0">
              <a:latin typeface="Century Gothic"/>
              <a:cs typeface="Century Gothic"/>
            </a:endParaRPr>
          </a:p>
          <a:p>
            <a:pPr marL="0" indent="0" algn="ctr">
              <a:buNone/>
            </a:pPr>
            <a:r>
              <a:rPr lang="en-GB" sz="2400" dirty="0" smtClean="0">
                <a:latin typeface="Century Gothic"/>
                <a:cs typeface="Century Gothic"/>
              </a:rPr>
              <a:t>Thank you for coming </a:t>
            </a:r>
            <a:r>
              <a:rPr lang="en-US" sz="2400" dirty="0" smtClean="0">
                <a:latin typeface="Century Gothic"/>
                <a:cs typeface="Century Gothic"/>
                <a:sym typeface="Wingdings"/>
              </a:rPr>
              <a:t> </a:t>
            </a:r>
            <a:endParaRPr lang="en-GB" sz="2400" dirty="0">
              <a:latin typeface="Century Gothic"/>
              <a:cs typeface="Century Gothic"/>
            </a:endParaRPr>
          </a:p>
        </p:txBody>
      </p:sp>
    </p:spTree>
    <p:extLst>
      <p:ext uri="{BB962C8B-B14F-4D97-AF65-F5344CB8AC3E}">
        <p14:creationId xmlns:p14="http://schemas.microsoft.com/office/powerpoint/2010/main" val="295396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20000"/>
          </a:blip>
          <a:stretch>
            <a:fillRect/>
          </a:stretch>
        </p:blipFill>
        <p:spPr>
          <a:xfrm>
            <a:off x="0" y="0"/>
            <a:ext cx="12325684" cy="6789918"/>
          </a:xfrm>
          <a:prstGeom prst="rect">
            <a:avLst/>
          </a:prstGeom>
        </p:spPr>
      </p:pic>
      <p:sp>
        <p:nvSpPr>
          <p:cNvPr id="2" name="Title 1">
            <a:extLst>
              <a:ext uri="{FF2B5EF4-FFF2-40B4-BE49-F238E27FC236}">
                <a16:creationId xmlns:a16="http://schemas.microsoft.com/office/drawing/2014/main" id="{F932296D-B87D-4B8D-98A4-E7FEAE0D5D68}"/>
              </a:ext>
            </a:extLst>
          </p:cNvPr>
          <p:cNvSpPr>
            <a:spLocks noGrp="1"/>
          </p:cNvSpPr>
          <p:nvPr>
            <p:ph type="title"/>
          </p:nvPr>
        </p:nvSpPr>
        <p:spPr>
          <a:xfrm>
            <a:off x="905042" y="153225"/>
            <a:ext cx="10515600" cy="838033"/>
          </a:xfrm>
        </p:spPr>
        <p:txBody>
          <a:bodyPr/>
          <a:lstStyle/>
          <a:p>
            <a:pPr algn="ctr"/>
            <a:r>
              <a:rPr lang="en-GB" dirty="0" smtClean="0">
                <a:latin typeface="Century Gothic"/>
                <a:cs typeface="Century Gothic"/>
              </a:rPr>
              <a:t>School Uniform</a:t>
            </a:r>
            <a:endParaRPr lang="en-GB" dirty="0">
              <a:latin typeface="Century Gothic"/>
              <a:cs typeface="Century Gothic"/>
            </a:endParaRPr>
          </a:p>
        </p:txBody>
      </p:sp>
      <p:sp>
        <p:nvSpPr>
          <p:cNvPr id="3" name="Content Placeholder 2">
            <a:extLst>
              <a:ext uri="{FF2B5EF4-FFF2-40B4-BE49-F238E27FC236}">
                <a16:creationId xmlns:a16="http://schemas.microsoft.com/office/drawing/2014/main" id="{21D0E68E-9974-4AB2-B1B8-900EA7C6A173}"/>
              </a:ext>
            </a:extLst>
          </p:cNvPr>
          <p:cNvSpPr>
            <a:spLocks noGrp="1"/>
          </p:cNvSpPr>
          <p:nvPr>
            <p:ph idx="1"/>
          </p:nvPr>
        </p:nvSpPr>
        <p:spPr>
          <a:xfrm>
            <a:off x="276727" y="991258"/>
            <a:ext cx="11353800" cy="5241174"/>
          </a:xfrm>
        </p:spPr>
        <p:txBody>
          <a:bodyPr/>
          <a:lstStyle/>
          <a:p>
            <a:pPr marL="0" indent="0">
              <a:buNone/>
            </a:pPr>
            <a:r>
              <a:rPr lang="en-GB" dirty="0">
                <a:latin typeface="Century Gothic"/>
                <a:cs typeface="Century Gothic"/>
              </a:rPr>
              <a:t>All children were well dressed in the correct uniform last week </a:t>
            </a:r>
            <a:r>
              <a:rPr lang="en-GB" dirty="0" smtClean="0">
                <a:latin typeface="Century Gothic"/>
                <a:cs typeface="Century Gothic"/>
                <a:sym typeface="Wingdings" panose="05000000000000000000" pitchFamily="2" charset="2"/>
              </a:rPr>
              <a:t></a:t>
            </a:r>
          </a:p>
          <a:p>
            <a:pPr marL="0" indent="0">
              <a:buNone/>
            </a:pPr>
            <a:endParaRPr lang="en-GB" dirty="0">
              <a:latin typeface="Century Gothic"/>
              <a:cs typeface="Century Gothic"/>
              <a:sym typeface="Wingdings" panose="05000000000000000000" pitchFamily="2" charset="2"/>
            </a:endParaRPr>
          </a:p>
          <a:p>
            <a:r>
              <a:rPr lang="en-GB" dirty="0">
                <a:latin typeface="Century Gothic"/>
                <a:cs typeface="Century Gothic"/>
                <a:sym typeface="Wingdings" panose="05000000000000000000" pitchFamily="2" charset="2"/>
              </a:rPr>
              <a:t>Name </a:t>
            </a:r>
            <a:r>
              <a:rPr lang="en-GB" dirty="0">
                <a:solidFill>
                  <a:srgbClr val="FF0000"/>
                </a:solidFill>
                <a:latin typeface="Century Gothic"/>
                <a:cs typeface="Century Gothic"/>
                <a:sym typeface="Wingdings" panose="05000000000000000000" pitchFamily="2" charset="2"/>
              </a:rPr>
              <a:t>all</a:t>
            </a:r>
            <a:r>
              <a:rPr lang="en-GB" dirty="0">
                <a:latin typeface="Century Gothic"/>
                <a:cs typeface="Century Gothic"/>
                <a:sym typeface="Wingdings" panose="05000000000000000000" pitchFamily="2" charset="2"/>
              </a:rPr>
              <a:t> clothes</a:t>
            </a:r>
          </a:p>
          <a:p>
            <a:r>
              <a:rPr lang="en-GB" dirty="0">
                <a:latin typeface="Century Gothic"/>
                <a:cs typeface="Century Gothic"/>
                <a:sym typeface="Wingdings" panose="05000000000000000000" pitchFamily="2" charset="2"/>
              </a:rPr>
              <a:t>PE kit – dark shorts/trousers, white t-shirt, sports socks, trainers</a:t>
            </a:r>
          </a:p>
          <a:p>
            <a:pPr marL="0" indent="0">
              <a:buNone/>
            </a:pPr>
            <a:endParaRPr lang="en-GB" dirty="0">
              <a:latin typeface="Century Gothic"/>
              <a:cs typeface="Century Gothic"/>
              <a:sym typeface="Wingdings" panose="05000000000000000000" pitchFamily="2" charset="2"/>
            </a:endParaRPr>
          </a:p>
          <a:p>
            <a:pPr marL="0" indent="0">
              <a:buNone/>
            </a:pPr>
            <a:endParaRPr lang="en-GB" dirty="0">
              <a:sym typeface="Wingdings" panose="05000000000000000000" pitchFamily="2" charset="2"/>
            </a:endParaRPr>
          </a:p>
          <a:p>
            <a:endParaRPr lang="en-GB" dirty="0"/>
          </a:p>
        </p:txBody>
      </p:sp>
      <p:pic>
        <p:nvPicPr>
          <p:cNvPr id="2052" name="Picture 4" descr="Image result for clothes name label">
            <a:extLst>
              <a:ext uri="{FF2B5EF4-FFF2-40B4-BE49-F238E27FC236}">
                <a16:creationId xmlns:a16="http://schemas.microsoft.com/office/drawing/2014/main" id="{2B27C4B2-3BAC-4BDE-A1E7-EE01C0AEE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313" y="4275233"/>
            <a:ext cx="3356518" cy="16849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result for blue bookbag">
            <a:extLst>
              <a:ext uri="{FF2B5EF4-FFF2-40B4-BE49-F238E27FC236}">
                <a16:creationId xmlns:a16="http://schemas.microsoft.com/office/drawing/2014/main" id="{6FC1C7EA-D6E6-484F-97C6-D244D43A83E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000" b="94615" l="2000" r="99385"/>
                    </a14:imgEffect>
                  </a14:imgLayer>
                </a14:imgProps>
              </a:ext>
              <a:ext uri="{28A0092B-C50C-407E-A947-70E740481C1C}">
                <a14:useLocalDpi xmlns:a14="http://schemas.microsoft.com/office/drawing/2010/main" val="0"/>
              </a:ext>
            </a:extLst>
          </a:blip>
          <a:srcRect/>
          <a:stretch>
            <a:fillRect/>
          </a:stretch>
        </p:blipFill>
        <p:spPr bwMode="auto">
          <a:xfrm>
            <a:off x="843448" y="3568108"/>
            <a:ext cx="3112608" cy="311260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6623" y="3136693"/>
            <a:ext cx="2361647" cy="309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83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pPr algn="ctr">
              <a:defRPr/>
            </a:pPr>
            <a:r>
              <a:rPr lang="en-US" altLang="en-US" sz="5400" b="1" dirty="0">
                <a:solidFill>
                  <a:srgbClr val="002060"/>
                </a:solidFill>
                <a:effectLst>
                  <a:outerShdw blurRad="38100" dist="38100" dir="2700000" algn="tl">
                    <a:srgbClr val="C0C0C0"/>
                  </a:outerShdw>
                </a:effectLst>
                <a:latin typeface="Century Gothic" panose="020B0502020202020204" pitchFamily="34" charset="0"/>
                <a:ea typeface="ヒラギノ角ゴ Pro W3" pitchFamily="-84" charset="-128"/>
              </a:rPr>
              <a:t>Play Time / Lunch Time</a:t>
            </a:r>
            <a:endParaRPr lang="en-GB" sz="5400" dirty="0">
              <a:solidFill>
                <a:srgbClr val="002060"/>
              </a:solidFill>
            </a:endParaRPr>
          </a:p>
        </p:txBody>
      </p:sp>
      <p:sp>
        <p:nvSpPr>
          <p:cNvPr id="3" name="Content Placeholder 2"/>
          <p:cNvSpPr>
            <a:spLocks noGrp="1"/>
          </p:cNvSpPr>
          <p:nvPr>
            <p:ph idx="1"/>
          </p:nvPr>
        </p:nvSpPr>
        <p:spPr>
          <a:xfrm>
            <a:off x="1631950" y="1412875"/>
            <a:ext cx="8928100" cy="4351338"/>
          </a:xfrm>
        </p:spPr>
        <p:txBody>
          <a:bodyPr>
            <a:normAutofit/>
          </a:bodyPr>
          <a:lstStyle/>
          <a:p>
            <a:pPr marL="0" indent="0">
              <a:buNone/>
              <a:defRPr/>
            </a:pPr>
            <a:r>
              <a:rPr lang="en-GB" sz="2400" dirty="0">
                <a:latin typeface="Century Gothic" panose="020B0502020202020204" pitchFamily="34" charset="0"/>
              </a:rPr>
              <a:t>In order to minimise contact between children and staff in different year group bubbles, the playground has been divided into different zones. </a:t>
            </a:r>
          </a:p>
          <a:p>
            <a:pPr>
              <a:defRPr/>
            </a:pPr>
            <a:r>
              <a:rPr lang="en-GB" sz="2400" dirty="0">
                <a:latin typeface="Century Gothic" panose="020B0502020202020204" pitchFamily="34" charset="0"/>
              </a:rPr>
              <a:t>Children will be required to stay within their year group bubble and within their zone for playtime / lunch time. </a:t>
            </a:r>
          </a:p>
          <a:p>
            <a:pPr>
              <a:defRPr/>
            </a:pPr>
            <a:r>
              <a:rPr lang="en-GB" sz="2400" dirty="0" smtClean="0">
                <a:latin typeface="Century Gothic" panose="020B0502020202020204" pitchFamily="34" charset="0"/>
              </a:rPr>
              <a:t>Children </a:t>
            </a:r>
            <a:r>
              <a:rPr lang="en-GB" sz="2400" dirty="0">
                <a:latin typeface="Century Gothic" panose="020B0502020202020204" pitchFamily="34" charset="0"/>
              </a:rPr>
              <a:t>will wash their hands before and after playtime / lunchtime.</a:t>
            </a:r>
          </a:p>
          <a:p>
            <a:pPr>
              <a:defRPr/>
            </a:pPr>
            <a:r>
              <a:rPr lang="en-GB" sz="2400" dirty="0">
                <a:latin typeface="Century Gothic" panose="020B0502020202020204" pitchFamily="34" charset="0"/>
              </a:rPr>
              <a:t>Lunch time have been adjusted to reduce contact between year group bubbles.  When eating lunch, children will sit within their year group bubble, leaving the lunch hall as one group.</a:t>
            </a:r>
          </a:p>
        </p:txBody>
      </p:sp>
    </p:spTree>
    <p:extLst>
      <p:ext uri="{BB962C8B-B14F-4D97-AF65-F5344CB8AC3E}">
        <p14:creationId xmlns:p14="http://schemas.microsoft.com/office/powerpoint/2010/main" val="101892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blip>
          <a:stretch>
            <a:fillRect/>
          </a:stretch>
        </p:blipFill>
        <p:spPr>
          <a:xfrm>
            <a:off x="0" y="0"/>
            <a:ext cx="12325684" cy="6789918"/>
          </a:xfrm>
          <a:prstGeom prst="rect">
            <a:avLst/>
          </a:prstGeom>
        </p:spPr>
      </p:pic>
      <p:pic>
        <p:nvPicPr>
          <p:cNvPr id="3" name="Picture 2"/>
          <p:cNvPicPr>
            <a:picLocks noChangeAspect="1"/>
          </p:cNvPicPr>
          <p:nvPr/>
        </p:nvPicPr>
        <p:blipFill>
          <a:blip r:embed="rId3"/>
          <a:stretch>
            <a:fillRect/>
          </a:stretch>
        </p:blipFill>
        <p:spPr>
          <a:xfrm>
            <a:off x="528577" y="1188677"/>
            <a:ext cx="11115401" cy="5280585"/>
          </a:xfrm>
          <a:prstGeom prst="rect">
            <a:avLst/>
          </a:prstGeom>
        </p:spPr>
      </p:pic>
      <p:pic>
        <p:nvPicPr>
          <p:cNvPr id="5" name="Picture 4"/>
          <p:cNvPicPr>
            <a:picLocks noChangeAspect="1"/>
          </p:cNvPicPr>
          <p:nvPr/>
        </p:nvPicPr>
        <p:blipFill>
          <a:blip r:embed="rId4"/>
          <a:stretch>
            <a:fillRect/>
          </a:stretch>
        </p:blipFill>
        <p:spPr>
          <a:xfrm>
            <a:off x="528576" y="385898"/>
            <a:ext cx="11115401" cy="802779"/>
          </a:xfrm>
          <a:prstGeom prst="rect">
            <a:avLst/>
          </a:prstGeom>
        </p:spPr>
      </p:pic>
    </p:spTree>
    <p:extLst>
      <p:ext uri="{BB962C8B-B14F-4D97-AF65-F5344CB8AC3E}">
        <p14:creationId xmlns:p14="http://schemas.microsoft.com/office/powerpoint/2010/main" val="150342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27384"/>
            <a:ext cx="8424936" cy="4031873"/>
          </a:xfrm>
          <a:prstGeom prst="rect">
            <a:avLst/>
          </a:prstGeom>
          <a:noFill/>
        </p:spPr>
        <p:txBody>
          <a:bodyPr wrap="square" rtlCol="0">
            <a:spAutoFit/>
          </a:bodyPr>
          <a:lstStyle/>
          <a:p>
            <a:pPr algn="ctr"/>
            <a:r>
              <a:rPr lang="en-GB" sz="4000" b="1" dirty="0">
                <a:solidFill>
                  <a:srgbClr val="7030A0"/>
                </a:solidFill>
                <a:latin typeface="SassoonPrimaryInfant" pitchFamily="2" charset="0"/>
              </a:rPr>
              <a:t>Handwriting</a:t>
            </a:r>
          </a:p>
          <a:p>
            <a:pPr algn="ctr"/>
            <a:endParaRPr lang="en-GB" sz="4000" b="1" dirty="0">
              <a:solidFill>
                <a:srgbClr val="7030A0"/>
              </a:solidFill>
              <a:latin typeface="SassoonPrimaryInfant" pitchFamily="2" charset="0"/>
            </a:endParaRPr>
          </a:p>
          <a:p>
            <a:pPr algn="ctr"/>
            <a:endParaRPr lang="en-GB" sz="4000" b="1" dirty="0">
              <a:solidFill>
                <a:srgbClr val="7030A0"/>
              </a:solidFill>
              <a:latin typeface="SassoonPrimaryInfant" pitchFamily="2" charset="0"/>
            </a:endParaRPr>
          </a:p>
          <a:p>
            <a:endParaRPr lang="en-GB" sz="4000" b="1" dirty="0">
              <a:solidFill>
                <a:srgbClr val="7030A0"/>
              </a:solidFill>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r>
              <a:rPr lang="en-GB" sz="3200" dirty="0">
                <a:latin typeface="SassoonPrimaryInfant" pitchFamily="2" charset="0"/>
              </a:rPr>
              <a:t>  </a:t>
            </a:r>
          </a:p>
        </p:txBody>
      </p:sp>
      <p:sp>
        <p:nvSpPr>
          <p:cNvPr id="2" name="TextBox 1"/>
          <p:cNvSpPr txBox="1"/>
          <p:nvPr/>
        </p:nvSpPr>
        <p:spPr>
          <a:xfrm>
            <a:off x="1857834" y="692696"/>
            <a:ext cx="8702663" cy="5909310"/>
          </a:xfrm>
          <a:prstGeom prst="rect">
            <a:avLst/>
          </a:prstGeom>
          <a:noFill/>
        </p:spPr>
        <p:txBody>
          <a:bodyPr wrap="square" rtlCol="0">
            <a:spAutoFit/>
          </a:bodyPr>
          <a:lstStyle/>
          <a:p>
            <a:r>
              <a:rPr lang="en-GB" sz="2000" dirty="0">
                <a:latin typeface="SassoonPrimaryInfant" pitchFamily="2" charset="0"/>
              </a:rPr>
              <a:t>Children are expected to be joining using the cursive style.</a:t>
            </a:r>
          </a:p>
          <a:p>
            <a:r>
              <a:rPr lang="en-GB" sz="2000" dirty="0">
                <a:latin typeface="SassoonPrimaryInfant" pitchFamily="2" charset="0"/>
              </a:rPr>
              <a:t>There are a few key things to remember:</a:t>
            </a:r>
          </a:p>
          <a:p>
            <a:endParaRPr lang="en-GB" sz="2000" dirty="0">
              <a:latin typeface="SassoonPrimaryInfant" pitchFamily="2" charset="0"/>
            </a:endParaRPr>
          </a:p>
          <a:p>
            <a:pPr lvl="0"/>
            <a:r>
              <a:rPr lang="en-GB" sz="2000" dirty="0">
                <a:latin typeface="SassoonPrimaryInfant" pitchFamily="2" charset="0"/>
              </a:rPr>
              <a:t>Start from the bottom of the line and sweep up to form the first letter. Saying ‘up the hill’ will help children remember this!</a:t>
            </a:r>
          </a:p>
          <a:p>
            <a:pPr lvl="0"/>
            <a:endParaRPr lang="en-GB" sz="2000" dirty="0">
              <a:latin typeface="SassoonPrimaryInfant" pitchFamily="2" charset="0"/>
            </a:endParaRPr>
          </a:p>
          <a:p>
            <a:pPr lvl="0"/>
            <a:r>
              <a:rPr lang="en-GB" sz="2000" dirty="0">
                <a:latin typeface="SassoonPrimaryInfant" pitchFamily="2" charset="0"/>
              </a:rPr>
              <a:t>When joining, do not take the pen or pencil off the page until the whole word is completed! When it is finished, go back and cross and dot where needed.</a:t>
            </a:r>
          </a:p>
          <a:p>
            <a:pPr lvl="0"/>
            <a:endParaRPr lang="en-GB" sz="2000" dirty="0">
              <a:latin typeface="SassoonPrimaryInfant" pitchFamily="2" charset="0"/>
            </a:endParaRPr>
          </a:p>
          <a:p>
            <a:pPr lvl="0"/>
            <a:r>
              <a:rPr lang="en-GB" sz="2000" dirty="0">
                <a:latin typeface="SassoonPrimaryInfant" pitchFamily="2" charset="0"/>
              </a:rPr>
              <a:t>When the word is finished, flick out the last letter as if you were going to continue joining.</a:t>
            </a:r>
          </a:p>
          <a:p>
            <a:endParaRPr lang="en-GB" sz="2000" u="sng" dirty="0"/>
          </a:p>
          <a:p>
            <a:r>
              <a:rPr lang="en-GB" sz="2000" u="sng" dirty="0">
                <a:latin typeface="SassoonPrimaryInfant" pitchFamily="2" charset="0"/>
              </a:rPr>
              <a:t>The cursive alphabet</a:t>
            </a:r>
          </a:p>
          <a:p>
            <a:endParaRPr lang="en-GB" sz="2000" dirty="0">
              <a:latin typeface="SassoonPrimaryInfant" pitchFamily="2" charset="0"/>
            </a:endParaRPr>
          </a:p>
          <a:p>
            <a:r>
              <a:rPr lang="en-GB" sz="2000" dirty="0">
                <a:latin typeface="XCCW Joined 23a" panose="03050602040000000000" pitchFamily="66" charset="0"/>
              </a:rPr>
              <a:t>a b c d e f g h </a:t>
            </a:r>
            <a:r>
              <a:rPr lang="en-GB" sz="2000" dirty="0" err="1">
                <a:latin typeface="XCCW Joined 23a" panose="03050602040000000000" pitchFamily="66" charset="0"/>
              </a:rPr>
              <a:t>i</a:t>
            </a:r>
            <a:r>
              <a:rPr lang="en-GB" sz="2000" dirty="0">
                <a:latin typeface="XCCW Joined 23a" panose="03050602040000000000" pitchFamily="66" charset="0"/>
              </a:rPr>
              <a:t> j k l m n o p q r s t u v w x y z</a:t>
            </a:r>
          </a:p>
          <a:p>
            <a:endParaRPr lang="en-GB" sz="2000" dirty="0">
              <a:latin typeface="SassoonPrimaryInfant" pitchFamily="2" charset="0"/>
            </a:endParaRPr>
          </a:p>
          <a:p>
            <a:r>
              <a:rPr lang="en-GB" sz="2000" dirty="0">
                <a:latin typeface="SassoonPrimaryInfant" pitchFamily="2" charset="0"/>
              </a:rPr>
              <a:t>When joined, it looks like this…</a:t>
            </a:r>
          </a:p>
          <a:p>
            <a:pPr lvl="0"/>
            <a:endParaRPr lang="en-GB" sz="2000" dirty="0">
              <a:latin typeface="SassoonPrimaryInfant" pitchFamily="2" charset="0"/>
            </a:endParaRPr>
          </a:p>
          <a:p>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24849" t="38313" r="59036" b="42651"/>
          <a:stretch/>
        </p:blipFill>
        <p:spPr bwMode="auto">
          <a:xfrm>
            <a:off x="8616280" y="188640"/>
            <a:ext cx="1440160" cy="1224136"/>
          </a:xfrm>
          <a:prstGeom prst="rect">
            <a:avLst/>
          </a:prstGeom>
          <a:ln>
            <a:noFill/>
          </a:ln>
          <a:extLst>
            <a:ext uri="{53640926-AAD7-44D8-BBD7-CCE9431645EC}">
              <a14:shadowObscured xmlns:a14="http://schemas.microsoft.com/office/drawing/2010/main"/>
            </a:ext>
          </a:extLst>
        </p:spPr>
      </p:pic>
      <p:grpSp>
        <p:nvGrpSpPr>
          <p:cNvPr id="6" name="Group 5"/>
          <p:cNvGrpSpPr/>
          <p:nvPr/>
        </p:nvGrpSpPr>
        <p:grpSpPr>
          <a:xfrm>
            <a:off x="1703513" y="6158568"/>
            <a:ext cx="6188075" cy="438785"/>
            <a:chOff x="0" y="0"/>
            <a:chExt cx="5077817" cy="309265"/>
          </a:xfrm>
        </p:grpSpPr>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76973"/>
            <a:stretch/>
          </p:blipFill>
          <p:spPr bwMode="auto">
            <a:xfrm>
              <a:off x="0" y="0"/>
              <a:ext cx="3390900" cy="309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541" t="22435" r="36752" b="58424"/>
            <a:stretch/>
          </p:blipFill>
          <p:spPr bwMode="auto">
            <a:xfrm>
              <a:off x="3053209" y="30972"/>
              <a:ext cx="2024608" cy="25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91927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4000"/>
          </a:blip>
          <a:stretch>
            <a:fillRect/>
          </a:stretch>
        </p:blipFill>
        <p:spPr>
          <a:xfrm>
            <a:off x="0" y="0"/>
            <a:ext cx="12325684" cy="6789918"/>
          </a:xfrm>
          <a:prstGeom prst="rect">
            <a:avLst/>
          </a:prstGeom>
        </p:spPr>
      </p:pic>
      <p:sp>
        <p:nvSpPr>
          <p:cNvPr id="2" name="Title 1">
            <a:extLst>
              <a:ext uri="{FF2B5EF4-FFF2-40B4-BE49-F238E27FC236}">
                <a16:creationId xmlns:a16="http://schemas.microsoft.com/office/drawing/2014/main" id="{8A51EBA3-D039-47F0-9235-78089AACB9ED}"/>
              </a:ext>
            </a:extLst>
          </p:cNvPr>
          <p:cNvSpPr>
            <a:spLocks noGrp="1"/>
          </p:cNvSpPr>
          <p:nvPr>
            <p:ph type="title"/>
          </p:nvPr>
        </p:nvSpPr>
        <p:spPr>
          <a:xfrm>
            <a:off x="209884" y="0"/>
            <a:ext cx="11625557" cy="1325563"/>
          </a:xfrm>
        </p:spPr>
        <p:txBody>
          <a:bodyPr/>
          <a:lstStyle/>
          <a:p>
            <a:pPr algn="ctr"/>
            <a:r>
              <a:rPr lang="en-GB" dirty="0" smtClean="0">
                <a:latin typeface="Century Gothic"/>
                <a:cs typeface="Century Gothic"/>
              </a:rPr>
              <a:t>Seal Class</a:t>
            </a:r>
            <a:endParaRPr lang="en-GB" dirty="0">
              <a:latin typeface="Century Gothic"/>
              <a:cs typeface="Century Gothic"/>
            </a:endParaRPr>
          </a:p>
        </p:txBody>
      </p:sp>
      <p:graphicFrame>
        <p:nvGraphicFramePr>
          <p:cNvPr id="4" name="Table 3">
            <a:extLst>
              <a:ext uri="{FF2B5EF4-FFF2-40B4-BE49-F238E27FC236}">
                <a16:creationId xmlns:a16="http://schemas.microsoft.com/office/drawing/2014/main" id="{F9DDE415-0971-4BC3-B2C7-F7B2D02581AB}"/>
              </a:ext>
            </a:extLst>
          </p:cNvPr>
          <p:cNvGraphicFramePr>
            <a:graphicFrameLocks noGrp="1"/>
          </p:cNvGraphicFramePr>
          <p:nvPr>
            <p:extLst>
              <p:ext uri="{D42A27DB-BD31-4B8C-83A1-F6EECF244321}">
                <p14:modId xmlns:p14="http://schemas.microsoft.com/office/powerpoint/2010/main" val="2040413803"/>
              </p:ext>
            </p:extLst>
          </p:nvPr>
        </p:nvGraphicFramePr>
        <p:xfrm>
          <a:off x="690113" y="1070641"/>
          <a:ext cx="10472468" cy="4502023"/>
        </p:xfrm>
        <a:graphic>
          <a:graphicData uri="http://schemas.openxmlformats.org/drawingml/2006/table">
            <a:tbl>
              <a:tblPr firstRow="1" firstCol="1" bandRow="1">
                <a:tableStyleId>{5C22544A-7EE6-4342-B048-85BDC9FD1C3A}</a:tableStyleId>
              </a:tblPr>
              <a:tblGrid>
                <a:gridCol w="2075475">
                  <a:extLst>
                    <a:ext uri="{9D8B030D-6E8A-4147-A177-3AD203B41FA5}">
                      <a16:colId xmlns:a16="http://schemas.microsoft.com/office/drawing/2014/main" val="1374837314"/>
                    </a:ext>
                  </a:extLst>
                </a:gridCol>
                <a:gridCol w="2188231">
                  <a:extLst>
                    <a:ext uri="{9D8B030D-6E8A-4147-A177-3AD203B41FA5}">
                      <a16:colId xmlns:a16="http://schemas.microsoft.com/office/drawing/2014/main" val="1329691979"/>
                    </a:ext>
                  </a:extLst>
                </a:gridCol>
                <a:gridCol w="2344128">
                  <a:extLst>
                    <a:ext uri="{9D8B030D-6E8A-4147-A177-3AD203B41FA5}">
                      <a16:colId xmlns:a16="http://schemas.microsoft.com/office/drawing/2014/main" val="1269933766"/>
                    </a:ext>
                  </a:extLst>
                </a:gridCol>
                <a:gridCol w="1771514">
                  <a:extLst>
                    <a:ext uri="{9D8B030D-6E8A-4147-A177-3AD203B41FA5}">
                      <a16:colId xmlns:a16="http://schemas.microsoft.com/office/drawing/2014/main" val="4124143846"/>
                    </a:ext>
                  </a:extLst>
                </a:gridCol>
                <a:gridCol w="2093120">
                  <a:extLst>
                    <a:ext uri="{9D8B030D-6E8A-4147-A177-3AD203B41FA5}">
                      <a16:colId xmlns:a16="http://schemas.microsoft.com/office/drawing/2014/main" val="431260450"/>
                    </a:ext>
                  </a:extLst>
                </a:gridCol>
              </a:tblGrid>
              <a:tr h="348846">
                <a:tc>
                  <a:txBody>
                    <a:bodyPr/>
                    <a:lstStyle/>
                    <a:p>
                      <a:pPr algn="ctr">
                        <a:lnSpc>
                          <a:spcPct val="115000"/>
                        </a:lnSpc>
                        <a:spcAft>
                          <a:spcPts val="0"/>
                        </a:spcAft>
                      </a:pPr>
                      <a:r>
                        <a:rPr lang="en-GB" sz="1800">
                          <a:effectLst/>
                        </a:rPr>
                        <a:t>Monday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dirty="0">
                          <a:effectLst/>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a:effectLst/>
                        </a:rPr>
                        <a:t>Wednesday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a:effectLst/>
                        </a:rPr>
                        <a:t>Thursday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a:effectLst/>
                        </a:rPr>
                        <a:t>Friday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959861"/>
                  </a:ext>
                </a:extLst>
              </a:tr>
              <a:tr h="415317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500" b="1" dirty="0" smtClean="0">
                          <a:solidFill>
                            <a:srgbClr val="0070C0"/>
                          </a:solidFill>
                          <a:effectLst/>
                          <a:latin typeface="Century Gothic" panose="020B0502020202020204" pitchFamily="34" charset="0"/>
                        </a:rPr>
                        <a:t>P.E. Kit</a:t>
                      </a:r>
                    </a:p>
                    <a:p>
                      <a:pPr algn="ctr">
                        <a:lnSpc>
                          <a:spcPct val="115000"/>
                        </a:lnSpc>
                        <a:spcAft>
                          <a:spcPts val="0"/>
                        </a:spcAft>
                      </a:pPr>
                      <a:endParaRPr lang="en-GB" sz="2500" b="0" dirty="0" smtClean="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GB" sz="2500" b="1" dirty="0" smtClean="0">
                          <a:solidFill>
                            <a:schemeClr val="accent2">
                              <a:lumMod val="75000"/>
                            </a:schemeClr>
                          </a:solidFill>
                          <a:effectLst/>
                          <a:latin typeface="Century Gothic" panose="020B0502020202020204" pitchFamily="34" charset="0"/>
                        </a:rPr>
                        <a:t>Books</a:t>
                      </a:r>
                      <a:r>
                        <a:rPr lang="en-GB" sz="2500" b="1" baseline="0" dirty="0" smtClean="0">
                          <a:solidFill>
                            <a:schemeClr val="accent2">
                              <a:lumMod val="75000"/>
                            </a:schemeClr>
                          </a:solidFill>
                          <a:effectLst/>
                          <a:latin typeface="Century Gothic" panose="020B0502020202020204" pitchFamily="34" charset="0"/>
                        </a:rPr>
                        <a:t> Changed</a:t>
                      </a:r>
                    </a:p>
                    <a:p>
                      <a:pPr algn="ctr">
                        <a:lnSpc>
                          <a:spcPct val="115000"/>
                        </a:lnSpc>
                        <a:spcAft>
                          <a:spcPts val="0"/>
                        </a:spcAft>
                      </a:pPr>
                      <a:endParaRPr lang="en-GB" sz="2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2500" b="0" dirty="0" smtClean="0">
                        <a:solidFill>
                          <a:schemeClr val="tx1"/>
                        </a:solidFill>
                        <a:effectLst/>
                        <a:latin typeface="Century Gothic" panose="020B0502020202020204" pitchFamily="34" charset="0"/>
                      </a:endParaRPr>
                    </a:p>
                    <a:p>
                      <a:pPr algn="ctr">
                        <a:lnSpc>
                          <a:spcPct val="115000"/>
                        </a:lnSpc>
                        <a:spcAft>
                          <a:spcPts val="0"/>
                        </a:spcAft>
                      </a:pPr>
                      <a:endParaRPr lang="en-GB" sz="2500" b="0" dirty="0" smtClean="0">
                        <a:solidFill>
                          <a:schemeClr val="tx1"/>
                        </a:solidFill>
                        <a:effectLst/>
                        <a:latin typeface="Century Gothic" panose="020B0502020202020204" pitchFamily="34" charset="0"/>
                      </a:endParaRPr>
                    </a:p>
                    <a:p>
                      <a:pPr algn="ctr">
                        <a:lnSpc>
                          <a:spcPct val="115000"/>
                        </a:lnSpc>
                        <a:spcAft>
                          <a:spcPts val="0"/>
                        </a:spcAft>
                      </a:pPr>
                      <a:endParaRPr lang="en-GB" sz="2500" b="0" baseline="0" dirty="0" smtClean="0">
                        <a:solidFill>
                          <a:schemeClr val="tx1"/>
                        </a:solidFill>
                        <a:effectLst/>
                        <a:latin typeface="Century Gothic" panose="020B0502020202020204" pitchFamily="34" charset="0"/>
                      </a:endParaRPr>
                    </a:p>
                    <a:p>
                      <a:pPr algn="ctr">
                        <a:lnSpc>
                          <a:spcPct val="115000"/>
                        </a:lnSpc>
                        <a:spcAft>
                          <a:spcPts val="0"/>
                        </a:spcAft>
                      </a:pPr>
                      <a:endParaRPr lang="en-GB" sz="2500" b="0" baseline="0" dirty="0" smtClean="0">
                        <a:solidFill>
                          <a:schemeClr val="tx1"/>
                        </a:solidFill>
                        <a:effectLst/>
                        <a:latin typeface="Century Gothic" panose="020B0502020202020204" pitchFamily="34" charset="0"/>
                      </a:endParaRPr>
                    </a:p>
                    <a:p>
                      <a:pPr algn="ctr">
                        <a:lnSpc>
                          <a:spcPct val="115000"/>
                        </a:lnSpc>
                        <a:spcAft>
                          <a:spcPts val="0"/>
                        </a:spcAft>
                      </a:pPr>
                      <a:endParaRPr lang="en-GB" sz="2500" b="0" dirty="0" smtClean="0">
                        <a:solidFill>
                          <a:schemeClr val="tx1"/>
                        </a:solidFill>
                        <a:effectLst/>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500" b="1" dirty="0" smtClean="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Spelling Test</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GB" sz="2500" baseline="0" dirty="0" smtClean="0">
                        <a:effectLst/>
                        <a:latin typeface="Century Gothic" panose="020B0502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GB" sz="2500" baseline="0" dirty="0" smtClean="0">
                        <a:effectLst/>
                        <a:latin typeface="Century Gothic" panose="020B0502020202020204" pitchFamily="34" charset="0"/>
                      </a:endParaRPr>
                    </a:p>
                    <a:p>
                      <a:pPr algn="ctr">
                        <a:lnSpc>
                          <a:spcPct val="115000"/>
                        </a:lnSpc>
                        <a:spcAft>
                          <a:spcPts val="0"/>
                        </a:spcAft>
                      </a:pPr>
                      <a:endParaRPr lang="en-GB" sz="2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500" dirty="0">
                          <a:effectLst/>
                          <a:latin typeface="Century Gothic" panose="020B0502020202020204" pitchFamily="34" charset="0"/>
                        </a:rPr>
                        <a:t> </a:t>
                      </a:r>
                      <a:r>
                        <a:rPr lang="en-GB" sz="2500" dirty="0" smtClean="0">
                          <a:effectLst/>
                          <a:latin typeface="Century Gothic" panose="020B0502020202020204" pitchFamily="34" charset="0"/>
                        </a:rPr>
                        <a:t> </a:t>
                      </a:r>
                      <a:r>
                        <a:rPr lang="en-GB" sz="2500" b="1" dirty="0" smtClean="0">
                          <a:solidFill>
                            <a:srgbClr val="0070C0"/>
                          </a:solidFill>
                          <a:effectLst/>
                          <a:latin typeface="Century Gothic" panose="020B0502020202020204" pitchFamily="34" charset="0"/>
                        </a:rPr>
                        <a:t>P.E. Kit</a:t>
                      </a:r>
                    </a:p>
                    <a:p>
                      <a:pPr algn="ctr">
                        <a:lnSpc>
                          <a:spcPct val="115000"/>
                        </a:lnSpc>
                        <a:spcAft>
                          <a:spcPts val="0"/>
                        </a:spcAft>
                      </a:pPr>
                      <a:endParaRPr lang="en-GB" sz="2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2500" dirty="0" smtClean="0">
                          <a:effectLst/>
                          <a:latin typeface="Century Gothic" panose="020B0502020202020204" pitchFamily="34" charset="0"/>
                        </a:rPr>
                        <a:t>Spelling words Sent</a:t>
                      </a:r>
                      <a:r>
                        <a:rPr lang="en-GB" sz="2500" baseline="0" dirty="0" smtClean="0">
                          <a:effectLst/>
                          <a:latin typeface="Century Gothic" panose="020B0502020202020204" pitchFamily="34" charset="0"/>
                        </a:rPr>
                        <a:t> </a:t>
                      </a:r>
                    </a:p>
                    <a:p>
                      <a:pPr algn="ctr">
                        <a:lnSpc>
                          <a:spcPct val="115000"/>
                        </a:lnSpc>
                        <a:spcAft>
                          <a:spcPts val="0"/>
                        </a:spcAft>
                      </a:pPr>
                      <a:endParaRPr lang="en-GB" sz="2500" baseline="0" dirty="0" smtClean="0">
                        <a:effectLst/>
                        <a:latin typeface="Century Gothic" panose="020B0502020202020204" pitchFamily="34" charset="0"/>
                      </a:endParaRPr>
                    </a:p>
                    <a:p>
                      <a:pPr algn="ctr">
                        <a:lnSpc>
                          <a:spcPct val="115000"/>
                        </a:lnSpc>
                        <a:spcAft>
                          <a:spcPts val="0"/>
                        </a:spcAft>
                      </a:pPr>
                      <a:endParaRPr lang="en-GB" sz="2500" dirty="0" smtClean="0">
                        <a:effectLst/>
                        <a:latin typeface="Century Gothic" panose="020B0502020202020204" pitchFamily="34" charset="0"/>
                      </a:endParaRPr>
                    </a:p>
                    <a:p>
                      <a:pPr algn="ctr">
                        <a:lnSpc>
                          <a:spcPct val="115000"/>
                        </a:lnSpc>
                        <a:spcAft>
                          <a:spcPts val="0"/>
                        </a:spcAft>
                      </a:pPr>
                      <a:r>
                        <a:rPr lang="en-GB" sz="2500" dirty="0">
                          <a:effectLst/>
                          <a:latin typeface="Century Gothic" panose="020B0502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302929"/>
                  </a:ext>
                </a:extLst>
              </a:tr>
            </a:tbl>
          </a:graphicData>
        </a:graphic>
      </p:graphicFrame>
    </p:spTree>
    <p:extLst>
      <p:ext uri="{BB962C8B-B14F-4D97-AF65-F5344CB8AC3E}">
        <p14:creationId xmlns:p14="http://schemas.microsoft.com/office/powerpoint/2010/main" val="219011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4000"/>
          </a:blip>
          <a:stretch>
            <a:fillRect/>
          </a:stretch>
        </p:blipFill>
        <p:spPr>
          <a:xfrm>
            <a:off x="0" y="0"/>
            <a:ext cx="12325684" cy="6789918"/>
          </a:xfrm>
          <a:prstGeom prst="rect">
            <a:avLst/>
          </a:prstGeom>
        </p:spPr>
      </p:pic>
      <p:sp>
        <p:nvSpPr>
          <p:cNvPr id="2" name="Title 1">
            <a:extLst>
              <a:ext uri="{FF2B5EF4-FFF2-40B4-BE49-F238E27FC236}">
                <a16:creationId xmlns:a16="http://schemas.microsoft.com/office/drawing/2014/main" id="{8A51EBA3-D039-47F0-9235-78089AACB9ED}"/>
              </a:ext>
            </a:extLst>
          </p:cNvPr>
          <p:cNvSpPr>
            <a:spLocks noGrp="1"/>
          </p:cNvSpPr>
          <p:nvPr>
            <p:ph type="title"/>
          </p:nvPr>
        </p:nvSpPr>
        <p:spPr>
          <a:xfrm>
            <a:off x="209884" y="0"/>
            <a:ext cx="11625557" cy="1325563"/>
          </a:xfrm>
        </p:spPr>
        <p:txBody>
          <a:bodyPr/>
          <a:lstStyle/>
          <a:p>
            <a:pPr algn="ctr"/>
            <a:r>
              <a:rPr lang="en-GB" dirty="0" smtClean="0">
                <a:latin typeface="Century Gothic"/>
                <a:cs typeface="Century Gothic"/>
              </a:rPr>
              <a:t>Coral Class</a:t>
            </a:r>
            <a:endParaRPr lang="en-GB" dirty="0">
              <a:latin typeface="Century Gothic"/>
              <a:cs typeface="Century Gothic"/>
            </a:endParaRPr>
          </a:p>
        </p:txBody>
      </p:sp>
      <p:graphicFrame>
        <p:nvGraphicFramePr>
          <p:cNvPr id="4" name="Table 3">
            <a:extLst>
              <a:ext uri="{FF2B5EF4-FFF2-40B4-BE49-F238E27FC236}">
                <a16:creationId xmlns:a16="http://schemas.microsoft.com/office/drawing/2014/main" id="{F9DDE415-0971-4BC3-B2C7-F7B2D02581AB}"/>
              </a:ext>
            </a:extLst>
          </p:cNvPr>
          <p:cNvGraphicFramePr>
            <a:graphicFrameLocks noGrp="1"/>
          </p:cNvGraphicFramePr>
          <p:nvPr>
            <p:extLst>
              <p:ext uri="{D42A27DB-BD31-4B8C-83A1-F6EECF244321}">
                <p14:modId xmlns:p14="http://schemas.microsoft.com/office/powerpoint/2010/main" val="1460276157"/>
              </p:ext>
            </p:extLst>
          </p:nvPr>
        </p:nvGraphicFramePr>
        <p:xfrm>
          <a:off x="690113" y="1070641"/>
          <a:ext cx="10472468" cy="4502023"/>
        </p:xfrm>
        <a:graphic>
          <a:graphicData uri="http://schemas.openxmlformats.org/drawingml/2006/table">
            <a:tbl>
              <a:tblPr firstRow="1" firstCol="1" bandRow="1">
                <a:tableStyleId>{5C22544A-7EE6-4342-B048-85BDC9FD1C3A}</a:tableStyleId>
              </a:tblPr>
              <a:tblGrid>
                <a:gridCol w="2075475">
                  <a:extLst>
                    <a:ext uri="{9D8B030D-6E8A-4147-A177-3AD203B41FA5}">
                      <a16:colId xmlns:a16="http://schemas.microsoft.com/office/drawing/2014/main" val="1374837314"/>
                    </a:ext>
                  </a:extLst>
                </a:gridCol>
                <a:gridCol w="2188231">
                  <a:extLst>
                    <a:ext uri="{9D8B030D-6E8A-4147-A177-3AD203B41FA5}">
                      <a16:colId xmlns:a16="http://schemas.microsoft.com/office/drawing/2014/main" val="1329691979"/>
                    </a:ext>
                  </a:extLst>
                </a:gridCol>
                <a:gridCol w="2344128">
                  <a:extLst>
                    <a:ext uri="{9D8B030D-6E8A-4147-A177-3AD203B41FA5}">
                      <a16:colId xmlns:a16="http://schemas.microsoft.com/office/drawing/2014/main" val="1269933766"/>
                    </a:ext>
                  </a:extLst>
                </a:gridCol>
                <a:gridCol w="1771514">
                  <a:extLst>
                    <a:ext uri="{9D8B030D-6E8A-4147-A177-3AD203B41FA5}">
                      <a16:colId xmlns:a16="http://schemas.microsoft.com/office/drawing/2014/main" val="4124143846"/>
                    </a:ext>
                  </a:extLst>
                </a:gridCol>
                <a:gridCol w="2093120">
                  <a:extLst>
                    <a:ext uri="{9D8B030D-6E8A-4147-A177-3AD203B41FA5}">
                      <a16:colId xmlns:a16="http://schemas.microsoft.com/office/drawing/2014/main" val="431260450"/>
                    </a:ext>
                  </a:extLst>
                </a:gridCol>
              </a:tblGrid>
              <a:tr h="348846">
                <a:tc>
                  <a:txBody>
                    <a:bodyPr/>
                    <a:lstStyle/>
                    <a:p>
                      <a:pPr algn="ctr">
                        <a:lnSpc>
                          <a:spcPct val="115000"/>
                        </a:lnSpc>
                        <a:spcAft>
                          <a:spcPts val="0"/>
                        </a:spcAft>
                      </a:pPr>
                      <a:r>
                        <a:rPr lang="en-GB" sz="1800">
                          <a:effectLst/>
                        </a:rPr>
                        <a:t>Monday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dirty="0">
                          <a:effectLst/>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a:effectLst/>
                        </a:rPr>
                        <a:t>Wednesday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a:effectLst/>
                        </a:rPr>
                        <a:t>Thursday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a:effectLst/>
                        </a:rPr>
                        <a:t>Friday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959861"/>
                  </a:ext>
                </a:extLst>
              </a:tr>
              <a:tr h="415317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500" b="1" dirty="0" smtClean="0">
                          <a:solidFill>
                            <a:srgbClr val="0070C0"/>
                          </a:solidFill>
                          <a:effectLst/>
                          <a:latin typeface="Century Gothic" panose="020B0502020202020204" pitchFamily="34" charset="0"/>
                        </a:rPr>
                        <a:t>P.E. Kit</a:t>
                      </a:r>
                    </a:p>
                    <a:p>
                      <a:pPr algn="ctr">
                        <a:lnSpc>
                          <a:spcPct val="115000"/>
                        </a:lnSpc>
                        <a:spcAft>
                          <a:spcPts val="0"/>
                        </a:spcAft>
                      </a:pPr>
                      <a:endParaRPr lang="en-GB" sz="2500" b="0" dirty="0" smtClean="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GB" sz="2500" b="1" dirty="0" smtClean="0">
                          <a:solidFill>
                            <a:schemeClr val="accent2">
                              <a:lumMod val="75000"/>
                            </a:schemeClr>
                          </a:solidFill>
                          <a:effectLst/>
                          <a:latin typeface="Century Gothic" panose="020B0502020202020204" pitchFamily="34" charset="0"/>
                        </a:rPr>
                        <a:t>Books</a:t>
                      </a:r>
                      <a:r>
                        <a:rPr lang="en-GB" sz="2500" b="1" baseline="0" dirty="0" smtClean="0">
                          <a:solidFill>
                            <a:schemeClr val="accent2">
                              <a:lumMod val="75000"/>
                            </a:schemeClr>
                          </a:solidFill>
                          <a:effectLst/>
                          <a:latin typeface="Century Gothic" panose="020B0502020202020204" pitchFamily="34" charset="0"/>
                        </a:rPr>
                        <a:t> Changed</a:t>
                      </a:r>
                    </a:p>
                    <a:p>
                      <a:pPr algn="ctr">
                        <a:lnSpc>
                          <a:spcPct val="115000"/>
                        </a:lnSpc>
                        <a:spcAft>
                          <a:spcPts val="0"/>
                        </a:spcAft>
                      </a:pPr>
                      <a:endParaRPr lang="en-GB" sz="2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en-GB" sz="2500" b="0" dirty="0" smtClean="0">
                        <a:solidFill>
                          <a:schemeClr val="tx1"/>
                        </a:solidFill>
                        <a:effectLst/>
                        <a:latin typeface="Century Gothic" panose="020B0502020202020204" pitchFamily="34" charset="0"/>
                      </a:endParaRPr>
                    </a:p>
                    <a:p>
                      <a:pPr algn="ctr">
                        <a:lnSpc>
                          <a:spcPct val="115000"/>
                        </a:lnSpc>
                        <a:spcAft>
                          <a:spcPts val="0"/>
                        </a:spcAft>
                      </a:pPr>
                      <a:endParaRPr lang="en-GB" sz="2500" b="0" dirty="0" smtClean="0">
                        <a:solidFill>
                          <a:schemeClr val="tx1"/>
                        </a:solidFill>
                        <a:effectLst/>
                        <a:latin typeface="Century Gothic" panose="020B0502020202020204" pitchFamily="34" charset="0"/>
                      </a:endParaRPr>
                    </a:p>
                    <a:p>
                      <a:pPr algn="ctr">
                        <a:lnSpc>
                          <a:spcPct val="115000"/>
                        </a:lnSpc>
                        <a:spcAft>
                          <a:spcPts val="0"/>
                        </a:spcAft>
                      </a:pPr>
                      <a:endParaRPr lang="en-GB" sz="2500" b="0" baseline="0" dirty="0" smtClean="0">
                        <a:solidFill>
                          <a:schemeClr val="tx1"/>
                        </a:solidFill>
                        <a:effectLst/>
                        <a:latin typeface="Century Gothic" panose="020B0502020202020204" pitchFamily="34" charset="0"/>
                      </a:endParaRPr>
                    </a:p>
                    <a:p>
                      <a:pPr algn="ctr">
                        <a:lnSpc>
                          <a:spcPct val="115000"/>
                        </a:lnSpc>
                        <a:spcAft>
                          <a:spcPts val="0"/>
                        </a:spcAft>
                      </a:pPr>
                      <a:endParaRPr lang="en-GB" sz="2500" b="0" baseline="0" dirty="0" smtClean="0">
                        <a:solidFill>
                          <a:schemeClr val="tx1"/>
                        </a:solidFill>
                        <a:effectLst/>
                        <a:latin typeface="Century Gothic" panose="020B0502020202020204" pitchFamily="34" charset="0"/>
                      </a:endParaRPr>
                    </a:p>
                    <a:p>
                      <a:pPr algn="ctr">
                        <a:lnSpc>
                          <a:spcPct val="115000"/>
                        </a:lnSpc>
                        <a:spcAft>
                          <a:spcPts val="0"/>
                        </a:spcAft>
                      </a:pPr>
                      <a:endParaRPr lang="en-GB" sz="2500" b="0" dirty="0" smtClean="0">
                        <a:solidFill>
                          <a:schemeClr val="tx1"/>
                        </a:solidFill>
                        <a:effectLst/>
                        <a:latin typeface="Century Gothic" panose="020B0502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2500" b="1" dirty="0" smtClean="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Spelling Test</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GB" sz="2500" baseline="0" dirty="0" smtClean="0">
                        <a:effectLst/>
                        <a:latin typeface="Century Gothic" panose="020B0502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GB" sz="2500" baseline="0" dirty="0" smtClean="0">
                        <a:effectLst/>
                        <a:latin typeface="Century Gothic" panose="020B0502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GB" sz="2500" dirty="0">
                          <a:effectLst/>
                          <a:latin typeface="Century Gothic" panose="020B0502020202020204" pitchFamily="34" charset="0"/>
                        </a:rPr>
                        <a:t> </a:t>
                      </a:r>
                      <a:r>
                        <a:rPr lang="en-GB" sz="2500" b="1" dirty="0" smtClean="0">
                          <a:solidFill>
                            <a:srgbClr val="0070C0"/>
                          </a:solidFill>
                          <a:effectLst/>
                          <a:latin typeface="Century Gothic" panose="020B0502020202020204" pitchFamily="34" charset="0"/>
                        </a:rPr>
                        <a:t>P.E. Kit</a:t>
                      </a:r>
                    </a:p>
                    <a:p>
                      <a:pPr algn="ctr">
                        <a:lnSpc>
                          <a:spcPct val="115000"/>
                        </a:lnSpc>
                        <a:spcAft>
                          <a:spcPts val="0"/>
                        </a:spcAft>
                      </a:pPr>
                      <a:endParaRPr lang="en-GB" sz="2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2500" dirty="0">
                          <a:effectLst/>
                          <a:latin typeface="Century Gothic" panose="020B0502020202020204" pitchFamily="34" charset="0"/>
                        </a:rPr>
                        <a:t> </a:t>
                      </a:r>
                      <a:endParaRPr lang="en-GB" sz="2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2500" dirty="0" smtClean="0">
                          <a:effectLst/>
                          <a:latin typeface="Century Gothic" panose="020B0502020202020204" pitchFamily="34" charset="0"/>
                        </a:rPr>
                        <a:t>Spelling words Sent</a:t>
                      </a:r>
                      <a:r>
                        <a:rPr lang="en-GB" sz="2500" baseline="0" dirty="0" smtClean="0">
                          <a:effectLst/>
                          <a:latin typeface="Century Gothic" panose="020B0502020202020204" pitchFamily="34" charset="0"/>
                        </a:rPr>
                        <a:t> </a:t>
                      </a:r>
                    </a:p>
                    <a:p>
                      <a:pPr algn="ctr">
                        <a:lnSpc>
                          <a:spcPct val="115000"/>
                        </a:lnSpc>
                        <a:spcAft>
                          <a:spcPts val="0"/>
                        </a:spcAft>
                      </a:pPr>
                      <a:endParaRPr lang="en-GB" sz="2500" baseline="0" dirty="0" smtClean="0">
                        <a:effectLst/>
                        <a:latin typeface="Century Gothic" panose="020B0502020202020204" pitchFamily="34" charset="0"/>
                      </a:endParaRPr>
                    </a:p>
                    <a:p>
                      <a:pPr algn="ctr">
                        <a:lnSpc>
                          <a:spcPct val="115000"/>
                        </a:lnSpc>
                        <a:spcAft>
                          <a:spcPts val="0"/>
                        </a:spcAft>
                      </a:pPr>
                      <a:endParaRPr lang="en-GB" sz="2500" dirty="0" smtClean="0">
                        <a:effectLst/>
                        <a:latin typeface="Century Gothic" panose="020B0502020202020204" pitchFamily="34" charset="0"/>
                      </a:endParaRPr>
                    </a:p>
                    <a:p>
                      <a:pPr algn="ctr">
                        <a:lnSpc>
                          <a:spcPct val="115000"/>
                        </a:lnSpc>
                        <a:spcAft>
                          <a:spcPts val="0"/>
                        </a:spcAft>
                      </a:pPr>
                      <a:r>
                        <a:rPr lang="en-GB" sz="2500" dirty="0">
                          <a:effectLst/>
                          <a:latin typeface="Century Gothic" panose="020B0502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302929"/>
                  </a:ext>
                </a:extLst>
              </a:tr>
            </a:tbl>
          </a:graphicData>
        </a:graphic>
      </p:graphicFrame>
    </p:spTree>
    <p:extLst>
      <p:ext uri="{BB962C8B-B14F-4D97-AF65-F5344CB8AC3E}">
        <p14:creationId xmlns:p14="http://schemas.microsoft.com/office/powerpoint/2010/main" val="315113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mt="14000"/>
          </a:blip>
          <a:stretch>
            <a:fillRect/>
          </a:stretch>
        </p:blipFill>
        <p:spPr>
          <a:xfrm>
            <a:off x="0" y="0"/>
            <a:ext cx="12325684" cy="6789918"/>
          </a:xfrm>
          <a:prstGeom prst="rect">
            <a:avLst/>
          </a:prstGeom>
        </p:spPr>
      </p:pic>
      <p:sp>
        <p:nvSpPr>
          <p:cNvPr id="2" name="Title 1">
            <a:extLst>
              <a:ext uri="{FF2B5EF4-FFF2-40B4-BE49-F238E27FC236}">
                <a16:creationId xmlns:a16="http://schemas.microsoft.com/office/drawing/2014/main" id="{4B2FFA81-F3DF-432E-B88E-3AE851F415B5}"/>
              </a:ext>
            </a:extLst>
          </p:cNvPr>
          <p:cNvSpPr>
            <a:spLocks noGrp="1"/>
          </p:cNvSpPr>
          <p:nvPr>
            <p:ph type="title"/>
          </p:nvPr>
        </p:nvSpPr>
        <p:spPr>
          <a:xfrm>
            <a:off x="169779" y="0"/>
            <a:ext cx="10515600" cy="1325563"/>
          </a:xfrm>
        </p:spPr>
        <p:txBody>
          <a:bodyPr/>
          <a:lstStyle/>
          <a:p>
            <a:r>
              <a:rPr lang="en-GB" dirty="0">
                <a:latin typeface="Century Gothic"/>
                <a:cs typeface="Century Gothic"/>
              </a:rPr>
              <a:t>Reading at </a:t>
            </a:r>
            <a:r>
              <a:rPr lang="en-GB" dirty="0" smtClean="0">
                <a:latin typeface="Century Gothic"/>
                <a:cs typeface="Century Gothic"/>
              </a:rPr>
              <a:t>home </a:t>
            </a:r>
            <a:r>
              <a:rPr lang="en-GB" dirty="0" smtClean="0">
                <a:solidFill>
                  <a:srgbClr val="FF0000"/>
                </a:solidFill>
                <a:latin typeface="Century Gothic"/>
                <a:cs typeface="Century Gothic"/>
              </a:rPr>
              <a:t>daily</a:t>
            </a:r>
            <a:endParaRPr lang="en-GB" dirty="0">
              <a:solidFill>
                <a:srgbClr val="FF0000"/>
              </a:solidFill>
              <a:latin typeface="Century Gothic"/>
              <a:cs typeface="Century Gothic"/>
            </a:endParaRPr>
          </a:p>
        </p:txBody>
      </p:sp>
      <p:pic>
        <p:nvPicPr>
          <p:cNvPr id="4" name="Picture 3"/>
          <p:cNvPicPr>
            <a:picLocks noChangeAspect="1"/>
          </p:cNvPicPr>
          <p:nvPr/>
        </p:nvPicPr>
        <p:blipFill>
          <a:blip r:embed="rId3"/>
          <a:stretch>
            <a:fillRect/>
          </a:stretch>
        </p:blipFill>
        <p:spPr>
          <a:xfrm>
            <a:off x="8424834" y="1232272"/>
            <a:ext cx="3454400" cy="5118100"/>
          </a:xfrm>
          <a:prstGeom prst="rect">
            <a:avLst/>
          </a:prstGeom>
        </p:spPr>
      </p:pic>
      <p:pic>
        <p:nvPicPr>
          <p:cNvPr id="5" name="Picture 4"/>
          <p:cNvPicPr>
            <a:picLocks noChangeAspect="1"/>
          </p:cNvPicPr>
          <p:nvPr/>
        </p:nvPicPr>
        <p:blipFill>
          <a:blip r:embed="rId4"/>
          <a:stretch>
            <a:fillRect/>
          </a:stretch>
        </p:blipFill>
        <p:spPr>
          <a:xfrm>
            <a:off x="4588644" y="1181763"/>
            <a:ext cx="3711583" cy="5169223"/>
          </a:xfrm>
          <a:prstGeom prst="rect">
            <a:avLst/>
          </a:prstGeom>
        </p:spPr>
      </p:pic>
      <p:sp>
        <p:nvSpPr>
          <p:cNvPr id="3" name="Rectangle 2"/>
          <p:cNvSpPr/>
          <p:nvPr/>
        </p:nvSpPr>
        <p:spPr>
          <a:xfrm>
            <a:off x="5842660" y="1710047"/>
            <a:ext cx="1246909" cy="308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689501" y="1363426"/>
            <a:ext cx="1246909" cy="308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6862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766</Words>
  <Application>Microsoft Office PowerPoint</Application>
  <PresentationFormat>Widescreen</PresentationFormat>
  <Paragraphs>152</Paragraphs>
  <Slides>21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Century Gothic</vt:lpstr>
      <vt:lpstr>Courier New</vt:lpstr>
      <vt:lpstr>SassoonPrimaryInfant</vt:lpstr>
      <vt:lpstr>Times New Roman</vt:lpstr>
      <vt:lpstr>Wingdings</vt:lpstr>
      <vt:lpstr>XCCW Joined 23a</vt:lpstr>
      <vt:lpstr>ヒラギノ角ゴ Pro W3</vt:lpstr>
      <vt:lpstr>Office Theme</vt:lpstr>
      <vt:lpstr>PowerPoint Presentation</vt:lpstr>
      <vt:lpstr>School Day</vt:lpstr>
      <vt:lpstr>School Uniform</vt:lpstr>
      <vt:lpstr>Play Time / Lunch Time</vt:lpstr>
      <vt:lpstr>PowerPoint Presentation</vt:lpstr>
      <vt:lpstr>PowerPoint Presentation</vt:lpstr>
      <vt:lpstr>Seal Class</vt:lpstr>
      <vt:lpstr>Coral Class</vt:lpstr>
      <vt:lpstr>Reading at home daily</vt:lpstr>
      <vt:lpstr>PowerPoint Presentation</vt:lpstr>
      <vt:lpstr>SATs – Summer Term 1</vt:lpstr>
      <vt:lpstr>PowerPoint Presentation</vt:lpstr>
      <vt:lpstr>Maths </vt:lpstr>
      <vt:lpstr>Reading</vt:lpstr>
      <vt:lpstr>Rewards and Systems</vt:lpstr>
      <vt:lpstr>PowerPoint Presentation</vt:lpstr>
      <vt:lpstr>How you can help at home:</vt:lpstr>
      <vt:lpstr>Communication</vt:lpstr>
      <vt:lpstr>Contact Details</vt:lpstr>
      <vt:lpstr>After School Club and Breakfast Club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Seahorse Class</dc:title>
  <dc:creator>Alex</dc:creator>
  <cp:lastModifiedBy>a.montgomery</cp:lastModifiedBy>
  <cp:revision>47</cp:revision>
  <cp:lastPrinted>2018-09-11T13:30:21Z</cp:lastPrinted>
  <dcterms:created xsi:type="dcterms:W3CDTF">2018-09-09T20:46:15Z</dcterms:created>
  <dcterms:modified xsi:type="dcterms:W3CDTF">2020-09-15T14:40:20Z</dcterms:modified>
</cp:coreProperties>
</file>